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C968D8-F1F3-48B6-8BCA-3403E9FF8CDB}">
  <a:tblStyle styleId="{20C968D8-F1F3-48B6-8BCA-3403E9FF8C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0a3d02d78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80a3d02d78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157d98db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157d98db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157d98d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157d98d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157d98db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157d98db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157d98db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157d98db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157d98db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157d98db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157d98dbb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157d98dbb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157d98d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157d98d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157d98db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157d98d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57d98db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57d98db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157d98db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f157d98db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6318dae7d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6318dae7d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157d98db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f157d98db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02d17f3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02d17f3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aa75bb97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aa75bb97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5a9b140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5a9b140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b5ccdfa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b5ccdfa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oach.uni1.de" TargetMode="External"/><Relationship Id="rId4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mos.uni1.de" TargetMode="External"/><Relationship Id="rId4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d/1ywwRYi-hR8zlmhw5JgHwO6tEWYiIA5teDnMdMka0WM4/edit?usp=sharing" TargetMode="External"/><Relationship Id="rId4" Type="http://schemas.openxmlformats.org/officeDocument/2006/relationships/hyperlink" Target="https://docs.google.com/document/d/15UE9_KpxWkXxJbOkW2SX-o07DSQ0UipXpjyIBkyYnC0/edit?usp=sharing" TargetMode="External"/><Relationship Id="rId5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COACH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COACH A01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Oral or Written Exam [1]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914400"/>
            <a:ext cx="3657601" cy="364959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0" y="4233672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You still have to register for the course</a:t>
            </a:r>
            <a:endParaRPr/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Language</a:t>
            </a:r>
            <a:endParaRPr/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Class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AMOS team: German or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Homework: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Organization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organization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https://coach.uni1.de</a:t>
            </a: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schedule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Schedule</a:t>
            </a:r>
            <a:r>
              <a:rPr lang="en"/>
              <a:t>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Semester’s Projects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MOS course organization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https://amos.uni1.de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Coach to team allocation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Project Teams</a:t>
            </a:r>
            <a:r>
              <a:rPr lang="en"/>
              <a:t> tab on AMOS Course Organization doc </a:t>
            </a:r>
            <a:endParaRPr/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Rhythm</a:t>
            </a:r>
            <a:endParaRPr/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Lecture (class discussion)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Retrospectiv</a:t>
            </a:r>
            <a:r>
              <a:rPr lang="en"/>
              <a:t>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Exercise (team meetings)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AMOS team meeting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Homework (self-organized)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See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Communication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Announcements</a:t>
            </a:r>
            <a:r>
              <a:rPr lang="en"/>
              <a:t> are sent by email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email aliases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course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Administrative questions</a:t>
            </a:r>
            <a:r>
              <a:rPr lang="en"/>
              <a:t> to teaching team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ask your question in the COACH backchannel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private questions, use the teaching team email alias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43" name="Google Shape;143;p23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49" name="Google Shape;149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License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Copyright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Learning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to coach agile methods teams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 the role of the Scrum Master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 agile coaching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 coaching people and teams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Project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 one AMOS project perform well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kills Required for Course</a:t>
            </a:r>
            <a:endParaRPr/>
          </a:p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Prerequisites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Successful completion of a past AMOS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Required skills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Willingness to apply social competence in project setting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in verbal and written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be observant and hands-off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Position in Curriculum</a:t>
            </a:r>
            <a:endParaRPr/>
          </a:p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58" name="Google Shape;5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58" cy="361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 and Modules</a:t>
            </a:r>
            <a:endParaRPr/>
          </a:p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65" name="Google Shape;65;p12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{20C968D8-F1F3-48B6-8BCA-3403E9FF8CDB}</a:tableStyleId>
              </a:tblPr>
              <a:tblGrid>
                <a:gridCol w="1432575"/>
                <a:gridCol w="1432575"/>
                <a:gridCol w="1432575"/>
                <a:gridCol w="1432575"/>
                <a:gridCol w="1432575"/>
                <a:gridCol w="1432575"/>
              </a:tblGrid>
              <a:tr h="609600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Courses (Lehrveranstaltungen)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6096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Lecture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(2 SWS)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Exercise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(2 SWS)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Total ECTS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6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 of Modules</a:t>
            </a:r>
            <a:endParaRPr/>
          </a:p>
        </p:txBody>
      </p:sp>
      <p:graphicFrame>
        <p:nvGraphicFramePr>
          <p:cNvPr id="71" name="Google Shape;71;p13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{20C968D8-F1F3-48B6-8BCA-3403E9FF8CDB}</a:tableStyleId>
              </a:tblPr>
              <a:tblGrid>
                <a:gridCol w="1432550"/>
                <a:gridCol w="1432550"/>
                <a:gridCol w="1432550"/>
                <a:gridCol w="1432550"/>
                <a:gridCol w="1432550"/>
                <a:gridCol w="1432550"/>
              </a:tblGrid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University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Univ. Erlangen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TU Berlin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FU Berlin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6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available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= not available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Two Tasks of a COACH Student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the Scrum Master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Coach team 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agile capabilities timeline</a:t>
            </a:r>
            <a:r>
              <a:rPr lang="en"/>
              <a:t> (</a:t>
            </a:r>
            <a:r>
              <a:rPr lang="en" u="sng">
                <a:solidFill>
                  <a:schemeClr val="hlink"/>
                </a:solidFill>
                <a:hlinkClick r:id="rId4"/>
              </a:rPr>
              <a:t>explanation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a workshop facilitator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Prepare and hold workshop for your AMOS team</a:t>
            </a:r>
            <a:endParaRPr/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5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r>
              <a:rPr lang="en"/>
              <a:t> = 50% of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 contribution to teamwork = 50%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measured in team meetings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Grading scale is [0|1|2|3]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Independent work = 50%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measured by artifacts provided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Grading scale is [0|1|2|3]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Workshop facilitator</a:t>
            </a:r>
            <a:r>
              <a:rPr lang="en"/>
              <a:t> = 50% of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Workshop concept (40%)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Workshop feedback (20%)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Workshop report (40%)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Grading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a Grade for the Course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Course registration and exam registration are two separate things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you want to receive a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">
                <a:solidFill>
                  <a:srgbClr val="212121"/>
                </a:solidFill>
              </a:rPr>
              <a:t>You must register through your university’s exam registration system</a:t>
            </a:r>
            <a:endParaRPr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Your degree program may have split the course into two (VL + UE)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Please check asap that the course is available in your degree program!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Otherwise: No grade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ACH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