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0BD8CB2-F7CC-462E-9617-907EAC617CFD}">
  <a:tblStyle styleId="{C0BD8CB2-F7CC-462E-9617-907EAC617CF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1af52a771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1af52a771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20e26980b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20e26980b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cfd049e2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cfd049e2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0e26980bb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0e26980bb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20e26980bb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20e26980bb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20e3cc725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20e3cc725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f69d4f396e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f69d4f396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f69d4f396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f69d4f396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f32147b761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f32147b761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0e26980bb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0e26980bb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f32147b76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f32147b76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69d4f396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69d4f396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f32147b76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f32147b76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f32147b76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f32147b76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f9a499439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f9a499439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f32147b761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f32147b761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f32147b7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f32147b7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f32147b76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f32147b76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f32147b761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f32147b761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f9a4994397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f9a4994397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f159243bbb_1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f159243bbb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f159243bbb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f159243bbb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f32147b76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f32147b76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4164c4a43e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4164c4a43e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4164c4a43e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4164c4a4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f99f70e0fc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f99f70e0fc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f99f70e0f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f99f70e0f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f99f70e0f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f99f70e0f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9a4994397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9a499439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Relationship Id="rId5" Type="http://schemas.openxmlformats.org/officeDocument/2006/relationships/hyperlink" Target="https://docs.google.com/spreadsheets/d/1ywwRYi-hR8zlmhw5JgHwO6tEWYiIA5teDnMdMka0WM4/edit?usp=sharing" TargetMode="External"/><Relationship Id="rId6" Type="http://schemas.openxmlformats.org/officeDocument/2006/relationships/hyperlink" Target="https://docs.google.com/document/d/15UE9_KpxWkXxJbOkW2SX-o07DSQ0UipXpjyIBkyYnC0/edit?usp=sharing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docs.google.com/document/d/1ylj-2IG3QIoNTLuz--GsvQcFsZjQSaIVZP3BAeSlsXc/edit?usp=sharing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docs.google.com/spreadsheets/d/1ywwRYi-hR8zlmhw5JgHwO6tEWYiIA5teDnMdMka0WM4/edit?usp=sharing" TargetMode="External"/><Relationship Id="rId4" Type="http://schemas.openxmlformats.org/officeDocument/2006/relationships/hyperlink" Target="https://docs.google.com/document/d/15UE9_KpxWkXxJbOkW2SX-o07DSQ0UipXpjyIBkyYnC0/edit?usp=sharing" TargetMode="External"/><Relationship Id="rId5" Type="http://schemas.openxmlformats.org/officeDocument/2006/relationships/hyperlink" Target="https://docs.google.com/document/d/1ylj-2IG3QIoNTLuz--GsvQcFsZjQSaIVZP3BAeSlsXc/edit?usp=sharing" TargetMode="External"/><Relationship Id="rId6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COACH A02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</a:t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 as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team meetings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During the sprint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Scrum Master tasks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Contribute as Scrum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Follow AMOS capabilities timeline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COACH Retrospectives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perform weekly retrospectives with you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coaches will share their experiences with each other and 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Such retrospectives are private to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do not share them with your AMOS team (different course)</a:t>
            </a:r>
            <a:endParaRPr/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Facilitator</a:t>
            </a:r>
            <a:endParaRPr/>
          </a:p>
        </p:txBody>
      </p:sp>
      <p:sp>
        <p:nvSpPr>
          <p:cNvPr id="135" name="Google Shape;135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 a workshop facilitator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Prepare your workshop concept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Provide feedback on other concepts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 and report about your workshop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The AMOS Capabilities Timeline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Terminology / Shorthands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48" name="Google Shape;148;p21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{C0BD8CB2-F7CC-462E-9617-907EAC617CFD}</a:tableStyleId>
              </a:tblPr>
              <a:tblGrid>
                <a:gridCol w="1524625"/>
                <a:gridCol w="7070725"/>
              </a:tblGrid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Shorthand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Long form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PO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Product owner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SD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Software developer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Scrum master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 member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RM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Release manager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2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HI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Happiness index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Capabilities Timeline [1]</a:t>
            </a:r>
            <a:endParaRPr/>
          </a:p>
        </p:txBody>
      </p:sp>
      <p:sp>
        <p:nvSpPr>
          <p:cNvPr id="154" name="Google Shape;154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55" name="Google Shape;155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822960"/>
            <a:ext cx="6890086" cy="365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2"/>
          <p:cNvSpPr txBox="1"/>
          <p:nvPr/>
        </p:nvSpPr>
        <p:spPr>
          <a:xfrm>
            <a:off x="6047295" y="1718310"/>
            <a:ext cx="2514600" cy="914400"/>
          </a:xfrm>
          <a:prstGeom prst="rect">
            <a:avLst/>
          </a:prstGeom>
          <a:solidFill>
            <a:srgbClr val="EFEFEF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r>
              <a:rPr lang="en">
                <a:solidFill>
                  <a:schemeClr val="dk2"/>
                </a:solidFill>
              </a:rPr>
              <a:t>–</a:t>
            </a:r>
            <a:r>
              <a:rPr lang="en"/>
              <a:t> 	Unknown, not relevant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o	Known, not practiced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x	Should be practiced</a:t>
            </a:r>
            <a:endParaRPr/>
          </a:p>
        </p:txBody>
      </p:sp>
      <p:sp>
        <p:nvSpPr>
          <p:cNvPr id="157" name="Google Shape;157;p22"/>
          <p:cNvSpPr txBox="1"/>
          <p:nvPr/>
        </p:nvSpPr>
        <p:spPr>
          <a:xfrm>
            <a:off x="25" y="4229225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Capabilities Timeline (by Week)</a:t>
            </a:r>
            <a:r>
              <a:rPr lang="en"/>
              <a:t> and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6"/>
              </a:rPr>
              <a:t>Capabilities Timeline Explained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Capabilities Timeline</a:t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64" name="Google Shape;164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(your copy of) the capability timeline, for the given team meeting, mark a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0: for practice not performed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1: practice performed below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2: practice performed according to expectations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3: practice performed above expectations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practice is somehow not applicable, don’t add / change anything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Marks in Capabilities Timeline</a:t>
            </a:r>
            <a:endParaRPr/>
          </a:p>
        </p:txBody>
      </p:sp>
      <p:sp>
        <p:nvSpPr>
          <p:cNvPr id="170" name="Google Shape;17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For a 0</a:t>
            </a:r>
            <a:r>
              <a:rPr lang="en"/>
              <a:t> (practice not performed), you may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to teach the team about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Want to inform the AMOS </a:t>
            </a:r>
            <a:r>
              <a:rPr lang="en"/>
              <a:t>instructor</a:t>
            </a:r>
            <a:r>
              <a:rPr lang="en"/>
              <a:t> about 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a 1</a:t>
            </a:r>
            <a:r>
              <a:rPr lang="en"/>
              <a:t> (practice performed below expectations),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in your public notes what was missed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Explain how to do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For a 3</a:t>
            </a:r>
            <a:r>
              <a:rPr lang="en"/>
              <a:t> (practice performed above </a:t>
            </a:r>
            <a:r>
              <a:rPr lang="en"/>
              <a:t>expectations</a:t>
            </a:r>
            <a:r>
              <a:rPr lang="en"/>
              <a:t> ) you should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Point out what went well and why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team to keep going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r>
              <a:rPr lang="en"/>
              <a:t>. The AMOS Coach’s Worklog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Coach’s Worklog</a:t>
            </a:r>
            <a:endParaRPr/>
          </a:p>
        </p:txBody>
      </p:sp>
      <p:sp>
        <p:nvSpPr>
          <p:cNvPr id="182" name="Google Shape;182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AMOS coach takes free form notes in a worklog structured by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copy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worklog template</a:t>
            </a:r>
            <a:endParaRPr/>
          </a:p>
        </p:txBody>
      </p:sp>
      <p:sp>
        <p:nvSpPr>
          <p:cNvPr id="183" name="Google Shape;183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84" name="Google Shape;184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901175"/>
            <a:ext cx="2967974" cy="296797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in the Worklog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each out of the ordinary (0, 1, 3) value for a practice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Take notes in the corresponding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Public notes: To be sent to the AM</a:t>
            </a:r>
            <a:r>
              <a:rPr lang="en"/>
              <a:t>OS team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Private notes: For your own use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the common value (2), if you feel it is beneficial,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Say “good job” and / or encourage to push further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</a:t>
            </a:r>
            <a:r>
              <a:rPr lang="en"/>
              <a:t>For “Sprint release candidate has been tagged properly”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review”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“Please do not rename the release candidate to become the release tag; rather set a new tag”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Example: For “Quality of playing planning poker” = 1,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in the “Sprint planning” section of your worklog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“Some of you simply accepted what others said; don’t do that, please engage. If you see someone not actively contributing, please try to pull them in”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“It is tempting, but please don’t just take the average story point value; go at least for two rounds if there is no immediate agreement, before resorting to averages”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the “What can go wrong” notes in the Timeline Explained document!</a:t>
            </a:r>
            <a:endParaRPr/>
          </a:p>
        </p:txBody>
      </p:sp>
      <p:sp>
        <p:nvSpPr>
          <p:cNvPr id="197" name="Google Shape;19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Capability and Worklog Notes</a:t>
            </a:r>
            <a:endParaRPr/>
          </a:p>
        </p:txBody>
      </p:sp>
      <p:sp>
        <p:nvSpPr>
          <p:cNvPr id="198" name="Google Shape;19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r>
              <a:rPr lang="en"/>
              <a:t>. The Agile Review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Review</a:t>
            </a:r>
            <a:endParaRPr/>
          </a:p>
        </p:txBody>
      </p:sp>
      <p:sp>
        <p:nvSpPr>
          <p:cNvPr id="209" name="Google Shape;209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(The AMOS) agile review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review of a team’s ability to follow the (AMOS) Scrum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Performed in writing for each team meeting during the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and How to Give Verbal Feedback</a:t>
            </a:r>
            <a:endParaRPr/>
          </a:p>
        </p:txBody>
      </p:sp>
      <p:sp>
        <p:nvSpPr>
          <p:cNvPr id="216" name="Google Shape;216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the end of a team meeting, optionally and if time permits,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Verbally provide feedback for session (from work log)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Answer any questions the team might have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 is your right (and duty) to do so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end of the team meeting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the 90 min. mark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whichever comes first </a:t>
            </a:r>
            <a:endParaRPr/>
          </a:p>
        </p:txBody>
      </p:sp>
      <p:sp>
        <p:nvSpPr>
          <p:cNvPr id="217" name="Google Shape;217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Take Notes and Give Written Feedback</a:t>
            </a:r>
            <a:endParaRPr/>
          </a:p>
        </p:txBody>
      </p:sp>
      <p:sp>
        <p:nvSpPr>
          <p:cNvPr id="223" name="Google Shape;223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Track observations and insights in your worklog, as discussed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written agile review, prefer roles (SD, PO) over person names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cc: all other coaches and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due at the end of team meeting day</a:t>
            </a:r>
            <a:endParaRPr/>
          </a:p>
        </p:txBody>
      </p:sp>
      <p:sp>
        <p:nvSpPr>
          <p:cNvPr id="224" name="Google Shape;224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templates and explanations are all publicly available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 (by week)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explained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5"/>
              </a:rPr>
              <a:t>The AMOS coach’s worklog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copy of the documents is not!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only share your public comments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Public and What is Not</a:t>
            </a:r>
            <a:endParaRPr/>
          </a:p>
        </p:txBody>
      </p:sp>
      <p:sp>
        <p:nvSpPr>
          <p:cNvPr id="231" name="Google Shape;231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6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capabilities timeline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coach’s worklog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agile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44" name="Google Shape;244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50" name="Google Shape;250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1" name="Google Shape;25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License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Copyright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Project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</a:t>
            </a:r>
            <a:r>
              <a:rPr lang="en"/>
              <a:t> Project Timeline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A04 - Project Timeline </a:t>
            </a:r>
            <a:r>
              <a:rPr lang="en"/>
              <a:t>(no link)</a:t>
            </a:r>
            <a:endParaRPr/>
          </a:p>
        </p:txBody>
      </p:sp>
      <p:pic>
        <p:nvPicPr>
          <p:cNvPr id="57" name="Google Shape;57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48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64" name="Google Shape;64;p12"/>
          <p:cNvSpPr txBox="1"/>
          <p:nvPr/>
        </p:nvSpPr>
        <p:spPr>
          <a:xfrm>
            <a:off x="0" y="4412100"/>
            <a:ext cx="91440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slide deck </a:t>
            </a:r>
            <a:r>
              <a:rPr b="1" lang="en"/>
              <a:t>AMOS B02 Scrum and AMOS </a:t>
            </a:r>
            <a:r>
              <a:rPr lang="en"/>
              <a:t>(no link)</a:t>
            </a:r>
            <a:endParaRPr/>
          </a:p>
        </p:txBody>
      </p:sp>
      <p:pic>
        <p:nvPicPr>
          <p:cNvPr id="65" name="Google Shape;6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of Scrum in a University Setting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72" name="Google Shape;72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{C0BD8CB2-F7CC-462E-9617-907EAC617CFD}</a:tableStyleId>
              </a:tblPr>
              <a:tblGrid>
                <a:gridCol w="4297675"/>
                <a:gridCol w="4297675"/>
              </a:tblGrid>
              <a:tr h="609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Assumption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lt1"/>
                          </a:solidFill>
                        </a:rPr>
                        <a:t>Reality</a:t>
                      </a:r>
                      <a:endParaRPr b="1" sz="18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Full-time on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Part-time (⅓ of weekly work)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Equal abilities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Abilities can vary greatly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Intrinsic motivation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Extrinsic motivation (grades)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Long</a:t>
                      </a:r>
                      <a:r>
                        <a:rPr lang="en" sz="1800"/>
                        <a:t>-term perspective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Teams disband after project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609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General familiarity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May never have met before</a:t>
                      </a:r>
                      <a:endParaRPr sz="1800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AMOS Timeline and Levels of Competence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pSp>
        <p:nvGrpSpPr>
          <p:cNvPr id="79" name="Google Shape;79;p14"/>
          <p:cNvGrpSpPr/>
          <p:nvPr/>
        </p:nvGrpSpPr>
        <p:grpSpPr>
          <a:xfrm>
            <a:off x="455400" y="3519900"/>
            <a:ext cx="2058300" cy="1097100"/>
            <a:chOff x="891150" y="3668850"/>
            <a:chExt cx="2058300" cy="1097100"/>
          </a:xfrm>
        </p:grpSpPr>
        <p:sp>
          <p:nvSpPr>
            <p:cNvPr id="80" name="Google Shape;80;p14"/>
            <p:cNvSpPr txBox="1"/>
            <p:nvPr/>
          </p:nvSpPr>
          <p:spPr>
            <a:xfrm>
              <a:off x="914400" y="36688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incompetence</a:t>
              </a:r>
              <a:endParaRPr sz="1800"/>
            </a:p>
          </p:txBody>
        </p:sp>
        <p:sp>
          <p:nvSpPr>
            <p:cNvPr id="81" name="Google Shape;81;p14"/>
            <p:cNvSpPr txBox="1"/>
            <p:nvPr/>
          </p:nvSpPr>
          <p:spPr>
            <a:xfrm>
              <a:off x="914400" y="44002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intuition</a:t>
              </a:r>
              <a:endParaRPr b="1" sz="1800"/>
            </a:p>
          </p:txBody>
        </p:sp>
        <p:cxnSp>
          <p:nvCxnSpPr>
            <p:cNvPr id="82" name="Google Shape;82;p14"/>
            <p:cNvCxnSpPr/>
            <p:nvPr/>
          </p:nvCxnSpPr>
          <p:spPr>
            <a:xfrm>
              <a:off x="891150" y="44002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757575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3" name="Google Shape;83;p14"/>
          <p:cNvGrpSpPr/>
          <p:nvPr/>
        </p:nvGrpSpPr>
        <p:grpSpPr>
          <a:xfrm>
            <a:off x="2513700" y="2651400"/>
            <a:ext cx="2058300" cy="1097100"/>
            <a:chOff x="2719950" y="2937450"/>
            <a:chExt cx="2058300" cy="1097100"/>
          </a:xfrm>
        </p:grpSpPr>
        <p:sp>
          <p:nvSpPr>
            <p:cNvPr id="84" name="Google Shape;84;p14"/>
            <p:cNvSpPr txBox="1"/>
            <p:nvPr/>
          </p:nvSpPr>
          <p:spPr>
            <a:xfrm>
              <a:off x="2743200" y="29374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incompetence</a:t>
              </a:r>
              <a:endParaRPr sz="1800"/>
            </a:p>
          </p:txBody>
        </p:sp>
        <p:sp>
          <p:nvSpPr>
            <p:cNvPr id="85" name="Google Shape;85;p14"/>
            <p:cNvSpPr txBox="1"/>
            <p:nvPr/>
          </p:nvSpPr>
          <p:spPr>
            <a:xfrm>
              <a:off x="2743200" y="36688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Wrong analysis</a:t>
              </a:r>
              <a:endParaRPr b="1" sz="1800"/>
            </a:p>
          </p:txBody>
        </p:sp>
        <p:cxnSp>
          <p:nvCxnSpPr>
            <p:cNvPr id="86" name="Google Shape;86;p14"/>
            <p:cNvCxnSpPr/>
            <p:nvPr/>
          </p:nvCxnSpPr>
          <p:spPr>
            <a:xfrm>
              <a:off x="2719950" y="36589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FFA400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87" name="Google Shape;87;p14"/>
          <p:cNvGrpSpPr/>
          <p:nvPr/>
        </p:nvGrpSpPr>
        <p:grpSpPr>
          <a:xfrm>
            <a:off x="4572000" y="1782900"/>
            <a:ext cx="2058300" cy="1097100"/>
            <a:chOff x="4548750" y="2206050"/>
            <a:chExt cx="2058300" cy="1097100"/>
          </a:xfrm>
        </p:grpSpPr>
        <p:sp>
          <p:nvSpPr>
            <p:cNvPr id="88" name="Google Shape;88;p14"/>
            <p:cNvSpPr txBox="1"/>
            <p:nvPr/>
          </p:nvSpPr>
          <p:spPr>
            <a:xfrm>
              <a:off x="4572000" y="22060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C</a:t>
              </a:r>
              <a:r>
                <a:rPr lang="en" sz="1800"/>
                <a:t>onscious competence</a:t>
              </a:r>
              <a:endParaRPr sz="1800"/>
            </a:p>
          </p:txBody>
        </p:sp>
        <p:sp>
          <p:nvSpPr>
            <p:cNvPr id="89" name="Google Shape;89;p14"/>
            <p:cNvSpPr txBox="1"/>
            <p:nvPr/>
          </p:nvSpPr>
          <p:spPr>
            <a:xfrm>
              <a:off x="4572000" y="29374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 analysis</a:t>
              </a:r>
              <a:endParaRPr b="1" sz="1800"/>
            </a:p>
          </p:txBody>
        </p:sp>
        <p:cxnSp>
          <p:nvCxnSpPr>
            <p:cNvPr id="90" name="Google Shape;90;p14"/>
            <p:cNvCxnSpPr/>
            <p:nvPr/>
          </p:nvCxnSpPr>
          <p:spPr>
            <a:xfrm>
              <a:off x="4548750" y="29374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ABF4B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91" name="Google Shape;91;p14"/>
          <p:cNvGrpSpPr/>
          <p:nvPr/>
        </p:nvGrpSpPr>
        <p:grpSpPr>
          <a:xfrm>
            <a:off x="6630300" y="914400"/>
            <a:ext cx="2058300" cy="1097100"/>
            <a:chOff x="6377550" y="1474650"/>
            <a:chExt cx="2058300" cy="1097100"/>
          </a:xfrm>
        </p:grpSpPr>
        <p:sp>
          <p:nvSpPr>
            <p:cNvPr id="92" name="Google Shape;92;p14"/>
            <p:cNvSpPr txBox="1"/>
            <p:nvPr/>
          </p:nvSpPr>
          <p:spPr>
            <a:xfrm>
              <a:off x="6400800" y="1474650"/>
              <a:ext cx="2011800" cy="7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/>
                <a:t>Unconscious competence</a:t>
              </a:r>
              <a:endParaRPr sz="1800"/>
            </a:p>
          </p:txBody>
        </p:sp>
        <p:sp>
          <p:nvSpPr>
            <p:cNvPr id="93" name="Google Shape;93;p14"/>
            <p:cNvSpPr txBox="1"/>
            <p:nvPr/>
          </p:nvSpPr>
          <p:spPr>
            <a:xfrm>
              <a:off x="6400800" y="2206050"/>
              <a:ext cx="2011800" cy="365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800"/>
                <a:t>Right</a:t>
              </a:r>
              <a:r>
                <a:rPr b="1" lang="en" sz="1800"/>
                <a:t> intuition</a:t>
              </a:r>
              <a:endParaRPr b="1" sz="1800"/>
            </a:p>
          </p:txBody>
        </p:sp>
        <p:cxnSp>
          <p:nvCxnSpPr>
            <p:cNvPr id="94" name="Google Shape;94;p14"/>
            <p:cNvCxnSpPr/>
            <p:nvPr/>
          </p:nvCxnSpPr>
          <p:spPr>
            <a:xfrm>
              <a:off x="6377550" y="2206050"/>
              <a:ext cx="2058300" cy="0"/>
            </a:xfrm>
            <a:prstGeom prst="straightConnector1">
              <a:avLst/>
            </a:prstGeom>
            <a:noFill/>
            <a:ln cap="flat" cmpd="sng" w="38100">
              <a:solidFill>
                <a:srgbClr val="69488E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95" name="Google Shape;95;p14"/>
          <p:cNvCxnSpPr>
            <a:stCxn id="81" idx="3"/>
            <a:endCxn id="85" idx="2"/>
          </p:cNvCxnSpPr>
          <p:nvPr/>
        </p:nvCxnSpPr>
        <p:spPr>
          <a:xfrm flipH="1" rot="10800000">
            <a:off x="2490450" y="3748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6" name="Google Shape;96;p14"/>
          <p:cNvCxnSpPr>
            <a:stCxn id="85" idx="3"/>
            <a:endCxn id="89" idx="2"/>
          </p:cNvCxnSpPr>
          <p:nvPr/>
        </p:nvCxnSpPr>
        <p:spPr>
          <a:xfrm flipH="1" rot="10800000">
            <a:off x="4548750" y="28801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7" name="Google Shape;97;p14"/>
          <p:cNvCxnSpPr>
            <a:stCxn id="89" idx="3"/>
            <a:endCxn id="93" idx="2"/>
          </p:cNvCxnSpPr>
          <p:nvPr/>
        </p:nvCxnSpPr>
        <p:spPr>
          <a:xfrm flipH="1" rot="10800000">
            <a:off x="6607050" y="2011650"/>
            <a:ext cx="1052400" cy="6855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8" name="Google Shape;98;p14"/>
          <p:cNvCxnSpPr>
            <a:stCxn id="80" idx="0"/>
            <a:endCxn id="84" idx="1"/>
          </p:cNvCxnSpPr>
          <p:nvPr/>
        </p:nvCxnSpPr>
        <p:spPr>
          <a:xfrm rot="-5400000">
            <a:off x="1759350" y="2742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9" name="Google Shape;99;p14"/>
          <p:cNvCxnSpPr>
            <a:stCxn id="84" idx="0"/>
            <a:endCxn id="88" idx="1"/>
          </p:cNvCxnSpPr>
          <p:nvPr/>
        </p:nvCxnSpPr>
        <p:spPr>
          <a:xfrm rot="-5400000">
            <a:off x="3817650" y="18738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00" name="Google Shape;100;p14"/>
          <p:cNvCxnSpPr>
            <a:stCxn id="88" idx="0"/>
            <a:endCxn id="92" idx="1"/>
          </p:cNvCxnSpPr>
          <p:nvPr/>
        </p:nvCxnSpPr>
        <p:spPr>
          <a:xfrm rot="-5400000">
            <a:off x="5875950" y="1005300"/>
            <a:ext cx="502800" cy="1052400"/>
          </a:xfrm>
          <a:prstGeom prst="curved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01" name="Google Shape;101;p14"/>
          <p:cNvSpPr txBox="1"/>
          <p:nvPr/>
        </p:nvSpPr>
        <p:spPr>
          <a:xfrm>
            <a:off x="5601150" y="2880000"/>
            <a:ext cx="3087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mid-project release</a:t>
            </a:r>
            <a:endParaRPr b="1" sz="1500"/>
          </a:p>
        </p:txBody>
      </p:sp>
      <p:sp>
        <p:nvSpPr>
          <p:cNvPr id="102" name="Google Shape;102;p14"/>
          <p:cNvSpPr txBox="1"/>
          <p:nvPr/>
        </p:nvSpPr>
        <p:spPr>
          <a:xfrm>
            <a:off x="2536950" y="914400"/>
            <a:ext cx="30642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by final release</a:t>
            </a:r>
            <a:endParaRPr b="1" sz="1500"/>
          </a:p>
        </p:txBody>
      </p:sp>
      <p:sp>
        <p:nvSpPr>
          <p:cNvPr id="103" name="Google Shape;103;p14"/>
          <p:cNvSpPr txBox="1"/>
          <p:nvPr/>
        </p:nvSpPr>
        <p:spPr>
          <a:xfrm>
            <a:off x="3542850" y="3748800"/>
            <a:ext cx="4116600" cy="86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/>
              <a:t>decides to join The AMOS Project</a:t>
            </a:r>
            <a:endParaRPr b="1" sz="15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r>
              <a:rPr lang="en"/>
              <a:t>. The AMOS Coach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Engagement Model</a:t>
            </a:r>
            <a:endParaRPr/>
          </a:p>
        </p:txBody>
      </p:sp>
      <p:sp>
        <p:nvSpPr>
          <p:cNvPr id="114" name="Google Shape;114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Two related roles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Scrum Master</a:t>
            </a:r>
            <a:r>
              <a:rPr lang="en"/>
              <a:t> (of an AMOS project)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Workshop facilitator</a:t>
            </a:r>
            <a:r>
              <a:rPr b="1" lang="en"/>
              <a:t> </a:t>
            </a:r>
            <a:r>
              <a:rPr lang="en"/>
              <a:t>(for AMOS team)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ACH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