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914C43-F2E4-4662-B456-8F2C4041C57D}">
  <a:tblStyle styleId="{CE914C43-F2E4-4662-B456-8F2C4041C5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af52a77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af52a77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0e26980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0e26980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fd049e2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fd049e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0e26980b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0e26980b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0e26980b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20e26980b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0e3cc72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0e3cc72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69d4f396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69d4f39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69d4f39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69d4f39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32147b7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32147b7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0e26980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0e26980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32147b7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32147b7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69d4f39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f69d4f39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2147b7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32147b7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32147b7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f32147b7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9a49943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f9a49943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32147b7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32147b7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32147b7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f32147b7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32147b7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32147b7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f32147b76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f32147b76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9a49943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9a49943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f159243bb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f159243bb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159243bb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159243bb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32147b76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32147b76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4164c4a4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4164c4a4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4164c4a4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4164c4a4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99f70e0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99f70e0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99f70e0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99f70e0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99f70e0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99f70e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a49943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9a49943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s.cs.fau.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docs.google.com/spreadsheets/d/1ywwRYi-hR8zlmhw5JgHwO6tEWYiIA5teDnMdMka0WM4/edit?usp=sharing" TargetMode="External"/><Relationship Id="rId6" Type="http://schemas.openxmlformats.org/officeDocument/2006/relationships/hyperlink" Target="https://docs.google.com/document/d/15UE9_KpxWkXxJbOkW2SX-o07DSQ0UipXpjyIBkyYnC0/edi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ss.cs.fau.d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ylj-2IG3QIoNTLuz--GsvQcFsZjQSaIVZP3BAeSlsXc/edit?usp=sharing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s.cs.fau.d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oss.cs.fau.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oss.cs.fau.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ywwRYi-hR8zlmhw5JgHwO6tEWYiIA5teDnMdMka0WM4/edit?usp=sharing" TargetMode="External"/><Relationship Id="rId4" Type="http://schemas.openxmlformats.org/officeDocument/2006/relationships/hyperlink" Target="https://docs.google.com/document/d/15UE9_KpxWkXxJbOkW2SX-o07DSQ0UipXpjyIBkyYnC0/edit?usp=sharing" TargetMode="External"/><Relationship Id="rId5" Type="http://schemas.openxmlformats.org/officeDocument/2006/relationships/hyperlink" Target="https://docs.google.com/document/d/1ylj-2IG3QIoNTLuz--GsvQcFsZjQSaIVZP3BAeSlsXc/edit?usp=sharing" TargetMode="External"/><Relationship Id="rId6" Type="http://schemas.openxmlformats.org/officeDocument/2006/relationships/hyperlink" Target="https://oss.cs.fau.d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ss.cs.fau.d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COACH A02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as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team meetings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Participate in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Fill in happiness index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sprint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stand-up emails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Scrum Master tasks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Contribute as Scrum 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AMOS capabilities timeline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COACH Retrospectives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perform weekly retrospectives with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coaches will share their experiences with each other and 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Such retrospectives are private to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do not share them with your AMOS team (different course)</a:t>
            </a:r>
            <a:endParaRPr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Facilitator</a:t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1" name="Google Shape;15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workshop facilitator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your workshop concept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feedback on other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 and report about your workshop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AMOS Capabilities Timeline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Terminology / Shorthands</a:t>
            </a:r>
            <a:endParaRPr/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63" name="Google Shape;163;p2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{CE914C43-F2E4-4662-B456-8F2C4041C57D}</a:tableStyleId>
              </a:tblPr>
              <a:tblGrid>
                <a:gridCol w="1524625"/>
                <a:gridCol w="70707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Shorthand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Long form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Product owner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Software developer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Scrum master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 member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Release manager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Happiness index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Capabilities Timeline [1]</a:t>
            </a:r>
            <a:endParaRPr/>
          </a:p>
        </p:txBody>
      </p:sp>
      <p:sp>
        <p:nvSpPr>
          <p:cNvPr id="169" name="Google Shape;169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822960"/>
            <a:ext cx="6890086" cy="36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6047295" y="1718310"/>
            <a:ext cx="2514600" cy="914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chemeClr val="dk2"/>
                </a:solidFill>
              </a:rPr>
              <a:t>–</a:t>
            </a:r>
            <a:r>
              <a:rPr lang="en"/>
              <a:t> 	Unknown, not relevant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	Known, not practiced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x	Should be practiced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25" y="4229225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Capabilities Timeline (by Week)</a:t>
            </a:r>
            <a:r>
              <a:rPr lang="en"/>
              <a:t> and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Capabilities Timeline Explained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in the Capabilities Timeline</a:t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(your copy of) the capability timeline, for the given team meeting, mark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0: for practice not performed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1: practice performed below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2: practice performed according to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3: practice performed above expectations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practice is somehow not applicable, don’t add / change anything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Marks in Capabilities Timeline</a:t>
            </a:r>
            <a:endParaRPr/>
          </a:p>
        </p:txBody>
      </p:sp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0 (practice not performed), you may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teach the team about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inform the AMOS </a:t>
            </a:r>
            <a:r>
              <a:rPr lang="en"/>
              <a:t>instructor</a:t>
            </a:r>
            <a:r>
              <a:rPr lang="en"/>
              <a:t> about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 1 (practice performed below expectations), you should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in your public notes what was missed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how to do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 3 (practice performed above </a:t>
            </a:r>
            <a:r>
              <a:rPr lang="en"/>
              <a:t>expectations</a:t>
            </a:r>
            <a:r>
              <a:rPr lang="en"/>
              <a:t> ) you should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out what went well and why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team to keep going</a:t>
            </a:r>
            <a:endParaRPr/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The AMOS Coach’s Worklog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Coach’s Worklog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AMOS coach takes free form notes in a worklog structured by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copy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worklog template</a:t>
            </a:r>
            <a:endParaRPr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901175"/>
            <a:ext cx="2967974" cy="2967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capabilities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coach’s worklog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agile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in the Worklog</a:t>
            </a:r>
            <a:endParaRPr/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out of the ordinary (0, 1, 3) value for a practice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notes in the corresponding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notes: To be sent to the AM</a:t>
            </a:r>
            <a:r>
              <a:rPr lang="en"/>
              <a:t>OS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notes: For your own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common value (2), if you feel it is beneficial,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Say “good job” and / or encourage to push further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For “Sprint release candidate has been tagged properly” = 1,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in the “Sprint review” section of your worklog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“Please do not rename the release candidate to become the release tag; rather set a new tag”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For “Quality of playing planning poker” = 1,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in the “Sprint planning” section of your worklog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“Some of you simply accepted what others said; don’t do that, please engage. If you see someone not actively contributing, please try to pull them in”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“It is tempting, but please don’t just take the average story point value; go at least for two rounds if there is no immediate agreement, before resorting to averages”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the “What can go wrong” notes in the Timeline Explained document!</a:t>
            </a:r>
            <a:endParaRPr/>
          </a:p>
        </p:txBody>
      </p:sp>
      <p:sp>
        <p:nvSpPr>
          <p:cNvPr id="212" name="Google Shape;21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Capability and Worklog Notes</a:t>
            </a:r>
            <a:endParaRPr/>
          </a:p>
        </p:txBody>
      </p:sp>
      <p:sp>
        <p:nvSpPr>
          <p:cNvPr id="213" name="Google Shape;213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The AMOS Agile Review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Agile Review</a:t>
            </a:r>
            <a:endParaRPr/>
          </a:p>
        </p:txBody>
      </p:sp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agile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review of a team’s ability to follow the (AMOS) Scrum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in writing for each team meeting during the project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and How to Give Verbal Feedback</a:t>
            </a:r>
            <a:endParaRPr/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a team meeting, optionally and if time permits,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Verbally provide feedback for session (from work log)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Answer any questions the team might have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your right (and duty) to do 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end of the team meeting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90 min. mark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whichever comes first </a:t>
            </a:r>
            <a:endParaRPr/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and Give Written Feedback</a:t>
            </a:r>
            <a:endParaRPr/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Track observations and insights in your worklog, as discussed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written agile review, prefer roles (SD, PO) over person names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cc: all other coaches and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Due (the latest) at the end of team meeting day</a:t>
            </a:r>
            <a:endParaRPr/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templates and explanations are all publicly available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 (by week)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The AMOS coach’s worklog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copy of the documents is not!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only share your public comments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Public and What is Not</a:t>
            </a:r>
            <a:endParaRPr/>
          </a:p>
        </p:txBody>
      </p:sp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6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capabilities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coach’s worklog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agile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59" name="Google Shape;259;p3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65" name="Google Shape;265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License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Copyright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</a:t>
            </a:r>
            <a:r>
              <a:rPr lang="en"/>
              <a:t> Project Timeline [1]</a:t>
            </a:r>
            <a:endParaRPr/>
          </a:p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0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slide deck </a:t>
            </a:r>
            <a:r>
              <a:rPr b="1" lang="en"/>
              <a:t>AMOS B02 - Scrum and AMOS</a:t>
            </a:r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 [1]</a:t>
            </a:r>
            <a:endParaRPr/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0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slide deck </a:t>
            </a:r>
            <a:r>
              <a:rPr b="1" lang="en"/>
              <a:t>AMOS B02 - Scrum and AMOS</a:t>
            </a:r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Scrum in a University Setting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87" name="Google Shape;87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{CE914C43-F2E4-4662-B456-8F2C4041C57D}</a:tableStyleId>
              </a:tblPr>
              <a:tblGrid>
                <a:gridCol w="4297675"/>
                <a:gridCol w="429767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Assumption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Reality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Full-time on 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Part-time (⅓ of weekly work)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Equal abilities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Abilities can vary greatly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Some extrinsic motivation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Short-term extrinsic motivation (grades)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</a:t>
                      </a:r>
                      <a:r>
                        <a:rPr lang="en"/>
                        <a:t>-term perspective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 disband after 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 familiarity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 never have met before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Timeline and Levels of Competence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94" name="Google Shape;94;p14"/>
          <p:cNvGrpSpPr/>
          <p:nvPr/>
        </p:nvGrpSpPr>
        <p:grpSpPr>
          <a:xfrm>
            <a:off x="455400" y="3519900"/>
            <a:ext cx="2058300" cy="1097100"/>
            <a:chOff x="891150" y="3668850"/>
            <a:chExt cx="2058300" cy="1097100"/>
          </a:xfrm>
        </p:grpSpPr>
        <p:sp>
          <p:nvSpPr>
            <p:cNvPr id="95" name="Google Shape;95;p14"/>
            <p:cNvSpPr txBox="1"/>
            <p:nvPr/>
          </p:nvSpPr>
          <p:spPr>
            <a:xfrm>
              <a:off x="914400" y="36688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Unconscious incompetence</a:t>
              </a:r>
              <a:endParaRPr sz="1800"/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914400" y="44002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Wrong intuition</a:t>
              </a:r>
              <a:endParaRPr b="1" sz="1800"/>
            </a:p>
          </p:txBody>
        </p:sp>
        <p:cxnSp>
          <p:nvCxnSpPr>
            <p:cNvPr id="97" name="Google Shape;97;p14"/>
            <p:cNvCxnSpPr/>
            <p:nvPr/>
          </p:nvCxnSpPr>
          <p:spPr>
            <a:xfrm>
              <a:off x="891150" y="44002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75757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8" name="Google Shape;98;p14"/>
          <p:cNvGrpSpPr/>
          <p:nvPr/>
        </p:nvGrpSpPr>
        <p:grpSpPr>
          <a:xfrm>
            <a:off x="2513700" y="2651400"/>
            <a:ext cx="2058300" cy="1097100"/>
            <a:chOff x="2719950" y="2937450"/>
            <a:chExt cx="2058300" cy="10971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2743200" y="29374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r>
                <a:rPr lang="en" sz="1800"/>
                <a:t>onscious incompetence</a:t>
              </a:r>
              <a:endParaRPr sz="1800"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2743200" y="36688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Wrong analysis</a:t>
              </a:r>
              <a:endParaRPr b="1" sz="1800"/>
            </a:p>
          </p:txBody>
        </p:sp>
        <p:cxnSp>
          <p:nvCxnSpPr>
            <p:cNvPr id="101" name="Google Shape;101;p14"/>
            <p:cNvCxnSpPr/>
            <p:nvPr/>
          </p:nvCxnSpPr>
          <p:spPr>
            <a:xfrm>
              <a:off x="2719950" y="36589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FFA4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2" name="Google Shape;102;p14"/>
          <p:cNvGrpSpPr/>
          <p:nvPr/>
        </p:nvGrpSpPr>
        <p:grpSpPr>
          <a:xfrm>
            <a:off x="4572000" y="1782900"/>
            <a:ext cx="2058300" cy="1097100"/>
            <a:chOff x="4548750" y="2206050"/>
            <a:chExt cx="2058300" cy="1097100"/>
          </a:xfrm>
        </p:grpSpPr>
        <p:sp>
          <p:nvSpPr>
            <p:cNvPr id="103" name="Google Shape;103;p14"/>
            <p:cNvSpPr txBox="1"/>
            <p:nvPr/>
          </p:nvSpPr>
          <p:spPr>
            <a:xfrm>
              <a:off x="4572000" y="22060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r>
                <a:rPr lang="en" sz="1800"/>
                <a:t>onscious competence</a:t>
              </a:r>
              <a:endParaRPr sz="1800"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4572000" y="29374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Right analysis</a:t>
              </a:r>
              <a:endParaRPr b="1" sz="1800"/>
            </a:p>
          </p:txBody>
        </p:sp>
        <p:cxnSp>
          <p:nvCxnSpPr>
            <p:cNvPr id="105" name="Google Shape;105;p14"/>
            <p:cNvCxnSpPr/>
            <p:nvPr/>
          </p:nvCxnSpPr>
          <p:spPr>
            <a:xfrm>
              <a:off x="4548750" y="29374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6ABF4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" name="Google Shape;106;p14"/>
          <p:cNvGrpSpPr/>
          <p:nvPr/>
        </p:nvGrpSpPr>
        <p:grpSpPr>
          <a:xfrm>
            <a:off x="6630300" y="914400"/>
            <a:ext cx="2058300" cy="1097100"/>
            <a:chOff x="6377550" y="1474650"/>
            <a:chExt cx="2058300" cy="1097100"/>
          </a:xfrm>
        </p:grpSpPr>
        <p:sp>
          <p:nvSpPr>
            <p:cNvPr id="107" name="Google Shape;107;p14"/>
            <p:cNvSpPr txBox="1"/>
            <p:nvPr/>
          </p:nvSpPr>
          <p:spPr>
            <a:xfrm>
              <a:off x="6400800" y="14746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Unconscious competence</a:t>
              </a:r>
              <a:endParaRPr sz="1800"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6400800" y="22060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Right</a:t>
              </a:r>
              <a:r>
                <a:rPr b="1" lang="en" sz="1800"/>
                <a:t> intuition</a:t>
              </a:r>
              <a:endParaRPr b="1" sz="1800"/>
            </a:p>
          </p:txBody>
        </p:sp>
        <p:cxnSp>
          <p:nvCxnSpPr>
            <p:cNvPr id="109" name="Google Shape;109;p14"/>
            <p:cNvCxnSpPr/>
            <p:nvPr/>
          </p:nvCxnSpPr>
          <p:spPr>
            <a:xfrm>
              <a:off x="6377550" y="22060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69488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10" name="Google Shape;110;p14"/>
          <p:cNvCxnSpPr>
            <a:stCxn id="96" idx="3"/>
            <a:endCxn id="100" idx="2"/>
          </p:cNvCxnSpPr>
          <p:nvPr/>
        </p:nvCxnSpPr>
        <p:spPr>
          <a:xfrm flipH="1" rot="10800000">
            <a:off x="2490450" y="37486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1" name="Google Shape;111;p14"/>
          <p:cNvCxnSpPr>
            <a:stCxn id="100" idx="3"/>
            <a:endCxn id="104" idx="2"/>
          </p:cNvCxnSpPr>
          <p:nvPr/>
        </p:nvCxnSpPr>
        <p:spPr>
          <a:xfrm flipH="1" rot="10800000">
            <a:off x="4548750" y="28801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2" name="Google Shape;112;p14"/>
          <p:cNvCxnSpPr>
            <a:stCxn id="104" idx="3"/>
            <a:endCxn id="108" idx="2"/>
          </p:cNvCxnSpPr>
          <p:nvPr/>
        </p:nvCxnSpPr>
        <p:spPr>
          <a:xfrm flipH="1" rot="10800000">
            <a:off x="6607050" y="20116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3" name="Google Shape;113;p14"/>
          <p:cNvCxnSpPr>
            <a:stCxn id="95" idx="0"/>
            <a:endCxn id="99" idx="1"/>
          </p:cNvCxnSpPr>
          <p:nvPr/>
        </p:nvCxnSpPr>
        <p:spPr>
          <a:xfrm rot="-5400000">
            <a:off x="1759350" y="27423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4" name="Google Shape;114;p14"/>
          <p:cNvCxnSpPr>
            <a:stCxn id="99" idx="0"/>
            <a:endCxn id="103" idx="1"/>
          </p:cNvCxnSpPr>
          <p:nvPr/>
        </p:nvCxnSpPr>
        <p:spPr>
          <a:xfrm rot="-5400000">
            <a:off x="3817650" y="18738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5" name="Google Shape;115;p14"/>
          <p:cNvCxnSpPr>
            <a:stCxn id="103" idx="0"/>
            <a:endCxn id="107" idx="1"/>
          </p:cNvCxnSpPr>
          <p:nvPr/>
        </p:nvCxnSpPr>
        <p:spPr>
          <a:xfrm rot="-5400000">
            <a:off x="5875950" y="10053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6" name="Google Shape;116;p14"/>
          <p:cNvSpPr txBox="1"/>
          <p:nvPr/>
        </p:nvSpPr>
        <p:spPr>
          <a:xfrm>
            <a:off x="5601150" y="2880000"/>
            <a:ext cx="3087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by mid-project release</a:t>
            </a:r>
            <a:endParaRPr b="1" sz="1500"/>
          </a:p>
        </p:txBody>
      </p:sp>
      <p:sp>
        <p:nvSpPr>
          <p:cNvPr id="117" name="Google Shape;117;p14"/>
          <p:cNvSpPr txBox="1"/>
          <p:nvPr/>
        </p:nvSpPr>
        <p:spPr>
          <a:xfrm>
            <a:off x="2536950" y="914400"/>
            <a:ext cx="3064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by final release</a:t>
            </a:r>
            <a:endParaRPr b="1" sz="1500"/>
          </a:p>
        </p:txBody>
      </p:sp>
      <p:sp>
        <p:nvSpPr>
          <p:cNvPr id="118" name="Google Shape;118;p14"/>
          <p:cNvSpPr txBox="1"/>
          <p:nvPr/>
        </p:nvSpPr>
        <p:spPr>
          <a:xfrm>
            <a:off x="3542850" y="3748800"/>
            <a:ext cx="4116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decides to join The AMOS Project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The AMOS Coach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Engagement Model</a:t>
            </a:r>
            <a:endParaRPr/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related roles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Scrum Master (of an AMOS project)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Workshop facilitator (for AMOS team)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