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4B883E-F3D4-4459-97C0-A1F011C835CA}">
  <a:tblStyle styleId="{BD4B883E-F3D4-4459-97C0-A1F011C83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f52a7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af52a7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e2698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e2698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fd049e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fd049e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0e26980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0e26980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e26980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e26980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0e3cc72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0e3cc72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9d4f39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69d4f39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9d4f39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69d4f39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32147b7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32147b7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0e26980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0e26980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2147b7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2147b7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69d4f39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69d4f39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2147b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2147b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2147b7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32147b7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a49943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9a49943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2147b7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2147b7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32147b7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32147b7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2147b7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32147b7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2147b7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32147b7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9a49943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9a49943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159243b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159243b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159243bb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159243bb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32147b7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32147b7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164c4a4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164c4a4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164c4a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164c4a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9f70e0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9f70e0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9f70e0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9f70e0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9f70e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9f70e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a49943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a49943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ywwRYi-hR8zlmhw5JgHwO6tEWYiIA5teDnMdMka0WM4/edit?usp=sharing" TargetMode="External"/><Relationship Id="rId6" Type="http://schemas.openxmlformats.org/officeDocument/2006/relationships/hyperlink" Target="https://docs.google.com/document/d/15UE9_KpxWkXxJbOkW2SX-o07DSQ0UipXpjyIBkyYnC0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ylj-2IG3QIoNTLuz--GsvQcFsZjQSaIVZP3BAeSlsXc/edit?usp=sharing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docs.google.com/document/d/1ylj-2IG3QIoNTLuz--GsvQcFsZjQSaIVZP3BAeSlsXc/edit?usp=sharing" TargetMode="External"/><Relationship Id="rId6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A02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Participate in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happiness index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stand-up emails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 tasks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as 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AMOS capabilities timeline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 Retrospectives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perform weekly retrospectives with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coaches will share their experiences with each other and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retrospectives are private to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share them with your AMOS team (different course)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your workshop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feedback on other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and report about your workshop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AMOS Capabilities Timeline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Terminology / Shorthands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63" name="Google Shape;163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{BD4B883E-F3D4-4459-97C0-A1F011C835CA}</a:tableStyleId>
              </a:tblPr>
              <a:tblGrid>
                <a:gridCol w="1524625"/>
                <a:gridCol w="70707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Shorthand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Long form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owner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Scrum master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member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manager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Happiness index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Capabilities Timeline [1]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6890086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047295" y="1718310"/>
            <a:ext cx="2514600" cy="914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</a:rPr>
              <a:t>–</a:t>
            </a:r>
            <a:r>
              <a:rPr lang="en"/>
              <a:t> 	Unknown, not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	Known, not practiced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	Should be practiced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25" y="422922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Capabilities Timeline (by Week)</a:t>
            </a:r>
            <a:r>
              <a:rPr lang="en"/>
              <a:t> and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Capabilities Timeline Explained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Capabilities Timeline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(your copy of) the capability timeline, for the given team meeting, mark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for practice not performed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practice performed below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practice performed according to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practice performed above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practice is somehow not applicable, don’t add / change anything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Marks in Capabilities Timeline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0 (practice not performed), you may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teach the team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inform the AMOS </a:t>
            </a:r>
            <a:r>
              <a:rPr lang="en"/>
              <a:t>instructor</a:t>
            </a:r>
            <a:r>
              <a:rPr lang="en"/>
              <a:t>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1 (practice performed below expectations),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in your public notes what was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to do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3 (practice performed above </a:t>
            </a:r>
            <a:r>
              <a:rPr lang="en"/>
              <a:t>expectations</a:t>
            </a:r>
            <a:r>
              <a:rPr lang="en"/>
              <a:t> )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out what went well and why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team to keep going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The AMOS Coach’s Worklog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Coach’s Worklog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AMOS coach takes free form notes in a worklog structured by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copy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worklog template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901175"/>
            <a:ext cx="2967974" cy="2967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Worklog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out of the ordinary (0, 1, 3) value for a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in the corresponding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notes: To be sent to the AM</a:t>
            </a:r>
            <a:r>
              <a:rPr lang="en"/>
              <a:t>OS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notes: For your own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common value (2), if you feel it is beneficial,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“good job” and / or encourage to push further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For “Sprint release candidate has been tagged properly”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review”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“Please do not rename the release candidate to become the release tag; rather set a new tag”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For “Quality of playing planning poker”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planning”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“Some of you simply accepted what others said; don’t do that, please engage. If you see someone not actively contributing, please try to pull them 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“It is tempting, but please don’t just take the average story point value; go at least for two rounds if there is no immediate agreement, before resorting to averages”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“What can go wrong” notes in the Timeline Explained document!</a:t>
            </a:r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Capability and Worklog Notes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The AMOS Agile 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</a:t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of a team’s ability to follow the (AMOS) Scrum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 writing for each team meeting during the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 to Give Verbal Feedback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a team meeting, optionally and if time permits,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Verbally provide feedback for session (from work log)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Answer any questions the team might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your right (and duty) to do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team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90 min. 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whichever comes first 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and Give Written Feedback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Track observations and insights in your worklog, as discussed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written agile review, prefer roles (SD, PO) over person names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cc: all other coaches and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(the latest) at the end of team meeting day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templates and explanations are all publicly available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 (by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AMOS coach’s worklog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copy of the documents is not!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only share your public comments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Public and What is Not</a:t>
            </a:r>
            <a:endParaRPr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6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</a:t>
            </a:r>
            <a:r>
              <a:rPr lang="en"/>
              <a:t> Project Timeline [1]</a:t>
            </a:r>
            <a:endParaRPr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 [1]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Scrum in a University Setting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{BD4B883E-F3D4-4459-97C0-A1F011C835CA}</a:tableStyleId>
              </a:tblPr>
              <a:tblGrid>
                <a:gridCol w="4297675"/>
                <a:gridCol w="429767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Assumption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Reality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Full-time on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Part-time (⅓ of weekly work)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abilities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Abilities can vary greatly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extrinsic motivation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Short-term extrinsic motivation (grades)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r>
                        <a:rPr lang="en"/>
                        <a:t>-term perspective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 disband after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familiarity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never have met before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Timeline and Levels of Competence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455400" y="3519900"/>
            <a:ext cx="2058300" cy="1097100"/>
            <a:chOff x="891150" y="3668850"/>
            <a:chExt cx="2058300" cy="10971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914400" y="36688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incompetence</a:t>
              </a:r>
              <a:endParaRPr sz="1800"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914400" y="44002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intuition</a:t>
              </a:r>
              <a:endParaRPr b="1" sz="1800"/>
            </a:p>
          </p:txBody>
        </p:sp>
        <p:cxnSp>
          <p:nvCxnSpPr>
            <p:cNvPr id="97" name="Google Shape;97;p14"/>
            <p:cNvCxnSpPr/>
            <p:nvPr/>
          </p:nvCxnSpPr>
          <p:spPr>
            <a:xfrm>
              <a:off x="891150" y="44002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75757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" name="Google Shape;98;p14"/>
          <p:cNvGrpSpPr/>
          <p:nvPr/>
        </p:nvGrpSpPr>
        <p:grpSpPr>
          <a:xfrm>
            <a:off x="2513700" y="2651400"/>
            <a:ext cx="2058300" cy="1097100"/>
            <a:chOff x="2719950" y="2937450"/>
            <a:chExt cx="2058300" cy="10971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2743200" y="29374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incompetence</a:t>
              </a:r>
              <a:endParaRPr sz="1800"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2743200" y="36688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analysis</a:t>
              </a:r>
              <a:endParaRPr b="1" sz="1800"/>
            </a:p>
          </p:txBody>
        </p:sp>
        <p:cxnSp>
          <p:nvCxnSpPr>
            <p:cNvPr id="101" name="Google Shape;101;p14"/>
            <p:cNvCxnSpPr/>
            <p:nvPr/>
          </p:nvCxnSpPr>
          <p:spPr>
            <a:xfrm>
              <a:off x="2719950" y="36589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FFA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4"/>
          <p:cNvGrpSpPr/>
          <p:nvPr/>
        </p:nvGrpSpPr>
        <p:grpSpPr>
          <a:xfrm>
            <a:off x="4572000" y="1782900"/>
            <a:ext cx="2058300" cy="1097100"/>
            <a:chOff x="4548750" y="2206050"/>
            <a:chExt cx="2058300" cy="1097100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4572000" y="22060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competence</a:t>
              </a:r>
              <a:endParaRPr sz="1800"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4572000" y="29374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 analysis</a:t>
              </a:r>
              <a:endParaRPr b="1" sz="1800"/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4548750" y="29374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ABF4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14"/>
          <p:cNvGrpSpPr/>
          <p:nvPr/>
        </p:nvGrpSpPr>
        <p:grpSpPr>
          <a:xfrm>
            <a:off x="6630300" y="914400"/>
            <a:ext cx="2058300" cy="1097100"/>
            <a:chOff x="6377550" y="1474650"/>
            <a:chExt cx="2058300" cy="1097100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6400800" y="14746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competence</a:t>
              </a:r>
              <a:endParaRPr sz="1800"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6400800" y="22060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</a:t>
              </a:r>
              <a:r>
                <a:rPr b="1" lang="en" sz="1800"/>
                <a:t> intuition</a:t>
              </a:r>
              <a:endParaRPr b="1" sz="1800"/>
            </a:p>
          </p:txBody>
        </p:sp>
        <p:cxnSp>
          <p:nvCxnSpPr>
            <p:cNvPr id="109" name="Google Shape;109;p14"/>
            <p:cNvCxnSpPr/>
            <p:nvPr/>
          </p:nvCxnSpPr>
          <p:spPr>
            <a:xfrm>
              <a:off x="6377550" y="22060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9488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0" name="Google Shape;110;p14"/>
          <p:cNvCxnSpPr>
            <a:stCxn id="96" idx="3"/>
            <a:endCxn id="100" idx="2"/>
          </p:cNvCxnSpPr>
          <p:nvPr/>
        </p:nvCxnSpPr>
        <p:spPr>
          <a:xfrm flipH="1" rot="10800000">
            <a:off x="2490450" y="3748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4"/>
          <p:cNvCxnSpPr>
            <a:stCxn id="100" idx="3"/>
            <a:endCxn id="104" idx="2"/>
          </p:cNvCxnSpPr>
          <p:nvPr/>
        </p:nvCxnSpPr>
        <p:spPr>
          <a:xfrm flipH="1" rot="10800000">
            <a:off x="4548750" y="28801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4"/>
          <p:cNvCxnSpPr>
            <a:stCxn id="104" idx="3"/>
            <a:endCxn id="108" idx="2"/>
          </p:cNvCxnSpPr>
          <p:nvPr/>
        </p:nvCxnSpPr>
        <p:spPr>
          <a:xfrm flipH="1" rot="10800000">
            <a:off x="6607050" y="2011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4"/>
          <p:cNvCxnSpPr>
            <a:stCxn id="95" idx="0"/>
            <a:endCxn id="99" idx="1"/>
          </p:cNvCxnSpPr>
          <p:nvPr/>
        </p:nvCxnSpPr>
        <p:spPr>
          <a:xfrm rot="-5400000">
            <a:off x="1759350" y="2742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4"/>
          <p:cNvCxnSpPr>
            <a:stCxn id="99" idx="0"/>
            <a:endCxn id="103" idx="1"/>
          </p:cNvCxnSpPr>
          <p:nvPr/>
        </p:nvCxnSpPr>
        <p:spPr>
          <a:xfrm rot="-5400000">
            <a:off x="3817650" y="18738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4"/>
          <p:cNvCxnSpPr>
            <a:stCxn id="103" idx="0"/>
            <a:endCxn id="107" idx="1"/>
          </p:cNvCxnSpPr>
          <p:nvPr/>
        </p:nvCxnSpPr>
        <p:spPr>
          <a:xfrm rot="-5400000">
            <a:off x="5875950" y="1005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14"/>
          <p:cNvSpPr txBox="1"/>
          <p:nvPr/>
        </p:nvSpPr>
        <p:spPr>
          <a:xfrm>
            <a:off x="5601150" y="2880000"/>
            <a:ext cx="308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mid-project release</a:t>
            </a:r>
            <a:endParaRPr b="1" sz="1500"/>
          </a:p>
        </p:txBody>
      </p:sp>
      <p:sp>
        <p:nvSpPr>
          <p:cNvPr id="117" name="Google Shape;117;p14"/>
          <p:cNvSpPr txBox="1"/>
          <p:nvPr/>
        </p:nvSpPr>
        <p:spPr>
          <a:xfrm>
            <a:off x="2536950" y="914400"/>
            <a:ext cx="306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final release</a:t>
            </a:r>
            <a:endParaRPr b="1" sz="1500"/>
          </a:p>
        </p:txBody>
      </p:sp>
      <p:sp>
        <p:nvSpPr>
          <p:cNvPr id="118" name="Google Shape;118;p14"/>
          <p:cNvSpPr txBox="1"/>
          <p:nvPr/>
        </p:nvSpPr>
        <p:spPr>
          <a:xfrm>
            <a:off x="3542850" y="3748800"/>
            <a:ext cx="4116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decides to join The AMOS Project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The AMOS Coach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Model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related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 Master (of an AMOS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Workshop facilitator (for AMOS team)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