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DDA988-AF13-4C3B-BFFA-A9CF4DF3471A}">
  <a:tblStyle styleId="{26DDA988-AF13-4C3B-BFFA-A9CF4DF347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c22d170d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2c22d170d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8eed5e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8eed5e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7cfa12f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7cfa12f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7cfa12f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7cfa12f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f7cfa12f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f7cfa12f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393cadb0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393cadb0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393cadb0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393cadb0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nyt"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9" y="4229101"/>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uni1.de/nyt</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ny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ny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ny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ny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uni1.de/nyt"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ny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ny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uni1.de/ny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ny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ny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uni1.de/nyt"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ny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uni1.de/ny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ny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uni1.de/nyt" TargetMode="External"/><Relationship Id="rId4" Type="http://schemas.openxmlformats.org/officeDocument/2006/relationships/hyperlink" Target="http://www.sciencecartoonsplus.com/" TargetMode="External"/><Relationship Id="rId5"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uni1.de/ny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uni1.de/ny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uni1.de/ny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nyt"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uni1.de/nyt" TargetMode="External"/><Relationship Id="rId4" Type="http://schemas.openxmlformats.org/officeDocument/2006/relationships/hyperlink" Target="http://www.youtube.com/watch?v=Yo4WF3cSd9Q" TargetMode="External"/><Relationship Id="rId5" Type="http://schemas.openxmlformats.org/officeDocument/2006/relationships/image" Target="../media/image7.jpg"/><Relationship Id="rId6" Type="http://schemas.openxmlformats.org/officeDocument/2006/relationships/hyperlink" Target="https://www.youtube.com/watch?v=Yo4WF3cSd9Q"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nyt"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uni1.de/ny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hyperlink" Target="http://uni1.de/ny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ny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ny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ny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ny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uni1.de/ny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uni1.de/ny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uni1.de/ny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uni1.de/ny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uni1.de/ny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ny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nyt" TargetMode="External"/><Relationship Id="rId4" Type="http://schemas.openxmlformats.org/officeDocument/2006/relationships/image" Target="../media/image2.png"/><Relationship Id="rId5" Type="http://schemas.openxmlformats.org/officeDocument/2006/relationships/hyperlink" Target="https://en.wikipedia.org/wiki/Hilbert%27s_proble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ny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ny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nyt" TargetMode="External"/><Relationship Id="rId4" Type="http://schemas.openxmlformats.org/officeDocument/2006/relationships/image" Target="../media/image3.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8" name="Google Shape;38;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B02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101" name="Google Shape;101;p1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02" name="Google Shape;102;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Paper</a:t>
            </a:r>
            <a:endParaRPr/>
          </a:p>
        </p:txBody>
      </p:sp>
      <p:sp>
        <p:nvSpPr>
          <p:cNvPr id="108" name="Google Shape;108;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a:t>
            </a:r>
            <a:r>
              <a:rPr b="1" lang="en"/>
              <a:t>paper</a:t>
            </a:r>
            <a:r>
              <a:rPr lang="en"/>
              <a:t> is a (science-idiomatic) term for </a:t>
            </a:r>
            <a:endParaRPr/>
          </a:p>
          <a:p>
            <a:pPr indent="-342900" lvl="0" marL="457200" rtl="0" algn="l">
              <a:spcBef>
                <a:spcPts val="1200"/>
              </a:spcBef>
              <a:spcAft>
                <a:spcPts val="0"/>
              </a:spcAft>
              <a:buSzPts val="1800"/>
              <a:buChar char="●"/>
            </a:pPr>
            <a:r>
              <a:rPr lang="en"/>
              <a:t>A research article</a:t>
            </a:r>
            <a:endParaRPr/>
          </a:p>
          <a:p>
            <a:pPr indent="0" lvl="0" marL="0" rtl="0" algn="l">
              <a:spcBef>
                <a:spcPts val="1200"/>
              </a:spcBef>
              <a:spcAft>
                <a:spcPts val="1200"/>
              </a:spcAft>
              <a:buNone/>
            </a:pPr>
            <a:r>
              <a:rPr lang="en"/>
              <a:t>It may or may not yet have passed peer review</a:t>
            </a:r>
            <a:endParaRPr/>
          </a:p>
        </p:txBody>
      </p:sp>
      <p:sp>
        <p:nvSpPr>
          <p:cNvPr id="109" name="Google Shape;109;p1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15" name="Google Shape;115;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 a (science-idiomatic) term for</a:t>
            </a:r>
            <a:endParaRPr/>
          </a:p>
          <a:p>
            <a:pPr indent="-342900" lvl="0" marL="457200" rtl="0" algn="l">
              <a:spcBef>
                <a:spcPts val="1200"/>
              </a:spcBef>
              <a:spcAft>
                <a:spcPts val="0"/>
              </a:spcAft>
              <a:buSzPts val="1800"/>
              <a:buChar char="●"/>
            </a:pPr>
            <a:r>
              <a:rPr lang="en"/>
              <a:t>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16" name="Google Shape;116;p1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Research Projects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28" name="Google Shape;128;p2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Generic (Idealized) Research Process</a:t>
            </a:r>
            <a:endParaRPr/>
          </a:p>
        </p:txBody>
      </p:sp>
      <p:sp>
        <p:nvSpPr>
          <p:cNvPr id="134" name="Google Shape;134;p2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35" name="Google Shape;135;p22"/>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 or methodology</a:t>
            </a:r>
            <a:endParaRPr/>
          </a:p>
          <a:p>
            <a:pPr indent="0" lvl="0" marL="0" rtl="0" algn="l">
              <a:spcBef>
                <a:spcPts val="1200"/>
              </a:spcBef>
              <a:spcAft>
                <a:spcPts val="0"/>
              </a:spcAft>
              <a:buNone/>
            </a:pPr>
            <a:r>
              <a:rPr lang="en"/>
              <a:t>A </a:t>
            </a:r>
            <a:r>
              <a:rPr b="1" lang="en"/>
              <a:t>research protocol</a:t>
            </a:r>
            <a:r>
              <a:rPr lang="en"/>
              <a:t> is</a:t>
            </a:r>
            <a:endParaRPr/>
          </a:p>
          <a:p>
            <a:pPr indent="-342900" lvl="0" marL="457200" rtl="0" algn="l">
              <a:spcBef>
                <a:spcPts val="1200"/>
              </a:spcBef>
              <a:spcAft>
                <a:spcPts val="0"/>
              </a:spcAft>
              <a:buSzPts val="1800"/>
              <a:buChar char="●"/>
            </a:pPr>
            <a:r>
              <a:rPr lang="en"/>
              <a:t>The documentation of a research design</a:t>
            </a:r>
            <a:endParaRPr/>
          </a:p>
          <a:p>
            <a:pPr indent="-342900" lvl="0" marL="457200" rtl="0" algn="l">
              <a:spcBef>
                <a:spcPts val="0"/>
              </a:spcBef>
              <a:spcAft>
                <a:spcPts val="0"/>
              </a:spcAft>
              <a:buSzPts val="1800"/>
              <a:buChar char="●"/>
            </a:pPr>
            <a:r>
              <a:rPr lang="en"/>
              <a:t>Created for quality assurance purposes</a:t>
            </a:r>
            <a:endParaRPr/>
          </a:p>
        </p:txBody>
      </p:sp>
      <p:sp>
        <p:nvSpPr>
          <p:cNvPr id="141" name="Google Shape;141;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Designs</a:t>
            </a:r>
            <a:endParaRPr/>
          </a:p>
        </p:txBody>
      </p:sp>
      <p:sp>
        <p:nvSpPr>
          <p:cNvPr id="142" name="Google Shape;142;p2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for answering a type of research question</a:t>
            </a:r>
            <a:endParaRPr/>
          </a:p>
          <a:p>
            <a:pPr indent="0" lvl="0" marL="0" rtl="0" algn="l">
              <a:spcBef>
                <a:spcPts val="120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performing theory building</a:t>
            </a:r>
            <a:endParaRPr/>
          </a:p>
          <a:p>
            <a:pPr indent="0" lvl="0" marL="0" rtl="0" algn="l">
              <a:spcBef>
                <a:spcPts val="1200"/>
              </a:spcBef>
              <a:spcAft>
                <a:spcPts val="1200"/>
              </a:spcAft>
              <a:buNone/>
            </a:pPr>
            <a:r>
              <a:t/>
            </a:r>
            <a:endParaRPr/>
          </a:p>
        </p:txBody>
      </p:sp>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9" name="Google Shape;149;p2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155" name="Google Shape;155;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156" name="Google Shape;156;p2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62" name="Google Shape;162;p2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63" name="Google Shape;163;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when writing a thesis</a:t>
            </a:r>
            <a:endParaRPr/>
          </a:p>
          <a:p>
            <a:pPr indent="-342900" lvl="0" marL="457200" rtl="0" algn="l">
              <a:spcBef>
                <a:spcPts val="1200"/>
              </a:spcBef>
              <a:spcAft>
                <a:spcPts val="0"/>
              </a:spcAft>
              <a:buSzPts val="1800"/>
              <a:buChar char="●"/>
            </a:pPr>
            <a:r>
              <a:rPr lang="en"/>
              <a:t>Focusing your process steps, not your results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Research projects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a:t>
            </a:r>
            <a:endParaRPr/>
          </a:p>
          <a:p>
            <a:pPr indent="-342900" lvl="0" marL="457200" rtl="0" algn="l">
              <a:spcBef>
                <a:spcPts val="0"/>
              </a:spcBef>
              <a:spcAft>
                <a:spcPts val="0"/>
              </a:spcAft>
              <a:buSzPts val="1800"/>
              <a:buAutoNum type="arabicPeriod"/>
            </a:pPr>
            <a:r>
              <a:rPr lang="en"/>
              <a:t>Research practices</a:t>
            </a:r>
            <a:endParaRPr/>
          </a:p>
          <a:p>
            <a:pPr indent="-342900" lvl="0" marL="457200" rtl="0" algn="l">
              <a:spcBef>
                <a:spcPts val="0"/>
              </a:spcBef>
              <a:spcAft>
                <a:spcPts val="0"/>
              </a:spcAft>
              <a:buSzPts val="1800"/>
              <a:buAutoNum type="arabicPeriod"/>
            </a:pPr>
            <a:r>
              <a:rPr lang="en"/>
              <a:t>Quality criteria</a:t>
            </a:r>
            <a:endParaRPr/>
          </a:p>
        </p:txBody>
      </p:sp>
      <p:sp>
        <p:nvSpPr>
          <p:cNvPr id="45" name="Google Shape;45;p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9" name="Google Shape;169;p2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70" name="Google Shape;170;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1" name="Google Shape;181;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2" name="Google Shape;182;p2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Qualitative Survey [1] [2]</a:t>
            </a:r>
            <a:endParaRPr/>
          </a:p>
        </p:txBody>
      </p:sp>
      <p:sp>
        <p:nvSpPr>
          <p:cNvPr id="188" name="Google Shape;188;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Define question</a:t>
            </a:r>
            <a:endParaRPr/>
          </a:p>
          <a:p>
            <a:pPr indent="-342900" lvl="0" marL="457200" rtl="0" algn="l">
              <a:spcBef>
                <a:spcPts val="1000"/>
              </a:spcBef>
              <a:spcAft>
                <a:spcPts val="0"/>
              </a:spcAft>
              <a:buSzPts val="1800"/>
              <a:buAutoNum type="arabicPeriod"/>
            </a:pPr>
            <a:r>
              <a:rPr lang="en"/>
              <a:t>Create design</a:t>
            </a:r>
            <a:endParaRPr/>
          </a:p>
          <a:p>
            <a:pPr indent="-342900" lvl="0" marL="457200" rtl="0" algn="l">
              <a:spcBef>
                <a:spcPts val="1000"/>
              </a:spcBef>
              <a:spcAft>
                <a:spcPts val="0"/>
              </a:spcAft>
              <a:buSzPts val="1800"/>
              <a:buAutoNum type="arabicPeriod"/>
            </a:pPr>
            <a:r>
              <a:rPr lang="en"/>
              <a:t>Collect data</a:t>
            </a:r>
            <a:endParaRPr/>
          </a:p>
          <a:p>
            <a:pPr indent="-317500" lvl="1" marL="914400" rtl="0" algn="l">
              <a:spcBef>
                <a:spcPts val="0"/>
              </a:spcBef>
              <a:spcAft>
                <a:spcPts val="0"/>
              </a:spcAft>
              <a:buSzPts val="1400"/>
              <a:buAutoNum type="alphaLcPeriod"/>
            </a:pPr>
            <a:r>
              <a:rPr lang="en"/>
              <a:t>Build sampling model</a:t>
            </a:r>
            <a:endParaRPr/>
          </a:p>
          <a:p>
            <a:pPr indent="-317500" lvl="1" marL="914400" rtl="0" algn="l">
              <a:spcBef>
                <a:spcPts val="0"/>
              </a:spcBef>
              <a:spcAft>
                <a:spcPts val="0"/>
              </a:spcAft>
              <a:buSzPts val="1400"/>
              <a:buAutoNum type="alphaLcPeriod"/>
            </a:pPr>
            <a:r>
              <a:rPr lang="en"/>
              <a:t>Sample for theory building purposes</a:t>
            </a:r>
            <a:endParaRPr/>
          </a:p>
          <a:p>
            <a:pPr indent="-317500" lvl="1" marL="914400" rtl="0" algn="l">
              <a:spcBef>
                <a:spcPts val="0"/>
              </a:spcBef>
              <a:spcAft>
                <a:spcPts val="0"/>
              </a:spcAft>
              <a:buSzPts val="1400"/>
              <a:buAutoNum type="alphaLcPeriod"/>
            </a:pPr>
            <a:r>
              <a:rPr lang="en"/>
              <a:t>Perform interviews</a:t>
            </a:r>
            <a:endParaRPr/>
          </a:p>
          <a:p>
            <a:pPr indent="-342900" lvl="0" marL="457200" rtl="0" algn="l">
              <a:spcBef>
                <a:spcPts val="1000"/>
              </a:spcBef>
              <a:spcAft>
                <a:spcPts val="0"/>
              </a:spcAft>
              <a:buSzPts val="1800"/>
              <a:buAutoNum type="arabicPeriod"/>
            </a:pPr>
            <a:r>
              <a:rPr lang="en"/>
              <a:t>Analyze data</a:t>
            </a:r>
            <a:endParaRPr/>
          </a:p>
          <a:p>
            <a:pPr indent="-317500" lvl="1" marL="914400" rtl="0" algn="l">
              <a:spcBef>
                <a:spcPts val="0"/>
              </a:spcBef>
              <a:spcAft>
                <a:spcPts val="0"/>
              </a:spcAft>
              <a:buSzPts val="1400"/>
              <a:buAutoNum type="alphaLcPeriod"/>
            </a:pPr>
            <a:r>
              <a:rPr lang="en"/>
              <a:t>Analyze transcriptions</a:t>
            </a:r>
            <a:endParaRPr/>
          </a:p>
          <a:p>
            <a:pPr indent="-317500" lvl="1" marL="914400" rtl="0" algn="l">
              <a:spcBef>
                <a:spcPts val="0"/>
              </a:spcBef>
              <a:spcAft>
                <a:spcPts val="0"/>
              </a:spcAft>
              <a:buSzPts val="1400"/>
              <a:buAutoNum type="alphaLcPeriod"/>
            </a:pPr>
            <a:r>
              <a:rPr lang="en"/>
              <a:t>Determine saturation</a:t>
            </a:r>
            <a:endParaRPr/>
          </a:p>
          <a:p>
            <a:pPr indent="-342900" lvl="0" marL="457200" rtl="0" algn="l">
              <a:spcBef>
                <a:spcPts val="1000"/>
              </a:spcBef>
              <a:spcAft>
                <a:spcPts val="0"/>
              </a:spcAft>
              <a:buSzPts val="1800"/>
              <a:buAutoNum type="arabicPeriod"/>
            </a:pPr>
            <a:r>
              <a:rPr lang="en"/>
              <a:t>Publish results</a:t>
            </a:r>
            <a:endParaRPr/>
          </a:p>
        </p:txBody>
      </p:sp>
      <p:sp>
        <p:nvSpPr>
          <p:cNvPr id="189" name="Google Shape;189;p3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90" name="Google Shape;190;p30"/>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As defined in Jansen (2010)</a:t>
            </a:r>
            <a:endParaRPr/>
          </a:p>
          <a:p>
            <a:pPr indent="0" lvl="0" marL="0" rtl="0" algn="l">
              <a:spcBef>
                <a:spcPts val="0"/>
              </a:spcBef>
              <a:spcAft>
                <a:spcPts val="0"/>
              </a:spcAft>
              <a:buNone/>
            </a:pPr>
            <a:r>
              <a:rPr lang="en"/>
              <a:t>[2] A.k.a. interview study (when restricted to interviews)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Some (Categories of) Research Methodologies</a:t>
            </a:r>
            <a:endParaRPr/>
          </a:p>
        </p:txBody>
      </p:sp>
      <p:sp>
        <p:nvSpPr>
          <p:cNvPr id="196" name="Google Shape;196;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Systematic reviews</a:t>
            </a:r>
            <a:endParaRPr/>
          </a:p>
          <a:p>
            <a:pPr indent="-342900" lvl="0" marL="457200" rtl="0" algn="l">
              <a:spcBef>
                <a:spcPts val="0"/>
              </a:spcBef>
              <a:spcAft>
                <a:spcPts val="0"/>
              </a:spcAft>
              <a:buSzPts val="1800"/>
              <a:buChar char="●"/>
            </a:pPr>
            <a:r>
              <a:rPr lang="en"/>
              <a:t>Qualitative surveys</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197" name="Google Shape;197;p3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03" name="Google Shape;203;p3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204" name="Google Shape;204;p32"/>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05" name="Google Shape;205;p32"/>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type of research methodology is this?</a:t>
            </a:r>
            <a:endParaRPr/>
          </a:p>
          <a:p>
            <a:pPr indent="-342900" lvl="0" marL="457200" rtl="0" algn="l">
              <a:spcBef>
                <a:spcPts val="1200"/>
              </a:spcBef>
              <a:spcAft>
                <a:spcPts val="0"/>
              </a:spcAft>
              <a:buSzPts val="1800"/>
              <a:buAutoNum type="arabicPeriod"/>
            </a:pPr>
            <a:r>
              <a:rPr lang="en"/>
              <a:t>Research question</a:t>
            </a:r>
            <a:endParaRPr/>
          </a:p>
          <a:p>
            <a:pPr indent="-317500" lvl="1" marL="914400" rtl="0" algn="l">
              <a:spcBef>
                <a:spcPts val="0"/>
              </a:spcBef>
              <a:spcAft>
                <a:spcPts val="0"/>
              </a:spcAft>
              <a:buSzPts val="1400"/>
              <a:buAutoNum type="alphaLcPeriod"/>
            </a:pPr>
            <a:r>
              <a:rPr lang="en"/>
              <a:t>What are challenges of inner source collaboration in software development?</a:t>
            </a:r>
            <a:endParaRPr/>
          </a:p>
          <a:p>
            <a:pPr indent="-342900" lvl="0" marL="457200" rtl="0" algn="l">
              <a:spcBef>
                <a:spcPts val="1000"/>
              </a:spcBef>
              <a:spcAft>
                <a:spcPts val="0"/>
              </a:spcAft>
              <a:buSzPts val="1800"/>
              <a:buAutoNum type="arabicPeriod"/>
            </a:pPr>
            <a:r>
              <a:rPr lang="en"/>
              <a:t>Research design</a:t>
            </a:r>
            <a:endParaRPr/>
          </a:p>
          <a:p>
            <a:pPr indent="-317500" lvl="1" marL="914400" rtl="0" algn="l">
              <a:spcBef>
                <a:spcPts val="0"/>
              </a:spcBef>
              <a:spcAft>
                <a:spcPts val="0"/>
              </a:spcAft>
              <a:buSzPts val="1400"/>
              <a:buAutoNum type="alphaLcPeriod"/>
            </a:pPr>
            <a:r>
              <a:rPr lang="en"/>
              <a:t>Mo</a:t>
            </a:r>
            <a:r>
              <a:rPr lang="en"/>
              <a:t>del units of analysis (companies, employees) of interest</a:t>
            </a:r>
            <a:endParaRPr/>
          </a:p>
          <a:p>
            <a:pPr indent="-317500" lvl="1" marL="914400" rtl="0" algn="l">
              <a:spcBef>
                <a:spcPts val="0"/>
              </a:spcBef>
              <a:spcAft>
                <a:spcPts val="0"/>
              </a:spcAft>
              <a:buSzPts val="1400"/>
              <a:buAutoNum type="alphaLcPeriod"/>
            </a:pPr>
            <a:r>
              <a:rPr lang="en"/>
              <a:t>Identify units of analysis using sampling model</a:t>
            </a:r>
            <a:endParaRPr/>
          </a:p>
          <a:p>
            <a:pPr indent="-317500" lvl="1" marL="914400" rtl="0" algn="l">
              <a:spcBef>
                <a:spcPts val="0"/>
              </a:spcBef>
              <a:spcAft>
                <a:spcPts val="0"/>
              </a:spcAft>
              <a:buSzPts val="1400"/>
              <a:buAutoNum type="alphaLcPeriod"/>
            </a:pPr>
            <a:r>
              <a:rPr lang="en"/>
              <a:t>Contact and interview experts</a:t>
            </a:r>
            <a:endParaRPr/>
          </a:p>
          <a:p>
            <a:pPr indent="-317500" lvl="1" marL="914400" rtl="0" algn="l">
              <a:spcBef>
                <a:spcPts val="0"/>
              </a:spcBef>
              <a:spcAft>
                <a:spcPts val="0"/>
              </a:spcAft>
              <a:buSzPts val="1400"/>
              <a:buAutoNum type="alphaLcPeriod"/>
            </a:pPr>
            <a:r>
              <a:rPr lang="en"/>
              <a:t>Analyze interviews using thematic analysis according to Braun &amp; Clarke (2012)</a:t>
            </a:r>
            <a:endParaRPr/>
          </a:p>
          <a:p>
            <a:pPr indent="-317500" lvl="1" marL="914400" rtl="0" algn="l">
              <a:spcBef>
                <a:spcPts val="0"/>
              </a:spcBef>
              <a:spcAft>
                <a:spcPts val="0"/>
              </a:spcAft>
              <a:buSzPts val="1400"/>
              <a:buAutoNum type="alphaLcPeriod"/>
            </a:pPr>
            <a:r>
              <a:rPr lang="en"/>
              <a:t>De</a:t>
            </a:r>
            <a:r>
              <a:rPr lang="en"/>
              <a:t>termine saturation and iterate if not satisfied</a:t>
            </a:r>
            <a:endParaRPr/>
          </a:p>
          <a:p>
            <a:pPr indent="-342900" lvl="0" marL="457200" rtl="0" algn="l">
              <a:spcBef>
                <a:spcPts val="1000"/>
              </a:spcBef>
              <a:spcAft>
                <a:spcPts val="0"/>
              </a:spcAft>
              <a:buSzPts val="1800"/>
              <a:buAutoNum type="arabicPeriod"/>
            </a:pPr>
            <a:r>
              <a:rPr lang="en"/>
              <a:t>Data collection</a:t>
            </a:r>
            <a:endParaRPr/>
          </a:p>
          <a:p>
            <a:pPr indent="-342900" lvl="0" marL="457200" rtl="0" algn="l">
              <a:spcBef>
                <a:spcPts val="1000"/>
              </a:spcBef>
              <a:spcAft>
                <a:spcPts val="0"/>
              </a:spcAft>
              <a:buSzPts val="1800"/>
              <a:buAutoNum type="arabicPeriod"/>
            </a:pPr>
            <a:r>
              <a:rPr lang="en"/>
              <a:t>Data analysis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1" name="Google Shape;211;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12" name="Google Shape;212;p3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An </a:t>
            </a:r>
            <a:r>
              <a:rPr b="1" lang="en"/>
              <a:t>established</a:t>
            </a:r>
            <a:r>
              <a:rPr lang="en"/>
              <a:t> research method has been validated</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rPr lang="en"/>
              <a:t>Research method vs.</a:t>
            </a:r>
            <a:r>
              <a:rPr b="1" lang="en"/>
              <a:t>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23" name="Google Shape;223;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24" name="Google Shape;224;p3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30" name="Google Shape;230;p3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Braun &amp; Clarke (2012)</a:t>
            </a:r>
            <a:r>
              <a:rPr lang="en"/>
              <a:t>: Thematic analysis</a:t>
            </a:r>
            <a:endParaRPr/>
          </a:p>
          <a:p>
            <a:pPr indent="-342900" lvl="0" marL="457200" rtl="0" algn="l">
              <a:spcBef>
                <a:spcPts val="0"/>
              </a:spcBef>
              <a:spcAft>
                <a:spcPts val="0"/>
              </a:spcAft>
              <a:buSzPts val="1800"/>
              <a:buChar char="●"/>
            </a:pPr>
            <a:r>
              <a:rPr lang="en"/>
              <a:t>Wohlin et al. (2012)</a:t>
            </a:r>
            <a:r>
              <a:rPr lang="en"/>
              <a:t>: </a:t>
            </a:r>
            <a:r>
              <a:rPr lang="en"/>
              <a:t>Controlled experiments</a:t>
            </a:r>
            <a:endParaRPr/>
          </a:p>
          <a:p>
            <a:pPr indent="-342900" lvl="0" marL="457200" rtl="0" algn="l">
              <a:spcBef>
                <a:spcPts val="0"/>
              </a:spcBef>
              <a:spcAft>
                <a:spcPts val="0"/>
              </a:spcAft>
              <a:buSzPts val="1800"/>
              <a:buChar char="●"/>
            </a:pPr>
            <a:r>
              <a:rPr lang="en"/>
              <a:t>Fagerholm &amp; Fritz (2020): Biometric measurements</a:t>
            </a:r>
            <a:endParaRPr/>
          </a:p>
        </p:txBody>
      </p:sp>
      <p:sp>
        <p:nvSpPr>
          <p:cNvPr id="231" name="Google Shape;231;p3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1" name="Google Shape;51;p1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52" name="Google Shape;52;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37" name="Google Shape;237;p3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38" name="Google Shape;238;p37"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39" name="Google Shape;239;p37"/>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45" name="Google Shape;245;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46" name="Google Shape;246;p3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52" name="Google Shape;252;p3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a:t>
            </a:r>
            <a:endParaRPr/>
          </a:p>
        </p:txBody>
      </p:sp>
      <p:sp>
        <p:nvSpPr>
          <p:cNvPr id="253" name="Google Shape;253;p3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254" name="Google Shape;254;p39"/>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260" name="Google Shape;260;p40"/>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261" name="Google Shape;261;p40"/>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262" name="Google Shape;262;p4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Practices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73" name="Google Shape;273;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342900" lvl="0" marL="457200" rtl="0" algn="l">
              <a:spcBef>
                <a:spcPts val="0"/>
              </a:spcBef>
              <a:spcAft>
                <a:spcPts val="0"/>
              </a:spcAft>
              <a:buSzPts val="1800"/>
              <a:buChar char="●"/>
            </a:pPr>
            <a:r>
              <a:rPr lang="en"/>
              <a:t>That is known to practitioners of science but has not been codified yet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74" name="Google Shape;274;p4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 With Name</a:t>
            </a:r>
            <a:endParaRPr/>
          </a:p>
        </p:txBody>
      </p:sp>
      <p:sp>
        <p:nvSpPr>
          <p:cNvPr id="280" name="Google Shape;280;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1200"/>
              </a:spcAft>
              <a:buNone/>
            </a:pPr>
            <a:r>
              <a:t/>
            </a:r>
            <a:endParaRPr/>
          </a:p>
        </p:txBody>
      </p:sp>
      <p:sp>
        <p:nvSpPr>
          <p:cNvPr id="281" name="Google Shape;281;p4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 Without Name</a:t>
            </a:r>
            <a:endParaRPr/>
          </a:p>
        </p:txBody>
      </p:sp>
      <p:sp>
        <p:nvSpPr>
          <p:cNvPr id="287" name="Google Shape;287;p4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How to derive a code name</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88" name="Google Shape;288;p4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Quality Criteria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[1]</a:t>
            </a:r>
            <a:endParaRPr/>
          </a:p>
        </p:txBody>
      </p:sp>
      <p:sp>
        <p:nvSpPr>
          <p:cNvPr id="299" name="Google Shape;299;p4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300" name="Google Shape;300;p46"/>
          <p:cNvGraphicFramePr/>
          <p:nvPr/>
        </p:nvGraphicFramePr>
        <p:xfrm>
          <a:off x="274320" y="914400"/>
          <a:ext cx="3000000" cy="3000000"/>
        </p:xfrm>
        <a:graphic>
          <a:graphicData uri="http://schemas.openxmlformats.org/drawingml/2006/table">
            <a:tbl>
              <a:tblPr>
                <a:noFill/>
                <a:tableStyleId>{26DDA988-AF13-4C3B-BFFA-A9CF4DF3471A}</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301" name="Google Shape;301;p4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Guba &amp; Lincoln (1982)</a:t>
            </a:r>
            <a:r>
              <a:rPr lang="en"/>
              <a:t>: Naturalistic inquiry.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 (Category)</a:t>
            </a:r>
            <a:endParaRPr/>
          </a:p>
        </p:txBody>
      </p:sp>
      <p:sp>
        <p:nvSpPr>
          <p:cNvPr id="307" name="Google Shape;307;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(framed as question</a:t>
            </a:r>
            <a:r>
              <a:rPr lang="en"/>
              <a:t>)</a:t>
            </a:r>
            <a:endParaRPr/>
          </a:p>
          <a:p>
            <a:pPr indent="-342900" lvl="0" marL="457200" rtl="0" algn="l">
              <a:spcBef>
                <a:spcPts val="1200"/>
              </a:spcBef>
              <a:spcAft>
                <a:spcPts val="0"/>
              </a:spcAft>
              <a:buSzPts val="1800"/>
              <a:buChar char="●"/>
            </a:pPr>
            <a:r>
              <a:rPr lang="en"/>
              <a:t>To what degree can we establish confidence in the “truth” of findings?</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08" name="Google Shape;308;p4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 (Category)</a:t>
            </a:r>
            <a:endParaRPr/>
          </a:p>
        </p:txBody>
      </p:sp>
      <p:sp>
        <p:nvSpPr>
          <p:cNvPr id="314" name="Google Shape;314;p48"/>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315" name="Google Shape;315;p4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(framed as question)</a:t>
            </a:r>
            <a:endParaRPr/>
          </a:p>
          <a:p>
            <a:pPr indent="-342900" lvl="0" marL="457200" rtl="0" algn="l">
              <a:spcBef>
                <a:spcPts val="1200"/>
              </a:spcBef>
              <a:spcAft>
                <a:spcPts val="0"/>
              </a:spcAft>
              <a:buSzPts val="1800"/>
              <a:buChar char="●"/>
            </a:pPr>
            <a:r>
              <a:rPr lang="en"/>
              <a:t>To what degree can we determine the applicability of findings in other contexts?</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findings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findings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 (Category)</a:t>
            </a:r>
            <a:endParaRPr/>
          </a:p>
        </p:txBody>
      </p:sp>
      <p:sp>
        <p:nvSpPr>
          <p:cNvPr id="321" name="Google Shape;321;p4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(framed as question)</a:t>
            </a:r>
            <a:endParaRPr/>
          </a:p>
          <a:p>
            <a:pPr indent="-342900" lvl="0" marL="457200" rtl="0" algn="l">
              <a:spcBef>
                <a:spcPts val="1200"/>
              </a:spcBef>
              <a:spcAft>
                <a:spcPts val="0"/>
              </a:spcAft>
              <a:buSzPts val="1800"/>
              <a:buChar char="●"/>
            </a:pPr>
            <a:r>
              <a:rPr lang="en"/>
              <a:t>To which degree can the findings be consistently repeated?</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findings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findings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22" name="Google Shape;322;p4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 (Category)</a:t>
            </a:r>
            <a:endParaRPr/>
          </a:p>
        </p:txBody>
      </p:sp>
      <p:sp>
        <p:nvSpPr>
          <p:cNvPr id="328" name="Google Shape;328;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(framed as question)</a:t>
            </a:r>
            <a:endParaRPr/>
          </a:p>
          <a:p>
            <a:pPr indent="-342900" lvl="0" marL="457200" rtl="0" algn="l">
              <a:spcBef>
                <a:spcPts val="1200"/>
              </a:spcBef>
              <a:spcAft>
                <a:spcPts val="0"/>
              </a:spcAft>
              <a:buSzPts val="1800"/>
              <a:buChar char="●"/>
            </a:pPr>
            <a:r>
              <a:rPr lang="en"/>
              <a:t>To which degree are the findings independent of the researcher?</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findings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findings can be repeated by other researchers</a:t>
            </a:r>
            <a:endParaRPr/>
          </a:p>
          <a:p>
            <a:pPr indent="0" lvl="0" marL="0" rtl="0" algn="l">
              <a:spcBef>
                <a:spcPts val="1200"/>
              </a:spcBef>
              <a:spcAft>
                <a:spcPts val="1200"/>
              </a:spcAft>
              <a:buNone/>
            </a:pPr>
            <a:r>
              <a:t/>
            </a:r>
            <a:endParaRPr/>
          </a:p>
        </p:txBody>
      </p:sp>
      <p:sp>
        <p:nvSpPr>
          <p:cNvPr id="329" name="Google Shape;329;p5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35" name="Google Shape;335;p5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336" name="Google Shape;336;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Research projects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a:t>
            </a:r>
            <a:endParaRPr/>
          </a:p>
          <a:p>
            <a:pPr indent="-342900" lvl="0" marL="457200" rtl="0" algn="l">
              <a:spcBef>
                <a:spcPts val="0"/>
              </a:spcBef>
              <a:spcAft>
                <a:spcPts val="0"/>
              </a:spcAft>
              <a:buSzPts val="1800"/>
              <a:buAutoNum type="arabicPeriod"/>
            </a:pPr>
            <a:r>
              <a:rPr lang="en"/>
              <a:t>Research practices</a:t>
            </a:r>
            <a:endParaRPr/>
          </a:p>
          <a:p>
            <a:pPr indent="-342900" lvl="0" marL="457200" rtl="0" algn="l">
              <a:spcBef>
                <a:spcPts val="0"/>
              </a:spcBef>
              <a:spcAft>
                <a:spcPts val="0"/>
              </a:spcAft>
              <a:buSzPts val="1800"/>
              <a:buAutoNum type="arabicPeriod"/>
            </a:pPr>
            <a:r>
              <a:rPr lang="en"/>
              <a:t>Quality criteria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42" name="Google Shape;342;p5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48" name="Google Shape;348;p5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49" name="Google Shape;349;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342900" lvl="0" marL="457200" rtl="0" algn="l">
              <a:spcBef>
                <a:spcPts val="1200"/>
              </a:spcBef>
              <a:spcAft>
                <a:spcPts val="0"/>
              </a:spcAft>
              <a:buSzPts val="1800"/>
              <a:buChar char="●"/>
            </a:pPr>
            <a:r>
              <a:rPr lang="en"/>
              <a:t>The answer can be big (a whole theory) or small (yes/no)</a:t>
            </a:r>
            <a:endParaRPr/>
          </a:p>
          <a:p>
            <a:pPr indent="0" lvl="0" marL="0" rtl="0" algn="l">
              <a:spcBef>
                <a:spcPts val="1200"/>
              </a:spcBef>
              <a:spcAft>
                <a:spcPts val="1200"/>
              </a:spcAft>
              <a:buNone/>
            </a:pPr>
            <a:r>
              <a:t/>
            </a:r>
            <a:endParaRPr/>
          </a:p>
        </p:txBody>
      </p:sp>
      <p:sp>
        <p:nvSpPr>
          <p:cNvPr id="63" name="Google Shape;63;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4" name="Google Shape;64;p1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70" name="Google Shape;70;p1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71" name="Google Shape;71;p13"/>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2" name="Google Shape;72;p13"/>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 [1]</a:t>
            </a:r>
            <a:endParaRPr/>
          </a:p>
        </p:txBody>
      </p:sp>
      <p:sp>
        <p:nvSpPr>
          <p:cNvPr id="78" name="Google Shape;78;p1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graphicFrame>
        <p:nvGraphicFramePr>
          <p:cNvPr id="79" name="Google Shape;79;p14"/>
          <p:cNvGraphicFramePr/>
          <p:nvPr/>
        </p:nvGraphicFramePr>
        <p:xfrm>
          <a:off x="274320" y="914400"/>
          <a:ext cx="3000000" cy="3000000"/>
        </p:xfrm>
        <a:graphic>
          <a:graphicData uri="http://schemas.openxmlformats.org/drawingml/2006/table">
            <a:tbl>
              <a:tblPr>
                <a:noFill/>
                <a:tableStyleId>{26DDA988-AF13-4C3B-BFFA-A9CF4DF3471A}</a:tableStyleId>
              </a:tblPr>
              <a:tblGrid>
                <a:gridCol w="1541200"/>
                <a:gridCol w="2351375"/>
                <a:gridCol w="2351375"/>
                <a:gridCol w="2351375"/>
              </a:tblGrid>
              <a:tr h="640075">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Do energy drinks help programmers write code faster?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
        <p:nvSpPr>
          <p:cNvPr id="80" name="Google Shape;80;p1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Derived from Shaw (2003): Writing good software engineering research papers.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7" name="Google Shape;87;p1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3" name="Google Shape;93;p1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5" name="Google Shape;95;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