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88D6EB-2492-4209-9D8D-BB1098162564}">
  <a:tblStyle styleId="{1888D6EB-2492-4209-9D8D-BB10981625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10386efa3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10386efa3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1256e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1256e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4494c3c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4494c3c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72ea89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472ea8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1256e0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61256e0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4494c3ca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4494c3ca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494c3ca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494c3ca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61256e0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61256e0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4494c3c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4494c3c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494c3c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494c3c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21acffd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21acffd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24494c3c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24494c3c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4494c3ca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4494c3ca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494c3c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494c3c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4494c3ca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4494c3ca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4494c3ca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4494c3ca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4494c3c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4494c3c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61256e0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61256e0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4494c3c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4494c3c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23fb568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23fb568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23fb568d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23fb568d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45a116b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45a116b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5c9e0f2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5c9e0f2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fff6f79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fff6f79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5c9e0f2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5c9e0f2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5c9e0f2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5c9e0f2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5c9e0f2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5c9e0f2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5c9e0f25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5c9e0f25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5c9e0f25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5c9e0f25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5c9e0f2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5c9e0f2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5c9e0f25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5c9e0f25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5c9e0f25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5c9e0f25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235f0df3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235f0df3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5a95014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5a95014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5a95014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5a95014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46efe74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46efe74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446efe74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446efe74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35f0df3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35f0df3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35f0df3a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35f0df3a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35f0df3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35f0df3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4494c3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4494c3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nyt"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9" y="4229101"/>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uni1.de/nyt</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ni1.de/ny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nyt"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nyt"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ny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ny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uni1.de/ny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ny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ny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ny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ny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ny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uni1.de/ny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uni1.de/ny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ny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uni1.de/ny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uni1.de/ny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google.com/document/d/1NOUEngJqzV1PpdnSYyAuIwpqum4DDqu3kTzgu9w5YgI" TargetMode="External"/><Relationship Id="rId4" Type="http://schemas.openxmlformats.org/officeDocument/2006/relationships/hyperlink" Target="http://uni1.de/ny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uni1.de/ny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ny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uni1.de/ny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ny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ny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ny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ny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ny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ny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ny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ny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uni1.de/ny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uni1.de/ny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uni1.de/nyt" TargetMode="External"/><Relationship Id="rId4" Type="http://schemas.openxmlformats.org/officeDocument/2006/relationships/hyperlink" Target="http://creativecommons.org/licenses/by/4.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uni1.de/ny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uni1.de/ny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ny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ny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ny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ny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Q</a:t>
            </a:r>
            <a:r>
              <a:rPr lang="en"/>
              <a:t>ualitative</a:t>
            </a:r>
            <a:r>
              <a:rPr lang="en"/>
              <a:t> Data Analysis</a:t>
            </a:r>
            <a:endParaRPr/>
          </a:p>
        </p:txBody>
      </p:sp>
      <p:sp>
        <p:nvSpPr>
          <p:cNvPr id="38" name="Google Shape;38;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Clr>
                <a:schemeClr val="dk1"/>
              </a:buClr>
              <a:buSzPts val="1100"/>
              <a:buFont typeface="Arial"/>
              <a:buNone/>
            </a:pPr>
            <a:r>
              <a:rPr lang="en"/>
              <a:t>Andreas Kaufmann and </a:t>
            </a:r>
            <a:r>
              <a:rPr lang="en"/>
              <a:t>Dirk Riehle, Univ. Erlangen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b="1" lang="en"/>
              <a:t>NYT B03</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a:t>
            </a:r>
            <a:endParaRPr/>
          </a:p>
        </p:txBody>
      </p:sp>
      <p:sp>
        <p:nvSpPr>
          <p:cNvPr id="113" name="Google Shape;113;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Coding is a form of data analysis in which theoretical constructs emerge from the data in the form of codes, </a:t>
            </a:r>
            <a:endParaRPr/>
          </a:p>
          <a:p>
            <a:pPr indent="-342900" lvl="0" marL="457200" rtl="0" algn="l">
              <a:spcBef>
                <a:spcPts val="0"/>
              </a:spcBef>
              <a:spcAft>
                <a:spcPts val="0"/>
              </a:spcAft>
              <a:buSzPts val="1800"/>
              <a:buChar char="●"/>
            </a:pPr>
            <a:r>
              <a:rPr lang="en"/>
              <a:t>Codes are hierarchically structured </a:t>
            </a:r>
            <a:endParaRPr/>
          </a:p>
          <a:p>
            <a:pPr indent="-342900" lvl="0" marL="457200" rtl="0" algn="l">
              <a:spcBef>
                <a:spcPts val="0"/>
              </a:spcBef>
              <a:spcAft>
                <a:spcPts val="0"/>
              </a:spcAft>
              <a:buSzPts val="1800"/>
              <a:buChar char="●"/>
            </a:pPr>
            <a:r>
              <a:rPr lang="en"/>
              <a:t>Segments of data are assigned to the codes representing these constructs </a:t>
            </a:r>
            <a:endParaRPr/>
          </a:p>
          <a:p>
            <a:pPr indent="-342900" lvl="0" marL="457200" rtl="0" algn="l">
              <a:spcBef>
                <a:spcPts val="0"/>
              </a:spcBef>
              <a:spcAft>
                <a:spcPts val="0"/>
              </a:spcAft>
              <a:buSzPts val="1800"/>
              <a:buChar char="●"/>
            </a:pPr>
            <a:r>
              <a:rPr lang="en"/>
              <a:t>The codes and their hypothesized relationships are evidenced in the data </a:t>
            </a:r>
            <a:endParaRPr/>
          </a:p>
          <a:p>
            <a:pPr indent="-342900" lvl="0" marL="457200" rtl="0" algn="l">
              <a:spcBef>
                <a:spcPts val="0"/>
              </a:spcBef>
              <a:spcAft>
                <a:spcPts val="0"/>
              </a:spcAft>
              <a:buSzPts val="1800"/>
              <a:buChar char="●"/>
            </a:pPr>
            <a:r>
              <a:rPr lang="en"/>
              <a:t>The sum of all codes and their relationships form a theory about the phenomenon under investigation</a:t>
            </a:r>
            <a:endParaRPr/>
          </a:p>
        </p:txBody>
      </p:sp>
      <p:sp>
        <p:nvSpPr>
          <p:cNvPr id="114" name="Google Shape;114;p1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 then</a:t>
            </a:r>
            <a:endParaRPr/>
          </a:p>
        </p:txBody>
      </p:sp>
      <p:sp>
        <p:nvSpPr>
          <p:cNvPr id="120" name="Google Shape;120;p1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21" name="Google Shape;121;p18"/>
          <p:cNvPicPr preferRelativeResize="0"/>
          <p:nvPr/>
        </p:nvPicPr>
        <p:blipFill>
          <a:blip r:embed="rId4">
            <a:alphaModFix/>
          </a:blip>
          <a:stretch>
            <a:fillRect/>
          </a:stretch>
        </p:blipFill>
        <p:spPr>
          <a:xfrm>
            <a:off x="1066800" y="963325"/>
            <a:ext cx="7010400" cy="3790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 now</a:t>
            </a:r>
            <a:endParaRPr/>
          </a:p>
        </p:txBody>
      </p:sp>
      <p:sp>
        <p:nvSpPr>
          <p:cNvPr id="127" name="Google Shape;127;p1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28" name="Google Shape;128;p19"/>
          <p:cNvPicPr preferRelativeResize="0"/>
          <p:nvPr/>
        </p:nvPicPr>
        <p:blipFill>
          <a:blip r:embed="rId4">
            <a:alphaModFix/>
          </a:blip>
          <a:stretch>
            <a:fillRect/>
          </a:stretch>
        </p:blipFill>
        <p:spPr>
          <a:xfrm>
            <a:off x="1140200" y="731400"/>
            <a:ext cx="6945224" cy="4184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a:t>
            </a:r>
            <a:endParaRPr/>
          </a:p>
        </p:txBody>
      </p:sp>
      <p:sp>
        <p:nvSpPr>
          <p:cNvPr id="134" name="Google Shape;134;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Can be performed in three distinct steps</a:t>
            </a:r>
            <a:endParaRPr/>
          </a:p>
          <a:p>
            <a:pPr indent="-317500" lvl="1" marL="914400" rtl="0" algn="l">
              <a:spcBef>
                <a:spcPts val="0"/>
              </a:spcBef>
              <a:spcAft>
                <a:spcPts val="0"/>
              </a:spcAft>
              <a:buSzPts val="1400"/>
              <a:buChar char="○"/>
            </a:pPr>
            <a:r>
              <a:rPr lang="en"/>
              <a:t>Open coding</a:t>
            </a:r>
            <a:endParaRPr/>
          </a:p>
          <a:p>
            <a:pPr indent="-317500" lvl="1" marL="914400" rtl="0" algn="l">
              <a:spcBef>
                <a:spcPts val="0"/>
              </a:spcBef>
              <a:spcAft>
                <a:spcPts val="0"/>
              </a:spcAft>
              <a:buSzPts val="1400"/>
              <a:buChar char="○"/>
            </a:pPr>
            <a:r>
              <a:rPr lang="en"/>
              <a:t>Axial coding</a:t>
            </a:r>
            <a:endParaRPr/>
          </a:p>
          <a:p>
            <a:pPr indent="-317500" lvl="1" marL="914400" rtl="0" algn="l">
              <a:spcBef>
                <a:spcPts val="0"/>
              </a:spcBef>
              <a:spcAft>
                <a:spcPts val="0"/>
              </a:spcAft>
              <a:buSzPts val="1400"/>
              <a:buChar char="○"/>
            </a:pPr>
            <a:r>
              <a:rPr lang="en"/>
              <a:t>Selective Coding</a:t>
            </a:r>
            <a:endParaRPr/>
          </a:p>
          <a:p>
            <a:pPr indent="-342900" lvl="0" marL="457200" rtl="0" algn="l">
              <a:spcBef>
                <a:spcPts val="0"/>
              </a:spcBef>
              <a:spcAft>
                <a:spcPts val="0"/>
              </a:spcAft>
              <a:buSzPts val="1800"/>
              <a:buChar char="●"/>
            </a:pPr>
            <a:r>
              <a:rPr lang="en"/>
              <a:t>Other types of process-phases exist (compare thematic analysis)</a:t>
            </a:r>
            <a:endParaRPr/>
          </a:p>
        </p:txBody>
      </p:sp>
      <p:sp>
        <p:nvSpPr>
          <p:cNvPr id="135" name="Google Shape;135;p2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Open Coding</a:t>
            </a:r>
            <a:endParaRPr/>
          </a:p>
        </p:txBody>
      </p:sp>
      <p:sp>
        <p:nvSpPr>
          <p:cNvPr id="141" name="Google Shape;141;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solidFill>
                  <a:srgbClr val="212121"/>
                </a:solidFill>
              </a:rPr>
              <a:t>Identify key concepts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Identify similar terms, synonyms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Determine concept codes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May be terms, actions, relationships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Codify using symbol, term, or desc.</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Annotate text with concept codes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Annotate using concept codes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Use codes consistently</a:t>
            </a:r>
            <a:endParaRPr sz="1800">
              <a:solidFill>
                <a:srgbClr val="212121"/>
              </a:solidFill>
            </a:endParaRPr>
          </a:p>
          <a:p>
            <a:pPr indent="-342900" lvl="0" marL="457200" rtl="0" algn="l">
              <a:spcBef>
                <a:spcPts val="0"/>
              </a:spcBef>
              <a:spcAft>
                <a:spcPts val="0"/>
              </a:spcAft>
              <a:buClr>
                <a:srgbClr val="212121"/>
              </a:buClr>
              <a:buSzPts val="1800"/>
              <a:buChar char="●"/>
            </a:pPr>
            <a:r>
              <a:rPr lang="en">
                <a:solidFill>
                  <a:srgbClr val="212121"/>
                </a:solidFill>
              </a:rPr>
              <a:t>Memo writing!</a:t>
            </a:r>
            <a:endParaRPr sz="1800">
              <a:solidFill>
                <a:srgbClr val="212121"/>
              </a:solidFill>
            </a:endParaRPr>
          </a:p>
        </p:txBody>
      </p:sp>
      <p:sp>
        <p:nvSpPr>
          <p:cNvPr id="142" name="Google Shape;142;p2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Axial Coding</a:t>
            </a:r>
            <a:endParaRPr/>
          </a:p>
        </p:txBody>
      </p:sp>
      <p:sp>
        <p:nvSpPr>
          <p:cNvPr id="148" name="Google Shape;148;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Identify relationships between codes</a:t>
            </a:r>
            <a:endParaRPr/>
          </a:p>
          <a:p>
            <a:pPr indent="-317500" lvl="1" marL="914400" rtl="0" algn="l">
              <a:spcBef>
                <a:spcPts val="0"/>
              </a:spcBef>
              <a:spcAft>
                <a:spcPts val="0"/>
              </a:spcAft>
              <a:buSzPts val="1400"/>
              <a:buChar char="○"/>
            </a:pPr>
            <a:r>
              <a:rPr lang="en" sz="1800">
                <a:solidFill>
                  <a:srgbClr val="212121"/>
                </a:solidFill>
              </a:rPr>
              <a:t>Equivalence class of atomic concepts</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Category hierarchy follows</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Should form a single-rooted hierarchy</a:t>
            </a:r>
            <a:endParaRPr sz="1800">
              <a:solidFill>
                <a:srgbClr val="212121"/>
              </a:solidFill>
            </a:endParaRPr>
          </a:p>
          <a:p>
            <a:pPr indent="-317500" lvl="1" marL="914400" rtl="0" algn="l">
              <a:spcBef>
                <a:spcPts val="0"/>
              </a:spcBef>
              <a:spcAft>
                <a:spcPts val="0"/>
              </a:spcAft>
              <a:buSzPts val="1400"/>
              <a:buChar char="○"/>
            </a:pPr>
            <a:r>
              <a:rPr lang="en" sz="1800">
                <a:solidFill>
                  <a:srgbClr val="212121"/>
                </a:solidFill>
              </a:rPr>
              <a:t>Mutually exclusive, completely exhaustive</a:t>
            </a:r>
            <a:endParaRPr sz="1800">
              <a:solidFill>
                <a:srgbClr val="212121"/>
              </a:solidFill>
            </a:endParaRPr>
          </a:p>
          <a:p>
            <a:pPr indent="-342900" lvl="0" marL="457200" rtl="0" algn="l">
              <a:spcBef>
                <a:spcPts val="0"/>
              </a:spcBef>
              <a:spcAft>
                <a:spcPts val="0"/>
              </a:spcAft>
              <a:buClr>
                <a:srgbClr val="212121"/>
              </a:buClr>
              <a:buSzPts val="1800"/>
              <a:buChar char="●"/>
            </a:pPr>
            <a:r>
              <a:rPr lang="en"/>
              <a:t>Other types of relationships can be documented in memos</a:t>
            </a:r>
            <a:endParaRPr/>
          </a:p>
          <a:p>
            <a:pPr indent="0" lvl="0" marL="0" rtl="0" algn="l">
              <a:spcBef>
                <a:spcPts val="1200"/>
              </a:spcBef>
              <a:spcAft>
                <a:spcPts val="1200"/>
              </a:spcAft>
              <a:buNone/>
            </a:pPr>
            <a:r>
              <a:t/>
            </a:r>
            <a:endParaRPr/>
          </a:p>
        </p:txBody>
      </p:sp>
      <p:sp>
        <p:nvSpPr>
          <p:cNvPr id="149" name="Google Shape;149;p2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Axial Coding: Coding Paradigm</a:t>
            </a:r>
            <a:endParaRPr/>
          </a:p>
        </p:txBody>
      </p:sp>
      <p:sp>
        <p:nvSpPr>
          <p:cNvPr id="155" name="Google Shape;155;p2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56" name="Google Shape;156;p23"/>
          <p:cNvSpPr/>
          <p:nvPr/>
        </p:nvSpPr>
        <p:spPr>
          <a:xfrm>
            <a:off x="2714550" y="806425"/>
            <a:ext cx="3261000" cy="117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Context</a:t>
            </a:r>
            <a:r>
              <a:rPr b="1" lang="en"/>
              <a:t> &amp; Intervening Conditions</a:t>
            </a:r>
            <a:endParaRPr b="1"/>
          </a:p>
          <a:p>
            <a:pPr indent="-304800" lvl="0" marL="457200" rtl="0" algn="l">
              <a:spcBef>
                <a:spcPts val="0"/>
              </a:spcBef>
              <a:spcAft>
                <a:spcPts val="0"/>
              </a:spcAft>
              <a:buSzPts val="1200"/>
              <a:buChar char="●"/>
            </a:pPr>
            <a:r>
              <a:rPr lang="en" sz="1200"/>
              <a:t>Agile development</a:t>
            </a:r>
            <a:endParaRPr sz="1200"/>
          </a:p>
          <a:p>
            <a:pPr indent="-304800" lvl="0" marL="457200" rtl="0" algn="l">
              <a:spcBef>
                <a:spcPts val="0"/>
              </a:spcBef>
              <a:spcAft>
                <a:spcPts val="0"/>
              </a:spcAft>
              <a:buSzPts val="1200"/>
              <a:buChar char="●"/>
            </a:pPr>
            <a:r>
              <a:rPr lang="en" sz="1200"/>
              <a:t>Competition</a:t>
            </a:r>
            <a:endParaRPr sz="1200"/>
          </a:p>
          <a:p>
            <a:pPr indent="-304800" lvl="0" marL="457200" rtl="0" algn="l">
              <a:spcBef>
                <a:spcPts val="0"/>
              </a:spcBef>
              <a:spcAft>
                <a:spcPts val="0"/>
              </a:spcAft>
              <a:buSzPts val="1200"/>
              <a:buChar char="●"/>
            </a:pPr>
            <a:r>
              <a:rPr lang="en" sz="1200"/>
              <a:t>Internal supplier</a:t>
            </a:r>
            <a:endParaRPr sz="1200"/>
          </a:p>
          <a:p>
            <a:pPr indent="-304800" lvl="0" marL="457200" rtl="0" algn="l">
              <a:spcBef>
                <a:spcPts val="0"/>
              </a:spcBef>
              <a:spcAft>
                <a:spcPts val="0"/>
              </a:spcAft>
              <a:buSzPts val="1200"/>
              <a:buChar char="●"/>
            </a:pPr>
            <a:r>
              <a:rPr lang="en" sz="1200"/>
              <a:t>…</a:t>
            </a:r>
            <a:endParaRPr sz="1200"/>
          </a:p>
        </p:txBody>
      </p:sp>
      <p:sp>
        <p:nvSpPr>
          <p:cNvPr id="157" name="Google Shape;157;p23"/>
          <p:cNvSpPr/>
          <p:nvPr/>
        </p:nvSpPr>
        <p:spPr>
          <a:xfrm>
            <a:off x="300150" y="2308375"/>
            <a:ext cx="2414400" cy="117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Causal</a:t>
            </a:r>
            <a:r>
              <a:rPr b="1" lang="en"/>
              <a:t> Conditions</a:t>
            </a:r>
            <a:endParaRPr b="1"/>
          </a:p>
          <a:p>
            <a:pPr indent="-304800" lvl="0" marL="457200" rtl="0" algn="l">
              <a:spcBef>
                <a:spcPts val="0"/>
              </a:spcBef>
              <a:spcAft>
                <a:spcPts val="0"/>
              </a:spcAft>
              <a:buSzPts val="1200"/>
              <a:buChar char="●"/>
            </a:pPr>
            <a:r>
              <a:rPr lang="en" sz="1200"/>
              <a:t>Customer Requirements</a:t>
            </a:r>
            <a:endParaRPr sz="1200"/>
          </a:p>
          <a:p>
            <a:pPr indent="-304800" lvl="0" marL="457200" rtl="0" algn="l">
              <a:spcBef>
                <a:spcPts val="0"/>
              </a:spcBef>
              <a:spcAft>
                <a:spcPts val="0"/>
              </a:spcAft>
              <a:buSzPts val="1200"/>
              <a:buChar char="●"/>
            </a:pPr>
            <a:r>
              <a:rPr lang="en" sz="1200"/>
              <a:t>Maintainability</a:t>
            </a:r>
            <a:endParaRPr sz="1200"/>
          </a:p>
          <a:p>
            <a:pPr indent="-304800" lvl="0" marL="457200" rtl="0" algn="l">
              <a:spcBef>
                <a:spcPts val="0"/>
              </a:spcBef>
              <a:spcAft>
                <a:spcPts val="0"/>
              </a:spcAft>
              <a:buSzPts val="1200"/>
              <a:buChar char="●"/>
            </a:pPr>
            <a:r>
              <a:rPr lang="en" sz="1200"/>
              <a:t>Hardware compatibility</a:t>
            </a:r>
            <a:endParaRPr sz="1200"/>
          </a:p>
          <a:p>
            <a:pPr indent="-304800" lvl="0" marL="457200" rtl="0" algn="l">
              <a:spcBef>
                <a:spcPts val="0"/>
              </a:spcBef>
              <a:spcAft>
                <a:spcPts val="0"/>
              </a:spcAft>
              <a:buSzPts val="1200"/>
              <a:buChar char="●"/>
            </a:pPr>
            <a:r>
              <a:rPr lang="en" sz="1200"/>
              <a:t>…</a:t>
            </a:r>
            <a:endParaRPr sz="1200"/>
          </a:p>
        </p:txBody>
      </p:sp>
      <p:sp>
        <p:nvSpPr>
          <p:cNvPr id="158" name="Google Shape;158;p23"/>
          <p:cNvSpPr/>
          <p:nvPr/>
        </p:nvSpPr>
        <p:spPr>
          <a:xfrm>
            <a:off x="3512400" y="2555288"/>
            <a:ext cx="1665300" cy="684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Phenomenon</a:t>
            </a:r>
            <a:endParaRPr b="1"/>
          </a:p>
          <a:p>
            <a:pPr indent="0" lvl="0" marL="0" rtl="0" algn="ctr">
              <a:spcBef>
                <a:spcPts val="0"/>
              </a:spcBef>
              <a:spcAft>
                <a:spcPts val="0"/>
              </a:spcAft>
              <a:buNone/>
            </a:pPr>
            <a:r>
              <a:rPr lang="en"/>
              <a:t>UXD in PLE</a:t>
            </a:r>
            <a:endParaRPr/>
          </a:p>
        </p:txBody>
      </p:sp>
      <p:sp>
        <p:nvSpPr>
          <p:cNvPr id="159" name="Google Shape;159;p23"/>
          <p:cNvSpPr/>
          <p:nvPr/>
        </p:nvSpPr>
        <p:spPr>
          <a:xfrm>
            <a:off x="5975550" y="2308375"/>
            <a:ext cx="2414400" cy="117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Consequences</a:t>
            </a:r>
            <a:endParaRPr b="1"/>
          </a:p>
          <a:p>
            <a:pPr indent="-304800" lvl="0" marL="457200" rtl="0" algn="l">
              <a:spcBef>
                <a:spcPts val="0"/>
              </a:spcBef>
              <a:spcAft>
                <a:spcPts val="0"/>
              </a:spcAft>
              <a:buSzPts val="1200"/>
              <a:buChar char="●"/>
            </a:pPr>
            <a:r>
              <a:rPr lang="en" sz="1200"/>
              <a:t>Style guides</a:t>
            </a:r>
            <a:endParaRPr sz="1200"/>
          </a:p>
          <a:p>
            <a:pPr indent="-304800" lvl="0" marL="457200" rtl="0" algn="l">
              <a:spcBef>
                <a:spcPts val="0"/>
              </a:spcBef>
              <a:spcAft>
                <a:spcPts val="0"/>
              </a:spcAft>
              <a:buSzPts val="1200"/>
              <a:buChar char="●"/>
            </a:pPr>
            <a:r>
              <a:rPr lang="en" sz="1200"/>
              <a:t>Designated UXD expert</a:t>
            </a:r>
            <a:endParaRPr sz="1200"/>
          </a:p>
          <a:p>
            <a:pPr indent="-304800" lvl="0" marL="457200" rtl="0" algn="l">
              <a:spcBef>
                <a:spcPts val="0"/>
              </a:spcBef>
              <a:spcAft>
                <a:spcPts val="0"/>
              </a:spcAft>
              <a:buSzPts val="1200"/>
              <a:buChar char="●"/>
            </a:pPr>
            <a:r>
              <a:rPr lang="en" sz="1200"/>
              <a:t>Common terminology</a:t>
            </a:r>
            <a:endParaRPr sz="1200"/>
          </a:p>
          <a:p>
            <a:pPr indent="-304800" lvl="0" marL="457200" rtl="0" algn="l">
              <a:spcBef>
                <a:spcPts val="0"/>
              </a:spcBef>
              <a:spcAft>
                <a:spcPts val="0"/>
              </a:spcAft>
              <a:buSzPts val="1200"/>
              <a:buChar char="●"/>
            </a:pPr>
            <a:r>
              <a:rPr lang="en" sz="1200"/>
              <a:t>…</a:t>
            </a:r>
            <a:endParaRPr sz="1200"/>
          </a:p>
        </p:txBody>
      </p:sp>
      <p:sp>
        <p:nvSpPr>
          <p:cNvPr id="160" name="Google Shape;160;p23"/>
          <p:cNvSpPr/>
          <p:nvPr/>
        </p:nvSpPr>
        <p:spPr>
          <a:xfrm>
            <a:off x="2590650" y="3810350"/>
            <a:ext cx="3508800" cy="117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Action and Interaction Strategies</a:t>
            </a:r>
            <a:endParaRPr b="1"/>
          </a:p>
          <a:p>
            <a:pPr indent="-304800" lvl="0" marL="457200" rtl="0" algn="l">
              <a:spcBef>
                <a:spcPts val="0"/>
              </a:spcBef>
              <a:spcAft>
                <a:spcPts val="0"/>
              </a:spcAft>
              <a:buSzPts val="1200"/>
              <a:buChar char="●"/>
            </a:pPr>
            <a:r>
              <a:rPr lang="en" sz="1200"/>
              <a:t>Communication w/ stakeholders</a:t>
            </a:r>
            <a:endParaRPr sz="1200"/>
          </a:p>
          <a:p>
            <a:pPr indent="-304800" lvl="0" marL="457200" rtl="0" algn="l">
              <a:spcBef>
                <a:spcPts val="0"/>
              </a:spcBef>
              <a:spcAft>
                <a:spcPts val="0"/>
              </a:spcAft>
              <a:buSzPts val="1200"/>
              <a:buChar char="●"/>
            </a:pPr>
            <a:r>
              <a:rPr lang="en" sz="1200"/>
              <a:t>Feedback collection</a:t>
            </a:r>
            <a:endParaRPr sz="1200"/>
          </a:p>
          <a:p>
            <a:pPr indent="-304800" lvl="0" marL="457200" rtl="0" algn="l">
              <a:spcBef>
                <a:spcPts val="0"/>
              </a:spcBef>
              <a:spcAft>
                <a:spcPts val="0"/>
              </a:spcAft>
              <a:buSzPts val="1200"/>
              <a:buChar char="●"/>
            </a:pPr>
            <a:r>
              <a:rPr lang="en" sz="1200"/>
              <a:t>Testing, Q&amp;A</a:t>
            </a:r>
            <a:endParaRPr sz="1200"/>
          </a:p>
          <a:p>
            <a:pPr indent="-304800" lvl="0" marL="457200" rtl="0" algn="l">
              <a:spcBef>
                <a:spcPts val="0"/>
              </a:spcBef>
              <a:spcAft>
                <a:spcPts val="0"/>
              </a:spcAft>
              <a:buSzPts val="1200"/>
              <a:buChar char="●"/>
            </a:pPr>
            <a:r>
              <a:rPr lang="en" sz="1200"/>
              <a:t>…</a:t>
            </a:r>
            <a:endParaRPr sz="1200"/>
          </a:p>
        </p:txBody>
      </p:sp>
      <p:cxnSp>
        <p:nvCxnSpPr>
          <p:cNvPr id="161" name="Google Shape;161;p23"/>
          <p:cNvCxnSpPr>
            <a:stCxn id="157" idx="3"/>
            <a:endCxn id="158" idx="1"/>
          </p:cNvCxnSpPr>
          <p:nvPr/>
        </p:nvCxnSpPr>
        <p:spPr>
          <a:xfrm>
            <a:off x="2714550" y="2897725"/>
            <a:ext cx="798000" cy="0"/>
          </a:xfrm>
          <a:prstGeom prst="straightConnector1">
            <a:avLst/>
          </a:prstGeom>
          <a:noFill/>
          <a:ln cap="flat" cmpd="sng" w="28575">
            <a:solidFill>
              <a:schemeClr val="dk2"/>
            </a:solidFill>
            <a:prstDash val="solid"/>
            <a:round/>
            <a:headEnd len="med" w="med" type="none"/>
            <a:tailEnd len="med" w="med" type="triangle"/>
          </a:ln>
        </p:spPr>
      </p:cxnSp>
      <p:cxnSp>
        <p:nvCxnSpPr>
          <p:cNvPr id="162" name="Google Shape;162;p23"/>
          <p:cNvCxnSpPr>
            <a:stCxn id="158" idx="3"/>
            <a:endCxn id="159" idx="1"/>
          </p:cNvCxnSpPr>
          <p:nvPr/>
        </p:nvCxnSpPr>
        <p:spPr>
          <a:xfrm>
            <a:off x="5177700" y="2897738"/>
            <a:ext cx="798000" cy="0"/>
          </a:xfrm>
          <a:prstGeom prst="straightConnector1">
            <a:avLst/>
          </a:prstGeom>
          <a:noFill/>
          <a:ln cap="flat" cmpd="sng" w="28575">
            <a:solidFill>
              <a:schemeClr val="dk2"/>
            </a:solidFill>
            <a:prstDash val="solid"/>
            <a:round/>
            <a:headEnd len="med" w="med" type="none"/>
            <a:tailEnd len="med" w="med" type="triangle"/>
          </a:ln>
        </p:spPr>
      </p:cxnSp>
      <p:cxnSp>
        <p:nvCxnSpPr>
          <p:cNvPr id="163" name="Google Shape;163;p23"/>
          <p:cNvCxnSpPr>
            <a:stCxn id="156" idx="2"/>
            <a:endCxn id="158" idx="0"/>
          </p:cNvCxnSpPr>
          <p:nvPr/>
        </p:nvCxnSpPr>
        <p:spPr>
          <a:xfrm>
            <a:off x="4345050" y="1985125"/>
            <a:ext cx="0" cy="570300"/>
          </a:xfrm>
          <a:prstGeom prst="straightConnector1">
            <a:avLst/>
          </a:prstGeom>
          <a:noFill/>
          <a:ln cap="flat" cmpd="sng" w="28575">
            <a:solidFill>
              <a:schemeClr val="dk2"/>
            </a:solidFill>
            <a:prstDash val="solid"/>
            <a:round/>
            <a:headEnd len="med" w="med" type="none"/>
            <a:tailEnd len="med" w="med" type="triangle"/>
          </a:ln>
        </p:spPr>
      </p:cxnSp>
      <p:cxnSp>
        <p:nvCxnSpPr>
          <p:cNvPr id="164" name="Google Shape;164;p23"/>
          <p:cNvCxnSpPr>
            <a:stCxn id="160" idx="0"/>
            <a:endCxn id="158" idx="2"/>
          </p:cNvCxnSpPr>
          <p:nvPr/>
        </p:nvCxnSpPr>
        <p:spPr>
          <a:xfrm rot="10800000">
            <a:off x="4345050" y="3240050"/>
            <a:ext cx="0" cy="570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Selective Coding</a:t>
            </a:r>
            <a:endParaRPr/>
          </a:p>
        </p:txBody>
      </p:sp>
      <p:sp>
        <p:nvSpPr>
          <p:cNvPr id="170" name="Google Shape;170;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Giving categories context and making sense of them</a:t>
            </a:r>
            <a:endParaRPr/>
          </a:p>
          <a:p>
            <a:pPr indent="-342900" lvl="0" marL="457200" rtl="0" algn="l">
              <a:spcBef>
                <a:spcPts val="0"/>
              </a:spcBef>
              <a:spcAft>
                <a:spcPts val="0"/>
              </a:spcAft>
              <a:buSzPts val="1800"/>
              <a:buChar char="●"/>
            </a:pPr>
            <a:r>
              <a:rPr lang="en"/>
              <a:t>Writing memos, code book</a:t>
            </a:r>
            <a:endParaRPr/>
          </a:p>
          <a:p>
            <a:pPr indent="-342900" lvl="0" marL="457200" rtl="0" algn="l">
              <a:spcBef>
                <a:spcPts val="0"/>
              </a:spcBef>
              <a:spcAft>
                <a:spcPts val="0"/>
              </a:spcAft>
              <a:buSzPts val="1800"/>
              <a:buChar char="●"/>
            </a:pPr>
            <a:r>
              <a:rPr lang="en"/>
              <a:t>A theory (from data) is the root category of the category hierarchy</a:t>
            </a:r>
            <a:endParaRPr/>
          </a:p>
          <a:p>
            <a:pPr indent="-317500" lvl="1" marL="914400" rtl="0" algn="l">
              <a:spcBef>
                <a:spcPts val="0"/>
              </a:spcBef>
              <a:spcAft>
                <a:spcPts val="0"/>
              </a:spcAft>
              <a:buSzPts val="1400"/>
              <a:buChar char="○"/>
            </a:pPr>
            <a:r>
              <a:rPr lang="en"/>
              <a:t>“Core category”</a:t>
            </a:r>
            <a:endParaRPr/>
          </a:p>
          <a:p>
            <a:pPr indent="-342900" lvl="0" marL="457200" rtl="0" algn="l">
              <a:spcBef>
                <a:spcPts val="0"/>
              </a:spcBef>
              <a:spcAft>
                <a:spcPts val="0"/>
              </a:spcAft>
              <a:buSzPts val="1800"/>
              <a:buChar char="●"/>
            </a:pPr>
            <a:r>
              <a:rPr lang="en"/>
              <a:t>At any given level of the hierarchy, term categories link by relationship categories</a:t>
            </a:r>
            <a:endParaRPr/>
          </a:p>
          <a:p>
            <a:pPr indent="-342900" lvl="0" marL="457200" rtl="0" algn="l">
              <a:spcBef>
                <a:spcPts val="0"/>
              </a:spcBef>
              <a:spcAft>
                <a:spcPts val="0"/>
              </a:spcAft>
              <a:buSzPts val="1800"/>
              <a:buChar char="●"/>
            </a:pPr>
            <a:r>
              <a:rPr lang="en"/>
              <a:t>At this stage, no need for validation, but theory should “make sense”</a:t>
            </a:r>
            <a:endParaRPr/>
          </a:p>
        </p:txBody>
      </p:sp>
      <p:sp>
        <p:nvSpPr>
          <p:cNvPr id="171" name="Google Shape;171;p2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Rigor in Qualitative Data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Dimensions of Rigor</a:t>
            </a:r>
            <a:endParaRPr/>
          </a:p>
        </p:txBody>
      </p:sp>
      <p:sp>
        <p:nvSpPr>
          <p:cNvPr id="182" name="Google Shape;182;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Qualitative theory building research is often assessed in the naturalistic research paradigm</a:t>
            </a:r>
            <a:endParaRPr/>
          </a:p>
          <a:p>
            <a:pPr indent="-342900" lvl="0" marL="457200" rtl="0" algn="l">
              <a:spcBef>
                <a:spcPts val="0"/>
              </a:spcBef>
              <a:spcAft>
                <a:spcPts val="0"/>
              </a:spcAft>
              <a:buSzPts val="1800"/>
              <a:buChar char="●"/>
            </a:pPr>
            <a:r>
              <a:rPr lang="en"/>
              <a:t>Guba &amp; Lincoln: Trustworthiness</a:t>
            </a:r>
            <a:endParaRPr/>
          </a:p>
          <a:p>
            <a:pPr indent="-317500" lvl="1" marL="914400" rtl="0" algn="l">
              <a:spcBef>
                <a:spcPts val="0"/>
              </a:spcBef>
              <a:spcAft>
                <a:spcPts val="0"/>
              </a:spcAft>
              <a:buSzPts val="1400"/>
              <a:buChar char="○"/>
            </a:pPr>
            <a:r>
              <a:rPr lang="en"/>
              <a:t>Credibility</a:t>
            </a:r>
            <a:endParaRPr/>
          </a:p>
          <a:p>
            <a:pPr indent="-317500" lvl="1" marL="914400" rtl="0" algn="l">
              <a:spcBef>
                <a:spcPts val="0"/>
              </a:spcBef>
              <a:spcAft>
                <a:spcPts val="0"/>
              </a:spcAft>
              <a:buSzPts val="1400"/>
              <a:buChar char="○"/>
            </a:pPr>
            <a:r>
              <a:rPr lang="en"/>
              <a:t>Transferability</a:t>
            </a:r>
            <a:endParaRPr/>
          </a:p>
          <a:p>
            <a:pPr indent="-317500" lvl="1" marL="914400" rtl="0" algn="l">
              <a:spcBef>
                <a:spcPts val="0"/>
              </a:spcBef>
              <a:spcAft>
                <a:spcPts val="0"/>
              </a:spcAft>
              <a:buSzPts val="1400"/>
              <a:buChar char="○"/>
            </a:pPr>
            <a:r>
              <a:rPr lang="en"/>
              <a:t>Dependability</a:t>
            </a:r>
            <a:endParaRPr/>
          </a:p>
          <a:p>
            <a:pPr indent="-317500" lvl="1" marL="914400" rtl="0" algn="l">
              <a:spcBef>
                <a:spcPts val="0"/>
              </a:spcBef>
              <a:spcAft>
                <a:spcPts val="0"/>
              </a:spcAft>
              <a:buSzPts val="1400"/>
              <a:buChar char="○"/>
            </a:pPr>
            <a:r>
              <a:rPr lang="en"/>
              <a:t>Confirmability</a:t>
            </a:r>
            <a:endParaRPr/>
          </a:p>
        </p:txBody>
      </p:sp>
      <p:sp>
        <p:nvSpPr>
          <p:cNvPr id="183" name="Google Shape;183;p2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Fundamentals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Dimensions of Rigor</a:t>
            </a:r>
            <a:endParaRPr/>
          </a:p>
        </p:txBody>
      </p:sp>
      <p:sp>
        <p:nvSpPr>
          <p:cNvPr id="189" name="Google Shape;189;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Showing rigor of execution</a:t>
            </a:r>
            <a:endParaRPr/>
          </a:p>
          <a:p>
            <a:pPr indent="-342900" lvl="0" marL="457200" rtl="0" algn="l">
              <a:spcBef>
                <a:spcPts val="0"/>
              </a:spcBef>
              <a:spcAft>
                <a:spcPts val="0"/>
              </a:spcAft>
              <a:buSzPts val="1800"/>
              <a:buChar char="●"/>
            </a:pPr>
            <a:r>
              <a:rPr lang="en"/>
              <a:t>Explicit evaluation</a:t>
            </a:r>
            <a:endParaRPr/>
          </a:p>
          <a:p>
            <a:pPr indent="-342900" lvl="0" marL="457200" rtl="0" algn="l">
              <a:spcBef>
                <a:spcPts val="0"/>
              </a:spcBef>
              <a:spcAft>
                <a:spcPts val="0"/>
              </a:spcAft>
              <a:buSzPts val="1800"/>
              <a:buChar char="●"/>
            </a:pPr>
            <a:r>
              <a:rPr lang="en"/>
              <a:t>You need both!</a:t>
            </a:r>
            <a:endParaRPr/>
          </a:p>
        </p:txBody>
      </p:sp>
      <p:sp>
        <p:nvSpPr>
          <p:cNvPr id="190" name="Google Shape;190;p2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Peer debriefing</a:t>
            </a:r>
            <a:endParaRPr/>
          </a:p>
        </p:txBody>
      </p:sp>
      <p:sp>
        <p:nvSpPr>
          <p:cNvPr id="196" name="Google Shape;196;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Design and process is laid out to a researcher from outside the project </a:t>
            </a:r>
            <a:endParaRPr/>
          </a:p>
          <a:p>
            <a:pPr indent="-342900" lvl="0" marL="457200" rtl="0" algn="l">
              <a:spcBef>
                <a:spcPts val="0"/>
              </a:spcBef>
              <a:spcAft>
                <a:spcPts val="0"/>
              </a:spcAft>
              <a:buSzPts val="1800"/>
              <a:buChar char="●"/>
            </a:pPr>
            <a:r>
              <a:rPr lang="en"/>
              <a:t>The external researcher questions and </a:t>
            </a:r>
            <a:r>
              <a:rPr lang="en"/>
              <a:t>critiques</a:t>
            </a:r>
            <a:r>
              <a:rPr lang="en"/>
              <a:t> the approach to find possible flaws</a:t>
            </a:r>
            <a:endParaRPr/>
          </a:p>
          <a:p>
            <a:pPr indent="-342900" lvl="0" marL="457200" rtl="0" algn="l">
              <a:spcBef>
                <a:spcPts val="0"/>
              </a:spcBef>
              <a:spcAft>
                <a:spcPts val="0"/>
              </a:spcAft>
              <a:buSzPts val="1800"/>
              <a:buChar char="●"/>
            </a:pPr>
            <a:r>
              <a:rPr lang="en"/>
              <a:t>Session is documented with a peer debriefing protocol</a:t>
            </a:r>
            <a:endParaRPr/>
          </a:p>
          <a:p>
            <a:pPr indent="-342900" lvl="0" marL="457200" rtl="0" algn="l">
              <a:spcBef>
                <a:spcPts val="0"/>
              </a:spcBef>
              <a:spcAft>
                <a:spcPts val="0"/>
              </a:spcAft>
              <a:buSzPts val="1800"/>
              <a:buChar char="●"/>
            </a:pPr>
            <a:r>
              <a:rPr lang="en"/>
              <a:t>Should be done at multiple stages to validate the</a:t>
            </a:r>
            <a:endParaRPr/>
          </a:p>
          <a:p>
            <a:pPr indent="-317500" lvl="1" marL="914400" rtl="0" algn="l">
              <a:spcBef>
                <a:spcPts val="0"/>
              </a:spcBef>
              <a:spcAft>
                <a:spcPts val="0"/>
              </a:spcAft>
              <a:buSzPts val="1400"/>
              <a:buChar char="○"/>
            </a:pPr>
            <a:r>
              <a:rPr lang="en"/>
              <a:t>Research design and fit for the research question</a:t>
            </a:r>
            <a:endParaRPr/>
          </a:p>
          <a:p>
            <a:pPr indent="-317500" lvl="1" marL="914400" rtl="0" algn="l">
              <a:spcBef>
                <a:spcPts val="0"/>
              </a:spcBef>
              <a:spcAft>
                <a:spcPts val="0"/>
              </a:spcAft>
              <a:buSzPts val="1400"/>
              <a:buChar char="○"/>
            </a:pPr>
            <a:r>
              <a:rPr lang="en"/>
              <a:t>Recruiting and sampling</a:t>
            </a:r>
            <a:endParaRPr/>
          </a:p>
          <a:p>
            <a:pPr indent="-317500" lvl="1" marL="914400" rtl="0" algn="l">
              <a:spcBef>
                <a:spcPts val="0"/>
              </a:spcBef>
              <a:spcAft>
                <a:spcPts val="0"/>
              </a:spcAft>
              <a:buSzPts val="1400"/>
              <a:buChar char="○"/>
            </a:pPr>
            <a:r>
              <a:rPr lang="en"/>
              <a:t>Data gathering</a:t>
            </a:r>
            <a:endParaRPr/>
          </a:p>
          <a:p>
            <a:pPr indent="-317500" lvl="1" marL="914400" rtl="0" algn="l">
              <a:spcBef>
                <a:spcPts val="0"/>
              </a:spcBef>
              <a:spcAft>
                <a:spcPts val="0"/>
              </a:spcAft>
              <a:buSzPts val="1400"/>
              <a:buChar char="○"/>
            </a:pPr>
            <a:r>
              <a:rPr lang="en"/>
              <a:t>Data analysis</a:t>
            </a:r>
            <a:endParaRPr/>
          </a:p>
        </p:txBody>
      </p:sp>
      <p:sp>
        <p:nvSpPr>
          <p:cNvPr id="197" name="Google Shape;197;p2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Intercoder Agreement</a:t>
            </a:r>
            <a:endParaRPr/>
          </a:p>
        </p:txBody>
      </p:sp>
      <p:sp>
        <p:nvSpPr>
          <p:cNvPr id="203" name="Google Shape;203;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solidFill>
                  <a:srgbClr val="212121"/>
                </a:solidFill>
              </a:rPr>
              <a:t>Intercoder agreement is the extent to which two or more individuals agree on the</a:t>
            </a:r>
            <a:r>
              <a:rPr lang="en"/>
              <a:t> </a:t>
            </a:r>
            <a:r>
              <a:rPr lang="en" sz="1800">
                <a:solidFill>
                  <a:srgbClr val="212121"/>
                </a:solidFill>
              </a:rPr>
              <a:t>coding of qualitative data</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Interrater reliability can be used to control the researcher’s bias towards the</a:t>
            </a:r>
            <a:r>
              <a:rPr lang="en"/>
              <a:t> </a:t>
            </a:r>
            <a:r>
              <a:rPr lang="en" sz="1800">
                <a:solidFill>
                  <a:srgbClr val="212121"/>
                </a:solidFill>
              </a:rPr>
              <a:t>studied phenomenon</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May be applied to different units of coding (e.g. sentence or paragraph level)</a:t>
            </a:r>
            <a:endParaRPr sz="1800">
              <a:solidFill>
                <a:srgbClr val="212121"/>
              </a:solidFill>
            </a:endParaRPr>
          </a:p>
          <a:p>
            <a:pPr indent="-342900" lvl="0" marL="457200" rtl="0" algn="l">
              <a:spcBef>
                <a:spcPts val="0"/>
              </a:spcBef>
              <a:spcAft>
                <a:spcPts val="0"/>
              </a:spcAft>
              <a:buSzPts val="1800"/>
              <a:buChar char="●"/>
            </a:pPr>
            <a:r>
              <a:rPr lang="en" sz="1800">
                <a:solidFill>
                  <a:srgbClr val="212121"/>
                </a:solidFill>
              </a:rPr>
              <a:t>Most common metrics for measuring: Kappa Statistic, Krippendorf</a:t>
            </a:r>
            <a:r>
              <a:rPr lang="en"/>
              <a:t>’s Alpha</a:t>
            </a:r>
            <a:endParaRPr sz="1800">
              <a:solidFill>
                <a:srgbClr val="212121"/>
              </a:solidFill>
            </a:endParaRPr>
          </a:p>
        </p:txBody>
      </p:sp>
      <p:sp>
        <p:nvSpPr>
          <p:cNvPr id="204" name="Google Shape;204;p2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Code Book</a:t>
            </a:r>
            <a:endParaRPr/>
          </a:p>
        </p:txBody>
      </p:sp>
      <p:sp>
        <p:nvSpPr>
          <p:cNvPr id="210" name="Google Shape;210;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A code book describes the code system</a:t>
            </a:r>
            <a:endParaRPr/>
          </a:p>
          <a:p>
            <a:pPr indent="-342900" lvl="0" marL="457200" rtl="0" algn="l">
              <a:spcBef>
                <a:spcPts val="0"/>
              </a:spcBef>
              <a:spcAft>
                <a:spcPts val="0"/>
              </a:spcAft>
              <a:buSzPts val="1800"/>
              <a:buChar char="●"/>
            </a:pPr>
            <a:r>
              <a:rPr lang="en"/>
              <a:t>It can include</a:t>
            </a:r>
            <a:endParaRPr/>
          </a:p>
          <a:p>
            <a:pPr indent="-317500" lvl="1" marL="914400" rtl="0" algn="l">
              <a:spcBef>
                <a:spcPts val="0"/>
              </a:spcBef>
              <a:spcAft>
                <a:spcPts val="0"/>
              </a:spcAft>
              <a:buSzPts val="1400"/>
              <a:buChar char="○"/>
            </a:pPr>
            <a:r>
              <a:rPr lang="en"/>
              <a:t>A definition for each code</a:t>
            </a:r>
            <a:endParaRPr/>
          </a:p>
          <a:p>
            <a:pPr indent="-317500" lvl="1" marL="914400" rtl="0" algn="l">
              <a:spcBef>
                <a:spcPts val="0"/>
              </a:spcBef>
              <a:spcAft>
                <a:spcPts val="0"/>
              </a:spcAft>
              <a:buSzPts val="1400"/>
              <a:buChar char="○"/>
            </a:pPr>
            <a:r>
              <a:rPr lang="en"/>
              <a:t>Instructions for when to use the code</a:t>
            </a:r>
            <a:endParaRPr/>
          </a:p>
          <a:p>
            <a:pPr indent="-317500" lvl="1" marL="914400" rtl="0" algn="l">
              <a:spcBef>
                <a:spcPts val="0"/>
              </a:spcBef>
              <a:spcAft>
                <a:spcPts val="0"/>
              </a:spcAft>
              <a:buSzPts val="1400"/>
              <a:buChar char="○"/>
            </a:pPr>
            <a:r>
              <a:rPr lang="en"/>
              <a:t>Possible disambiguations towards other (similar) codes</a:t>
            </a:r>
            <a:endParaRPr/>
          </a:p>
          <a:p>
            <a:pPr indent="-317500" lvl="1" marL="914400" rtl="0" algn="l">
              <a:spcBef>
                <a:spcPts val="0"/>
              </a:spcBef>
              <a:spcAft>
                <a:spcPts val="0"/>
              </a:spcAft>
              <a:buSzPts val="1400"/>
              <a:buChar char="○"/>
            </a:pPr>
            <a:r>
              <a:rPr lang="en"/>
              <a:t>An exemplary piece of data to be coded with each code</a:t>
            </a:r>
            <a:endParaRPr/>
          </a:p>
        </p:txBody>
      </p:sp>
      <p:sp>
        <p:nvSpPr>
          <p:cNvPr id="211" name="Google Shape;211;p3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Saturation</a:t>
            </a:r>
            <a:endParaRPr/>
          </a:p>
        </p:txBody>
      </p:sp>
      <p:sp>
        <p:nvSpPr>
          <p:cNvPr id="217" name="Google Shape;217;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Track changes within your project</a:t>
            </a:r>
            <a:endParaRPr/>
          </a:p>
          <a:p>
            <a:pPr indent="-317500" lvl="1" marL="914400" rtl="0" algn="l">
              <a:spcBef>
                <a:spcPts val="0"/>
              </a:spcBef>
              <a:spcAft>
                <a:spcPts val="0"/>
              </a:spcAft>
              <a:buSzPts val="1400"/>
              <a:buChar char="○"/>
            </a:pPr>
            <a:r>
              <a:rPr lang="en"/>
              <a:t>New codes</a:t>
            </a:r>
            <a:endParaRPr/>
          </a:p>
          <a:p>
            <a:pPr indent="-317500" lvl="1" marL="914400" rtl="0" algn="l">
              <a:spcBef>
                <a:spcPts val="0"/>
              </a:spcBef>
              <a:spcAft>
                <a:spcPts val="0"/>
              </a:spcAft>
              <a:buSzPts val="1400"/>
              <a:buChar char="○"/>
            </a:pPr>
            <a:r>
              <a:rPr lang="en"/>
              <a:t>Changes to definitions</a:t>
            </a:r>
            <a:endParaRPr/>
          </a:p>
          <a:p>
            <a:pPr indent="-317500" lvl="1" marL="914400" rtl="0" algn="l">
              <a:spcBef>
                <a:spcPts val="0"/>
              </a:spcBef>
              <a:spcAft>
                <a:spcPts val="0"/>
              </a:spcAft>
              <a:buSzPts val="1400"/>
              <a:buChar char="○"/>
            </a:pPr>
            <a:r>
              <a:rPr lang="en"/>
              <a:t>etc.</a:t>
            </a:r>
            <a:endParaRPr/>
          </a:p>
          <a:p>
            <a:pPr indent="-342900" lvl="0" marL="457200" rtl="0" algn="l">
              <a:spcBef>
                <a:spcPts val="0"/>
              </a:spcBef>
              <a:spcAft>
                <a:spcPts val="0"/>
              </a:spcAft>
              <a:buSzPts val="1800"/>
              <a:buChar char="●"/>
            </a:pPr>
            <a:r>
              <a:rPr lang="en"/>
              <a:t>Plot those changes against amount of new data gathered</a:t>
            </a:r>
            <a:endParaRPr/>
          </a:p>
          <a:p>
            <a:pPr indent="-342900" lvl="0" marL="457200" rtl="0" algn="l">
              <a:spcBef>
                <a:spcPts val="0"/>
              </a:spcBef>
              <a:spcAft>
                <a:spcPts val="0"/>
              </a:spcAft>
              <a:buSzPts val="1800"/>
              <a:buChar char="●"/>
            </a:pPr>
            <a:r>
              <a:rPr lang="en"/>
              <a:t>The code system should reach a steady state where there are little to no changes when new data is added</a:t>
            </a:r>
            <a:endParaRPr/>
          </a:p>
        </p:txBody>
      </p:sp>
      <p:sp>
        <p:nvSpPr>
          <p:cNvPr id="218" name="Google Shape;218;p3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Member Checking</a:t>
            </a:r>
            <a:endParaRPr/>
          </a:p>
        </p:txBody>
      </p:sp>
      <p:sp>
        <p:nvSpPr>
          <p:cNvPr id="224" name="Google Shape;224;p3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Feedback from study participants / stakeholders</a:t>
            </a:r>
            <a:endParaRPr/>
          </a:p>
          <a:p>
            <a:pPr indent="-342900" lvl="0" marL="457200" rtl="0" algn="l">
              <a:spcBef>
                <a:spcPts val="0"/>
              </a:spcBef>
              <a:spcAft>
                <a:spcPts val="0"/>
              </a:spcAft>
              <a:buSzPts val="1800"/>
              <a:buChar char="●"/>
            </a:pPr>
            <a:r>
              <a:rPr lang="en"/>
              <a:t>Increases credibility and validity of the study</a:t>
            </a:r>
            <a:endParaRPr/>
          </a:p>
          <a:p>
            <a:pPr indent="-342900" lvl="0" marL="457200" rtl="0" algn="l">
              <a:spcBef>
                <a:spcPts val="0"/>
              </a:spcBef>
              <a:spcAft>
                <a:spcPts val="0"/>
              </a:spcAft>
              <a:buSzPts val="1800"/>
              <a:buChar char="●"/>
            </a:pPr>
            <a:r>
              <a:rPr lang="en"/>
              <a:t>During data gathering (interviewing)</a:t>
            </a:r>
            <a:endParaRPr/>
          </a:p>
          <a:p>
            <a:pPr indent="-317500" lvl="1" marL="914400" rtl="0" algn="l">
              <a:spcBef>
                <a:spcPts val="0"/>
              </a:spcBef>
              <a:spcAft>
                <a:spcPts val="0"/>
              </a:spcAft>
              <a:buSzPts val="1400"/>
              <a:buChar char="○"/>
            </a:pPr>
            <a:r>
              <a:rPr lang="en"/>
              <a:t>Active / reflective listening</a:t>
            </a:r>
            <a:endParaRPr/>
          </a:p>
          <a:p>
            <a:pPr indent="-342900" lvl="0" marL="457200" rtl="0" algn="l">
              <a:spcBef>
                <a:spcPts val="0"/>
              </a:spcBef>
              <a:spcAft>
                <a:spcPts val="0"/>
              </a:spcAft>
              <a:buSzPts val="1800"/>
              <a:buChar char="●"/>
            </a:pPr>
            <a:r>
              <a:rPr lang="en"/>
              <a:t>After analysis</a:t>
            </a:r>
            <a:endParaRPr/>
          </a:p>
          <a:p>
            <a:pPr indent="-317500" lvl="1" marL="914400" rtl="0" algn="l">
              <a:spcBef>
                <a:spcPts val="0"/>
              </a:spcBef>
              <a:spcAft>
                <a:spcPts val="0"/>
              </a:spcAft>
              <a:buSzPts val="1400"/>
              <a:buChar char="○"/>
            </a:pPr>
            <a:r>
              <a:rPr lang="en"/>
              <a:t>Mirror findings back to stakeholders / experts to confirm correct understanding of the phenomenon</a:t>
            </a:r>
            <a:endParaRPr/>
          </a:p>
        </p:txBody>
      </p:sp>
      <p:sp>
        <p:nvSpPr>
          <p:cNvPr id="225" name="Google Shape;225;p3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Triangulation</a:t>
            </a:r>
            <a:endParaRPr/>
          </a:p>
        </p:txBody>
      </p:sp>
      <p:sp>
        <p:nvSpPr>
          <p:cNvPr id="231" name="Google Shape;231;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solidFill>
                  <a:srgbClr val="212121"/>
                </a:solidFill>
              </a:rPr>
              <a:t>Data triangulation</a:t>
            </a:r>
            <a:endParaRPr sz="1800">
              <a:solidFill>
                <a:srgbClr val="212121"/>
              </a:solidFill>
            </a:endParaRPr>
          </a:p>
          <a:p>
            <a:pPr indent="-317500" lvl="1" marL="914400" rtl="0" algn="l">
              <a:spcBef>
                <a:spcPts val="0"/>
              </a:spcBef>
              <a:spcAft>
                <a:spcPts val="0"/>
              </a:spcAft>
              <a:buSzPts val="1400"/>
              <a:buChar char="○"/>
            </a:pPr>
            <a:r>
              <a:rPr lang="en"/>
              <a:t>The code system can ensure consistency between different types and sources of data</a:t>
            </a:r>
            <a:endParaRPr/>
          </a:p>
          <a:p>
            <a:pPr indent="-342900" lvl="0" marL="457200" rtl="0" algn="l">
              <a:spcBef>
                <a:spcPts val="0"/>
              </a:spcBef>
              <a:spcAft>
                <a:spcPts val="0"/>
              </a:spcAft>
              <a:buSzPts val="1800"/>
              <a:buChar char="●"/>
            </a:pPr>
            <a:r>
              <a:rPr lang="en" sz="1800">
                <a:solidFill>
                  <a:srgbClr val="212121"/>
                </a:solidFill>
              </a:rPr>
              <a:t>Investigator triangulation</a:t>
            </a:r>
            <a:endParaRPr sz="1800">
              <a:solidFill>
                <a:srgbClr val="212121"/>
              </a:solidFill>
            </a:endParaRPr>
          </a:p>
          <a:p>
            <a:pPr indent="-317500" lvl="1" marL="914400" rtl="0" algn="l">
              <a:spcBef>
                <a:spcPts val="0"/>
              </a:spcBef>
              <a:spcAft>
                <a:spcPts val="0"/>
              </a:spcAft>
              <a:buSzPts val="1400"/>
              <a:buChar char="○"/>
            </a:pPr>
            <a:r>
              <a:rPr lang="en"/>
              <a:t>Intercoder agreement</a:t>
            </a:r>
            <a:endParaRPr/>
          </a:p>
          <a:p>
            <a:pPr indent="-317500" lvl="1" marL="914400" rtl="0" algn="l">
              <a:spcBef>
                <a:spcPts val="0"/>
              </a:spcBef>
              <a:spcAft>
                <a:spcPts val="0"/>
              </a:spcAft>
              <a:buSzPts val="1400"/>
              <a:buChar char="○"/>
            </a:pPr>
            <a:r>
              <a:rPr lang="en"/>
              <a:t>Peer debriefing</a:t>
            </a:r>
            <a:endParaRPr/>
          </a:p>
          <a:p>
            <a:pPr indent="-342900" lvl="0" marL="457200" rtl="0" algn="l">
              <a:spcBef>
                <a:spcPts val="0"/>
              </a:spcBef>
              <a:spcAft>
                <a:spcPts val="0"/>
              </a:spcAft>
              <a:buSzPts val="1800"/>
              <a:buChar char="●"/>
            </a:pPr>
            <a:r>
              <a:rPr lang="en" sz="1800">
                <a:solidFill>
                  <a:srgbClr val="212121"/>
                </a:solidFill>
              </a:rPr>
              <a:t>Theory triangulation</a:t>
            </a:r>
            <a:endParaRPr sz="1800">
              <a:solidFill>
                <a:srgbClr val="212121"/>
              </a:solidFill>
            </a:endParaRPr>
          </a:p>
          <a:p>
            <a:pPr indent="-317500" lvl="1" marL="914400" rtl="0" algn="l">
              <a:spcBef>
                <a:spcPts val="0"/>
              </a:spcBef>
              <a:spcAft>
                <a:spcPts val="0"/>
              </a:spcAft>
              <a:buSzPts val="1400"/>
              <a:buChar char="○"/>
            </a:pPr>
            <a:r>
              <a:rPr lang="en"/>
              <a:t>Peer debriefing</a:t>
            </a:r>
            <a:endParaRPr/>
          </a:p>
          <a:p>
            <a:pPr indent="-342900" lvl="0" marL="457200" rtl="0" algn="l">
              <a:spcBef>
                <a:spcPts val="0"/>
              </a:spcBef>
              <a:spcAft>
                <a:spcPts val="0"/>
              </a:spcAft>
              <a:buSzPts val="1800"/>
              <a:buChar char="●"/>
            </a:pPr>
            <a:r>
              <a:rPr lang="en" sz="1800">
                <a:solidFill>
                  <a:srgbClr val="212121"/>
                </a:solidFill>
              </a:rPr>
              <a:t>Methodological triangulation</a:t>
            </a:r>
            <a:endParaRPr sz="1800">
              <a:solidFill>
                <a:srgbClr val="212121"/>
              </a:solidFill>
            </a:endParaRPr>
          </a:p>
          <a:p>
            <a:pPr indent="-317500" lvl="1" marL="914400" rtl="0" algn="l">
              <a:spcBef>
                <a:spcPts val="0"/>
              </a:spcBef>
              <a:spcAft>
                <a:spcPts val="0"/>
              </a:spcAft>
              <a:buSzPts val="1400"/>
              <a:buChar char="○"/>
            </a:pPr>
            <a:r>
              <a:rPr lang="en"/>
              <a:t>Different types of data gathering</a:t>
            </a:r>
            <a:endParaRPr/>
          </a:p>
          <a:p>
            <a:pPr indent="-317500" lvl="1" marL="914400" rtl="0" algn="l">
              <a:spcBef>
                <a:spcPts val="0"/>
              </a:spcBef>
              <a:spcAft>
                <a:spcPts val="0"/>
              </a:spcAft>
              <a:buSzPts val="1400"/>
              <a:buChar char="○"/>
            </a:pPr>
            <a:r>
              <a:rPr lang="en"/>
              <a:t>Mixed methods (in addition to the qualitative part)</a:t>
            </a:r>
            <a:endParaRPr/>
          </a:p>
          <a:p>
            <a:pPr indent="-342900" lvl="0" marL="457200" rtl="0" algn="l">
              <a:spcBef>
                <a:spcPts val="0"/>
              </a:spcBef>
              <a:spcAft>
                <a:spcPts val="0"/>
              </a:spcAft>
              <a:buSzPts val="1800"/>
              <a:buChar char="●"/>
            </a:pPr>
            <a:r>
              <a:rPr lang="en" sz="1800">
                <a:solidFill>
                  <a:srgbClr val="212121"/>
                </a:solidFill>
              </a:rPr>
              <a:t>Environmental triangulation</a:t>
            </a:r>
            <a:endParaRPr sz="1800">
              <a:solidFill>
                <a:srgbClr val="212121"/>
              </a:solidFill>
            </a:endParaRPr>
          </a:p>
          <a:p>
            <a:pPr indent="-317500" lvl="1" marL="914400" rtl="0" algn="l">
              <a:spcBef>
                <a:spcPts val="0"/>
              </a:spcBef>
              <a:spcAft>
                <a:spcPts val="0"/>
              </a:spcAft>
              <a:buSzPts val="1400"/>
              <a:buChar char="○"/>
            </a:pPr>
            <a:r>
              <a:rPr lang="en"/>
              <a:t>Awareness of the impact of different settings (in the field vs isolated)</a:t>
            </a:r>
            <a:endParaRPr/>
          </a:p>
          <a:p>
            <a:pPr indent="-342900" lvl="0" marL="457200" rtl="0" algn="l">
              <a:spcBef>
                <a:spcPts val="0"/>
              </a:spcBef>
              <a:spcAft>
                <a:spcPts val="0"/>
              </a:spcAft>
              <a:buSzPts val="1800"/>
              <a:buChar char="●"/>
            </a:pPr>
            <a:r>
              <a:rPr lang="en"/>
              <a:t>See Guion (2002) for a very short but good overview of the definitions</a:t>
            </a:r>
            <a:endParaRPr/>
          </a:p>
        </p:txBody>
      </p:sp>
      <p:sp>
        <p:nvSpPr>
          <p:cNvPr id="232" name="Google Shape;232;p3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Coding Exercise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Overview</a:t>
            </a:r>
            <a:endParaRPr/>
          </a:p>
        </p:txBody>
      </p:sp>
      <p:sp>
        <p:nvSpPr>
          <p:cNvPr id="243" name="Google Shape;243;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Qualitatively code a group of documents following a provided codebook</a:t>
            </a:r>
            <a:endParaRPr/>
          </a:p>
          <a:p>
            <a:pPr indent="-317500" lvl="1" marL="914400" rtl="0" algn="l">
              <a:spcBef>
                <a:spcPts val="0"/>
              </a:spcBef>
              <a:spcAft>
                <a:spcPts val="0"/>
              </a:spcAft>
              <a:buSzPts val="1400"/>
              <a:buChar char="○"/>
            </a:pPr>
            <a:r>
              <a:rPr lang="en"/>
              <a:t>Download codebook from StudOn</a:t>
            </a:r>
            <a:endParaRPr/>
          </a:p>
          <a:p>
            <a:pPr indent="-342900" lvl="0" marL="457200" rtl="0" algn="l">
              <a:spcBef>
                <a:spcPts val="0"/>
              </a:spcBef>
              <a:spcAft>
                <a:spcPts val="0"/>
              </a:spcAft>
              <a:buSzPts val="1800"/>
              <a:buChar char="●"/>
            </a:pPr>
            <a:r>
              <a:rPr lang="en"/>
              <a:t>Each student will be given 6 documents</a:t>
            </a:r>
            <a:endParaRPr/>
          </a:p>
          <a:p>
            <a:pPr indent="-317500" lvl="1" marL="914400" rtl="0" algn="l">
              <a:spcBef>
                <a:spcPts val="0"/>
              </a:spcBef>
              <a:spcAft>
                <a:spcPts val="0"/>
              </a:spcAft>
              <a:buSzPts val="1400"/>
              <a:buChar char="○"/>
            </a:pPr>
            <a:r>
              <a:rPr lang="en"/>
              <a:t>Documents may not be shared with anyone</a:t>
            </a:r>
            <a:endParaRPr/>
          </a:p>
          <a:p>
            <a:pPr indent="-342900" lvl="0" marL="457200" rtl="0" algn="l">
              <a:spcBef>
                <a:spcPts val="0"/>
              </a:spcBef>
              <a:spcAft>
                <a:spcPts val="0"/>
              </a:spcAft>
              <a:buSzPts val="1800"/>
              <a:buChar char="●"/>
            </a:pPr>
            <a:r>
              <a:rPr lang="en"/>
              <a:t>Four exercises</a:t>
            </a:r>
            <a:endParaRPr/>
          </a:p>
          <a:p>
            <a:pPr indent="-317500" lvl="1" marL="914400" rtl="0" algn="l">
              <a:spcBef>
                <a:spcPts val="0"/>
              </a:spcBef>
              <a:spcAft>
                <a:spcPts val="0"/>
              </a:spcAft>
              <a:buSzPts val="1400"/>
              <a:buChar char="○"/>
            </a:pPr>
            <a:r>
              <a:rPr lang="en"/>
              <a:t>QDA Exercise 1 – code documents “Rick” and “Morty”</a:t>
            </a:r>
            <a:endParaRPr/>
          </a:p>
          <a:p>
            <a:pPr indent="-317500" lvl="1" marL="914400" rtl="0" algn="l">
              <a:spcBef>
                <a:spcPts val="0"/>
              </a:spcBef>
              <a:spcAft>
                <a:spcPts val="0"/>
              </a:spcAft>
              <a:buSzPts val="1400"/>
              <a:buChar char="○"/>
            </a:pPr>
            <a:r>
              <a:rPr lang="en"/>
              <a:t>QDA Exercise 2 – code documents “Margery” and “Homer”</a:t>
            </a:r>
            <a:endParaRPr/>
          </a:p>
          <a:p>
            <a:pPr indent="-317500" lvl="1" marL="914400" rtl="0" algn="l">
              <a:spcBef>
                <a:spcPts val="0"/>
              </a:spcBef>
              <a:spcAft>
                <a:spcPts val="0"/>
              </a:spcAft>
              <a:buSzPts val="1400"/>
              <a:buChar char="○"/>
            </a:pPr>
            <a:r>
              <a:rPr lang="en"/>
              <a:t>QDA Exercise 3 – code documents “Kyle” and “Stan”</a:t>
            </a:r>
            <a:endParaRPr/>
          </a:p>
          <a:p>
            <a:pPr indent="-317500" lvl="1" marL="914400" rtl="0" algn="l">
              <a:spcBef>
                <a:spcPts val="0"/>
              </a:spcBef>
              <a:spcAft>
                <a:spcPts val="0"/>
              </a:spcAft>
              <a:buSzPts val="1400"/>
              <a:buChar char="○"/>
            </a:pPr>
            <a:r>
              <a:rPr lang="en"/>
              <a:t>QDA Exercise 4 – 1-2 page conclusion to the research question of your choice based on your coding</a:t>
            </a:r>
            <a:endParaRPr/>
          </a:p>
          <a:p>
            <a:pPr indent="-342900" lvl="0" marL="457200" rtl="0" algn="l">
              <a:spcBef>
                <a:spcPts val="0"/>
              </a:spcBef>
              <a:spcAft>
                <a:spcPts val="0"/>
              </a:spcAft>
              <a:buSzPts val="1800"/>
              <a:buChar char="●"/>
            </a:pPr>
            <a:r>
              <a:rPr lang="en"/>
              <a:t>QDA Exercise 1-3 are performed on QDAcity. Submit your work on the “Exercise Dashboard”</a:t>
            </a:r>
            <a:endParaRPr/>
          </a:p>
          <a:p>
            <a:pPr indent="-342900" lvl="0" marL="457200" rtl="0" algn="l">
              <a:spcBef>
                <a:spcPts val="0"/>
              </a:spcBef>
              <a:spcAft>
                <a:spcPts val="0"/>
              </a:spcAft>
              <a:buSzPts val="1800"/>
              <a:buChar char="●"/>
            </a:pPr>
            <a:r>
              <a:rPr lang="en"/>
              <a:t>QDA Exercise 4 requires submission on StudOn</a:t>
            </a:r>
            <a:endParaRPr/>
          </a:p>
          <a:p>
            <a:pPr indent="-342900" lvl="0" marL="457200" rtl="0" algn="l">
              <a:spcBef>
                <a:spcPts val="0"/>
              </a:spcBef>
              <a:spcAft>
                <a:spcPts val="0"/>
              </a:spcAft>
              <a:buSzPts val="1800"/>
              <a:buChar char="●"/>
            </a:pPr>
            <a:r>
              <a:rPr lang="en"/>
              <a:t>For explanation how to join the course on qdacity </a:t>
            </a:r>
            <a:r>
              <a:rPr lang="en" u="sng">
                <a:solidFill>
                  <a:schemeClr val="hlink"/>
                </a:solidFill>
                <a:hlinkClick r:id="rId3"/>
              </a:rPr>
              <a:t>see here</a:t>
            </a:r>
            <a:endParaRPr/>
          </a:p>
        </p:txBody>
      </p:sp>
      <p:sp>
        <p:nvSpPr>
          <p:cNvPr id="244" name="Google Shape;244;p3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4"/>
              </a:rPr>
              <a:t>uni1.de/nyt</a:t>
            </a:r>
            <a:r>
              <a:rPr b="0" lang="en" sz="1000"/>
              <a:t> </a:t>
            </a:r>
            <a:endParaRPr b="0"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Learning Process</a:t>
            </a:r>
            <a:endParaRPr/>
          </a:p>
        </p:txBody>
      </p:sp>
      <p:sp>
        <p:nvSpPr>
          <p:cNvPr id="250" name="Google Shape;250;p3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Read the codebook very carefully</a:t>
            </a:r>
            <a:endParaRPr/>
          </a:p>
          <a:p>
            <a:pPr indent="-342900" lvl="0" marL="457200" rtl="0" algn="l">
              <a:spcBef>
                <a:spcPts val="0"/>
              </a:spcBef>
              <a:spcAft>
                <a:spcPts val="0"/>
              </a:spcAft>
              <a:buSzPts val="1800"/>
              <a:buChar char="●"/>
            </a:pPr>
            <a:r>
              <a:rPr lang="en"/>
              <a:t>Use QDAcity for coding</a:t>
            </a:r>
            <a:endParaRPr/>
          </a:p>
          <a:p>
            <a:pPr indent="-342900" lvl="0" marL="457200" rtl="0" algn="l">
              <a:spcBef>
                <a:spcPts val="0"/>
              </a:spcBef>
              <a:spcAft>
                <a:spcPts val="0"/>
              </a:spcAft>
              <a:buSzPts val="1800"/>
              <a:buChar char="●"/>
            </a:pPr>
            <a:r>
              <a:rPr lang="en"/>
              <a:t>Work individually</a:t>
            </a:r>
            <a:endParaRPr/>
          </a:p>
          <a:p>
            <a:pPr indent="-342900" lvl="0" marL="457200" rtl="0" algn="l">
              <a:spcBef>
                <a:spcPts val="0"/>
              </a:spcBef>
              <a:spcAft>
                <a:spcPts val="0"/>
              </a:spcAft>
              <a:buSzPts val="1800"/>
              <a:buChar char="●"/>
            </a:pPr>
            <a:r>
              <a:rPr lang="en"/>
              <a:t>We will evaluate your weekly work on Mondays after class</a:t>
            </a:r>
            <a:endParaRPr/>
          </a:p>
          <a:p>
            <a:pPr indent="-342900" lvl="0" marL="457200" rtl="0" algn="l">
              <a:spcBef>
                <a:spcPts val="0"/>
              </a:spcBef>
              <a:spcAft>
                <a:spcPts val="0"/>
              </a:spcAft>
              <a:buSzPts val="1800"/>
              <a:buChar char="●"/>
            </a:pPr>
            <a:r>
              <a:rPr lang="en"/>
              <a:t>Recode the already coded document in each new week to make your coding consistent</a:t>
            </a:r>
            <a:endParaRPr/>
          </a:p>
          <a:p>
            <a:pPr indent="-342900" lvl="0" marL="457200" rtl="0" algn="l">
              <a:spcBef>
                <a:spcPts val="0"/>
              </a:spcBef>
              <a:spcAft>
                <a:spcPts val="0"/>
              </a:spcAft>
              <a:buSzPts val="1800"/>
              <a:buChar char="●"/>
            </a:pPr>
            <a:r>
              <a:rPr lang="en"/>
              <a:t>Post your questions on the StudOn form for NYT (be specific about what you don't understand or find unclear)</a:t>
            </a:r>
            <a:endParaRPr/>
          </a:p>
        </p:txBody>
      </p:sp>
      <p:sp>
        <p:nvSpPr>
          <p:cNvPr id="251" name="Google Shape;251;p3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Overview 1 / 2</a:t>
            </a:r>
            <a:endParaRPr/>
          </a:p>
        </p:txBody>
      </p:sp>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What is qualitative data?</a:t>
            </a:r>
            <a:endParaRPr/>
          </a:p>
          <a:p>
            <a:pPr indent="-317500" lvl="1" marL="914400" rtl="0" algn="l">
              <a:spcBef>
                <a:spcPts val="0"/>
              </a:spcBef>
              <a:spcAft>
                <a:spcPts val="0"/>
              </a:spcAft>
              <a:buSzPts val="1400"/>
              <a:buChar char="○"/>
            </a:pPr>
            <a:r>
              <a:rPr lang="en"/>
              <a:t>Any information that can not be reduced to a numerical representation</a:t>
            </a:r>
            <a:endParaRPr/>
          </a:p>
          <a:p>
            <a:pPr indent="-317500" lvl="2" marL="1371600" rtl="0" algn="l">
              <a:spcBef>
                <a:spcPts val="0"/>
              </a:spcBef>
              <a:spcAft>
                <a:spcPts val="0"/>
              </a:spcAft>
              <a:buSzPts val="1400"/>
              <a:buChar char="■"/>
            </a:pPr>
            <a:r>
              <a:rPr lang="en"/>
              <a:t>For example: Data related to concepts, opinions, behavior and social activities</a:t>
            </a:r>
            <a:endParaRPr/>
          </a:p>
          <a:p>
            <a:pPr indent="-342900" lvl="0" marL="457200" rtl="0" algn="l">
              <a:spcBef>
                <a:spcPts val="0"/>
              </a:spcBef>
              <a:spcAft>
                <a:spcPts val="0"/>
              </a:spcAft>
              <a:buSzPts val="1800"/>
              <a:buChar char="●"/>
            </a:pPr>
            <a:r>
              <a:rPr lang="en"/>
              <a:t>Methods of data collection</a:t>
            </a:r>
            <a:endParaRPr/>
          </a:p>
          <a:p>
            <a:pPr indent="-317500" lvl="1" marL="914400" rtl="0" algn="l">
              <a:spcBef>
                <a:spcPts val="0"/>
              </a:spcBef>
              <a:spcAft>
                <a:spcPts val="0"/>
              </a:spcAft>
              <a:buSzPts val="1400"/>
              <a:buChar char="○"/>
            </a:pPr>
            <a:r>
              <a:rPr lang="en"/>
              <a:t>Interviews (in-depth / semi-structured / structured)</a:t>
            </a:r>
            <a:endParaRPr/>
          </a:p>
          <a:p>
            <a:pPr indent="-317500" lvl="1" marL="914400" rtl="0" algn="l">
              <a:spcBef>
                <a:spcPts val="0"/>
              </a:spcBef>
              <a:spcAft>
                <a:spcPts val="0"/>
              </a:spcAft>
              <a:buSzPts val="1400"/>
              <a:buChar char="○"/>
            </a:pPr>
            <a:r>
              <a:rPr lang="en"/>
              <a:t>Focus groups</a:t>
            </a:r>
            <a:endParaRPr/>
          </a:p>
          <a:p>
            <a:pPr indent="-317500" lvl="1" marL="914400" rtl="0" algn="l">
              <a:spcBef>
                <a:spcPts val="0"/>
              </a:spcBef>
              <a:spcAft>
                <a:spcPts val="0"/>
              </a:spcAft>
              <a:buSzPts val="1400"/>
              <a:buChar char="○"/>
            </a:pPr>
            <a:r>
              <a:rPr lang="en"/>
              <a:t>Observation</a:t>
            </a:r>
            <a:endParaRPr/>
          </a:p>
          <a:p>
            <a:pPr indent="-317500" lvl="1" marL="914400" rtl="0" algn="l">
              <a:spcBef>
                <a:spcPts val="0"/>
              </a:spcBef>
              <a:spcAft>
                <a:spcPts val="0"/>
              </a:spcAft>
              <a:buSzPts val="1400"/>
              <a:buChar char="○"/>
            </a:pPr>
            <a:r>
              <a:rPr lang="en"/>
              <a:t>Immersion</a:t>
            </a:r>
            <a:endParaRPr/>
          </a:p>
          <a:p>
            <a:pPr indent="-317500" lvl="1" marL="914400" rtl="0" algn="l">
              <a:spcBef>
                <a:spcPts val="0"/>
              </a:spcBef>
              <a:spcAft>
                <a:spcPts val="0"/>
              </a:spcAft>
              <a:buSzPts val="1400"/>
              <a:buChar char="○"/>
            </a:pPr>
            <a:r>
              <a:rPr lang="en"/>
              <a:t>Literature search</a:t>
            </a:r>
            <a:endParaRPr/>
          </a:p>
        </p:txBody>
      </p:sp>
      <p:sp>
        <p:nvSpPr>
          <p:cNvPr id="50" name="Google Shape;50;p1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Process on QDAcity</a:t>
            </a:r>
            <a:endParaRPr/>
          </a:p>
        </p:txBody>
      </p:sp>
      <p:sp>
        <p:nvSpPr>
          <p:cNvPr id="257" name="Google Shape;257;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In QDAcity the QDA exercise is just one exercise which you continue to work on</a:t>
            </a:r>
            <a:endParaRPr/>
          </a:p>
          <a:p>
            <a:pPr indent="-317500" lvl="1" marL="914400" rtl="0" algn="l">
              <a:spcBef>
                <a:spcPts val="0"/>
              </a:spcBef>
              <a:spcAft>
                <a:spcPts val="0"/>
              </a:spcAft>
              <a:buSzPts val="1400"/>
              <a:buChar char="○"/>
            </a:pPr>
            <a:r>
              <a:rPr lang="en"/>
              <a:t>However, the deadlines for the specific documents to be coded in Exercise 1, 2 and 3 are still relevant</a:t>
            </a:r>
            <a:endParaRPr/>
          </a:p>
          <a:p>
            <a:pPr indent="-342900" lvl="0" marL="457200" rtl="0" algn="l">
              <a:spcBef>
                <a:spcPts val="0"/>
              </a:spcBef>
              <a:spcAft>
                <a:spcPts val="0"/>
              </a:spcAft>
              <a:buSzPts val="1800"/>
              <a:buChar char="●"/>
            </a:pPr>
            <a:r>
              <a:rPr lang="en"/>
              <a:t>After each week we will create an intercoder agreement report</a:t>
            </a:r>
            <a:endParaRPr/>
          </a:p>
          <a:p>
            <a:pPr indent="-317500" lvl="1" marL="914400" rtl="0" algn="l">
              <a:spcBef>
                <a:spcPts val="0"/>
              </a:spcBef>
              <a:spcAft>
                <a:spcPts val="0"/>
              </a:spcAft>
              <a:buSzPts val="1400"/>
              <a:buChar char="○"/>
            </a:pPr>
            <a:r>
              <a:rPr lang="en"/>
              <a:t>This will show up on your exercise dashboard, where you also see the statistics of your project</a:t>
            </a:r>
            <a:endParaRPr/>
          </a:p>
        </p:txBody>
      </p:sp>
      <p:sp>
        <p:nvSpPr>
          <p:cNvPr id="258" name="Google Shape;258;p3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Peer Feedback on</a:t>
            </a:r>
            <a:r>
              <a:rPr lang="en"/>
              <a:t> QDAcity</a:t>
            </a:r>
            <a:endParaRPr/>
          </a:p>
        </p:txBody>
      </p:sp>
      <p:sp>
        <p:nvSpPr>
          <p:cNvPr id="264" name="Google Shape;264;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After the report is generated you have the </a:t>
            </a:r>
            <a:r>
              <a:rPr b="1" lang="en"/>
              <a:t>option</a:t>
            </a:r>
            <a:r>
              <a:rPr lang="en"/>
              <a:t> of giving other course participants feedback on their coding</a:t>
            </a:r>
            <a:endParaRPr/>
          </a:p>
          <a:p>
            <a:pPr indent="-342900" lvl="0" marL="457200" rtl="0" algn="l">
              <a:spcBef>
                <a:spcPts val="0"/>
              </a:spcBef>
              <a:spcAft>
                <a:spcPts val="0"/>
              </a:spcAft>
              <a:buSzPts val="1800"/>
              <a:buChar char="●"/>
            </a:pPr>
            <a:r>
              <a:rPr lang="en"/>
              <a:t>For you this might have the benefit of seeing how other people work and potentially be inspired or see things that you overlooked and might do differently.</a:t>
            </a:r>
            <a:endParaRPr/>
          </a:p>
          <a:p>
            <a:pPr indent="-342900" lvl="0" marL="457200" rtl="0" algn="l">
              <a:spcBef>
                <a:spcPts val="0"/>
              </a:spcBef>
              <a:spcAft>
                <a:spcPts val="0"/>
              </a:spcAft>
              <a:buSzPts val="1800"/>
              <a:buChar char="●"/>
            </a:pPr>
            <a:r>
              <a:rPr lang="en"/>
              <a:t>If you do request other participants’ submission for peer feedback, do make an effort to give constructive feedback</a:t>
            </a:r>
            <a:endParaRPr/>
          </a:p>
          <a:p>
            <a:pPr indent="-317500" lvl="1" marL="914400" rtl="0" algn="l">
              <a:spcBef>
                <a:spcPts val="0"/>
              </a:spcBef>
              <a:spcAft>
                <a:spcPts val="0"/>
              </a:spcAft>
              <a:buSzPts val="1400"/>
              <a:buChar char="○"/>
            </a:pPr>
            <a:r>
              <a:rPr lang="en"/>
              <a:t>Giving feedback is not required, but if you do do it, do it so it helps out your fellow students</a:t>
            </a:r>
            <a:endParaRPr/>
          </a:p>
        </p:txBody>
      </p:sp>
      <p:sp>
        <p:nvSpPr>
          <p:cNvPr id="265" name="Google Shape;265;p3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Artifact</a:t>
            </a:r>
            <a:endParaRPr/>
          </a:p>
        </p:txBody>
      </p:sp>
      <p:sp>
        <p:nvSpPr>
          <p:cNvPr id="271" name="Google Shape;271;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For Method Exercise 4</a:t>
            </a:r>
            <a:r>
              <a:rPr lang="en"/>
              <a:t>, submit your 1-2 page conclusion to StudOn</a:t>
            </a:r>
            <a:endParaRPr/>
          </a:p>
          <a:p>
            <a:pPr indent="-317500" lvl="1" marL="914400" rtl="0" algn="l">
              <a:spcBef>
                <a:spcPts val="0"/>
              </a:spcBef>
              <a:spcAft>
                <a:spcPts val="0"/>
              </a:spcAft>
              <a:buSzPts val="1400"/>
              <a:buChar char="○"/>
            </a:pPr>
            <a:r>
              <a:rPr lang="en"/>
              <a:t>Submit as a PDF file</a:t>
            </a:r>
            <a:endParaRPr/>
          </a:p>
          <a:p>
            <a:pPr indent="-317500" lvl="1" marL="914400" rtl="0" algn="l">
              <a:spcBef>
                <a:spcPts val="0"/>
              </a:spcBef>
              <a:spcAft>
                <a:spcPts val="0"/>
              </a:spcAft>
              <a:buSzPts val="1400"/>
              <a:buChar char="○"/>
            </a:pPr>
            <a:r>
              <a:rPr lang="en"/>
              <a:t>State which research question you are answering</a:t>
            </a:r>
            <a:endParaRPr/>
          </a:p>
          <a:p>
            <a:pPr indent="-317500" lvl="2" marL="1371600" rtl="0" algn="l">
              <a:spcBef>
                <a:spcPts val="0"/>
              </a:spcBef>
              <a:spcAft>
                <a:spcPts val="0"/>
              </a:spcAft>
              <a:buSzPts val="1400"/>
              <a:buChar char="■"/>
            </a:pPr>
            <a:r>
              <a:rPr lang="en"/>
              <a:t>You may chose the specific wording of the research question your conclusion should answer (using the data from the project)</a:t>
            </a:r>
            <a:endParaRPr/>
          </a:p>
          <a:p>
            <a:pPr indent="-317500" lvl="2" marL="1371600" rtl="0" algn="l">
              <a:spcBef>
                <a:spcPts val="0"/>
              </a:spcBef>
              <a:spcAft>
                <a:spcPts val="0"/>
              </a:spcAft>
              <a:buSzPts val="1400"/>
              <a:buChar char="■"/>
            </a:pPr>
            <a:r>
              <a:rPr lang="en"/>
              <a:t>If you don’t want to come up with your own specific question, you may write about answering the general research question of “What are the most important challenges for remote work, and how are they </a:t>
            </a:r>
            <a:r>
              <a:rPr lang="en"/>
              <a:t>addressed</a:t>
            </a:r>
            <a:r>
              <a:rPr lang="en"/>
              <a:t> in industry?”</a:t>
            </a:r>
            <a:endParaRPr/>
          </a:p>
          <a:p>
            <a:pPr indent="-317500" lvl="1" marL="914400" rtl="0" algn="l">
              <a:spcBef>
                <a:spcPts val="0"/>
              </a:spcBef>
              <a:spcAft>
                <a:spcPts val="0"/>
              </a:spcAft>
              <a:buSzPts val="1400"/>
              <a:buChar char="○"/>
            </a:pPr>
            <a:r>
              <a:rPr lang="en"/>
              <a:t>Maximum of 2 pages</a:t>
            </a:r>
            <a:endParaRPr/>
          </a:p>
        </p:txBody>
      </p:sp>
      <p:sp>
        <p:nvSpPr>
          <p:cNvPr id="272" name="Google Shape;272;p3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Grading</a:t>
            </a:r>
            <a:endParaRPr/>
          </a:p>
        </p:txBody>
      </p:sp>
      <p:sp>
        <p:nvSpPr>
          <p:cNvPr id="278" name="Google Shape;278;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Grading of coding (ME 1 - ME 3) based on intercoder agreement</a:t>
            </a:r>
            <a:endParaRPr/>
          </a:p>
          <a:p>
            <a:pPr indent="-317500" lvl="1" marL="914400" rtl="0" algn="l">
              <a:spcBef>
                <a:spcPts val="0"/>
              </a:spcBef>
              <a:spcAft>
                <a:spcPts val="0"/>
              </a:spcAft>
              <a:buSzPts val="1400"/>
              <a:buChar char="○"/>
            </a:pPr>
            <a:r>
              <a:rPr lang="en"/>
              <a:t>Your work is compared to original coding</a:t>
            </a:r>
            <a:endParaRPr/>
          </a:p>
          <a:p>
            <a:pPr indent="-317500" lvl="1" marL="914400" rtl="0" algn="l">
              <a:spcBef>
                <a:spcPts val="0"/>
              </a:spcBef>
              <a:spcAft>
                <a:spcPts val="0"/>
              </a:spcAft>
              <a:buSzPts val="1400"/>
              <a:buChar char="○"/>
            </a:pPr>
            <a:r>
              <a:rPr lang="en"/>
              <a:t>We examine accuracy – both precision and recall – so indiscriminate coding is not advised</a:t>
            </a:r>
            <a:endParaRPr/>
          </a:p>
          <a:p>
            <a:pPr indent="-317500" lvl="1" marL="914400" rtl="0" algn="l">
              <a:spcBef>
                <a:spcPts val="0"/>
              </a:spcBef>
              <a:spcAft>
                <a:spcPts val="0"/>
              </a:spcAft>
              <a:buSzPts val="1400"/>
              <a:buChar char="○"/>
            </a:pPr>
            <a:r>
              <a:rPr lang="en"/>
              <a:t>Differences of a few words or punctuation are not considered</a:t>
            </a:r>
            <a:endParaRPr/>
          </a:p>
          <a:p>
            <a:pPr indent="-317500" lvl="1" marL="914400" rtl="0" algn="l">
              <a:spcBef>
                <a:spcPts val="0"/>
              </a:spcBef>
              <a:spcAft>
                <a:spcPts val="0"/>
              </a:spcAft>
              <a:buSzPts val="1400"/>
              <a:buChar char="○"/>
            </a:pPr>
            <a:r>
              <a:rPr lang="en"/>
              <a:t>Grading is automated</a:t>
            </a:r>
            <a:br>
              <a:rPr lang="en"/>
            </a:br>
            <a:endParaRPr/>
          </a:p>
          <a:p>
            <a:pPr indent="-342900" lvl="0" marL="457200" rtl="0" algn="l">
              <a:spcBef>
                <a:spcPts val="0"/>
              </a:spcBef>
              <a:spcAft>
                <a:spcPts val="0"/>
              </a:spcAft>
              <a:buSzPts val="1800"/>
              <a:buChar char="●"/>
            </a:pPr>
            <a:r>
              <a:rPr lang="en"/>
              <a:t>Sum of coding exercises calculated as follows:</a:t>
            </a:r>
            <a:endParaRPr/>
          </a:p>
          <a:p>
            <a:pPr indent="-317500" lvl="1" marL="914400" rtl="0" algn="l">
              <a:spcBef>
                <a:spcPts val="0"/>
              </a:spcBef>
              <a:spcAft>
                <a:spcPts val="0"/>
              </a:spcAft>
              <a:buSzPts val="1400"/>
              <a:buChar char="○"/>
            </a:pPr>
            <a:r>
              <a:rPr lang="en"/>
              <a:t>ME 1 – 15%</a:t>
            </a:r>
            <a:endParaRPr/>
          </a:p>
          <a:p>
            <a:pPr indent="-317500" lvl="1" marL="914400" rtl="0" algn="l">
              <a:spcBef>
                <a:spcPts val="0"/>
              </a:spcBef>
              <a:spcAft>
                <a:spcPts val="0"/>
              </a:spcAft>
              <a:buSzPts val="1400"/>
              <a:buChar char="○"/>
            </a:pPr>
            <a:r>
              <a:rPr lang="en"/>
              <a:t>ME 2 – 15%</a:t>
            </a:r>
            <a:endParaRPr/>
          </a:p>
          <a:p>
            <a:pPr indent="-317500" lvl="1" marL="914400" rtl="0" algn="l">
              <a:spcBef>
                <a:spcPts val="0"/>
              </a:spcBef>
              <a:spcAft>
                <a:spcPts val="0"/>
              </a:spcAft>
              <a:buSzPts val="1400"/>
              <a:buChar char="○"/>
            </a:pPr>
            <a:r>
              <a:rPr lang="en"/>
              <a:t>ME 3 – 40%</a:t>
            </a:r>
            <a:endParaRPr/>
          </a:p>
          <a:p>
            <a:pPr indent="-317500" lvl="1" marL="914400" rtl="0" algn="l">
              <a:spcBef>
                <a:spcPts val="0"/>
              </a:spcBef>
              <a:spcAft>
                <a:spcPts val="0"/>
              </a:spcAft>
              <a:buSzPts val="1400"/>
              <a:buChar char="○"/>
            </a:pPr>
            <a:r>
              <a:rPr lang="en"/>
              <a:t>ME 4 – 30%</a:t>
            </a:r>
            <a:endParaRPr/>
          </a:p>
        </p:txBody>
      </p:sp>
      <p:sp>
        <p:nvSpPr>
          <p:cNvPr id="279" name="Google Shape;279;p4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Code Hierarchy</a:t>
            </a:r>
            <a:endParaRPr/>
          </a:p>
        </p:txBody>
      </p:sp>
      <p:sp>
        <p:nvSpPr>
          <p:cNvPr id="285" name="Google Shape;285;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Do not apply category codes (eg. Codes with other codes below it); only use codes with no codes beneath them in the hierarchy.</a:t>
            </a:r>
            <a:endParaRPr/>
          </a:p>
          <a:p>
            <a:pPr indent="-342900" lvl="0" marL="457200" rtl="0" algn="l">
              <a:spcBef>
                <a:spcPts val="0"/>
              </a:spcBef>
              <a:spcAft>
                <a:spcPts val="0"/>
              </a:spcAft>
              <a:buSzPts val="1800"/>
              <a:buChar char="●"/>
            </a:pPr>
            <a:r>
              <a:rPr lang="en"/>
              <a:t>In the following example, code A should not be used: </a:t>
            </a:r>
            <a:endParaRPr/>
          </a:p>
          <a:p>
            <a:pPr indent="-342900" lvl="0" marL="457200" rtl="0" algn="l">
              <a:spcBef>
                <a:spcPts val="0"/>
              </a:spcBef>
              <a:spcAft>
                <a:spcPts val="0"/>
              </a:spcAft>
              <a:buClr>
                <a:schemeClr val="accent5"/>
              </a:buClr>
              <a:buSzPts val="1800"/>
              <a:buChar char="●"/>
            </a:pPr>
            <a:r>
              <a:rPr lang="en">
                <a:solidFill>
                  <a:schemeClr val="accent5"/>
                </a:solidFill>
              </a:rPr>
              <a:t>Category A</a:t>
            </a:r>
            <a:endParaRPr>
              <a:solidFill>
                <a:schemeClr val="accent5"/>
              </a:solidFill>
            </a:endParaRPr>
          </a:p>
          <a:p>
            <a:pPr indent="-317500" lvl="1" marL="914400" rtl="0" algn="l">
              <a:spcBef>
                <a:spcPts val="0"/>
              </a:spcBef>
              <a:spcAft>
                <a:spcPts val="0"/>
              </a:spcAft>
              <a:buClr>
                <a:schemeClr val="accent1"/>
              </a:buClr>
              <a:buSzPts val="1400"/>
              <a:buChar char="○"/>
            </a:pPr>
            <a:r>
              <a:rPr lang="en">
                <a:solidFill>
                  <a:schemeClr val="accent1"/>
                </a:solidFill>
              </a:rPr>
              <a:t>Concept B</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Concept 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Concept E</a:t>
            </a:r>
            <a:endParaRPr>
              <a:solidFill>
                <a:schemeClr val="accent1"/>
              </a:solidFill>
            </a:endParaRPr>
          </a:p>
        </p:txBody>
      </p:sp>
      <p:sp>
        <p:nvSpPr>
          <p:cNvPr id="286" name="Google Shape;286;p4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Question Prompts</a:t>
            </a:r>
            <a:endParaRPr/>
          </a:p>
        </p:txBody>
      </p:sp>
      <p:sp>
        <p:nvSpPr>
          <p:cNvPr id="292" name="Google Shape;292;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Do not code the interviewer's question, except when it is needed to supply context.</a:t>
            </a:r>
            <a:endParaRPr/>
          </a:p>
          <a:p>
            <a:pPr indent="-317500" lvl="1" marL="914400" rtl="0" algn="l">
              <a:spcBef>
                <a:spcPts val="0"/>
              </a:spcBef>
              <a:spcAft>
                <a:spcPts val="0"/>
              </a:spcAft>
              <a:buSzPts val="1400"/>
              <a:buChar char="○"/>
            </a:pPr>
            <a:r>
              <a:rPr lang="en"/>
              <a:t>In this example, the question provides context and is coded if the answer is coded:</a:t>
            </a:r>
            <a:endParaRPr/>
          </a:p>
          <a:p>
            <a:pPr indent="-317500" lvl="2" marL="1371600" rtl="0" algn="l">
              <a:spcBef>
                <a:spcPts val="0"/>
              </a:spcBef>
              <a:spcAft>
                <a:spcPts val="0"/>
              </a:spcAft>
              <a:buClr>
                <a:schemeClr val="accent5"/>
              </a:buClr>
              <a:buSzPts val="1400"/>
              <a:buChar char="■"/>
            </a:pPr>
            <a:r>
              <a:rPr lang="en">
                <a:solidFill>
                  <a:schemeClr val="accent5"/>
                </a:solidFill>
              </a:rPr>
              <a:t>Interviewer: Have you ever seen a zebra?</a:t>
            </a:r>
            <a:endParaRPr>
              <a:solidFill>
                <a:schemeClr val="accent5"/>
              </a:solidFill>
            </a:endParaRPr>
          </a:p>
          <a:p>
            <a:pPr indent="-317500" lvl="2" marL="1371600" rtl="0" algn="l">
              <a:spcBef>
                <a:spcPts val="0"/>
              </a:spcBef>
              <a:spcAft>
                <a:spcPts val="0"/>
              </a:spcAft>
              <a:buClr>
                <a:schemeClr val="accent5"/>
              </a:buClr>
              <a:buSzPts val="1400"/>
              <a:buChar char="■"/>
            </a:pPr>
            <a:r>
              <a:rPr lang="en">
                <a:solidFill>
                  <a:schemeClr val="accent5"/>
                </a:solidFill>
              </a:rPr>
              <a:t>Interviewee: Yes, in Tanzania.</a:t>
            </a:r>
            <a:endParaRPr>
              <a:solidFill>
                <a:schemeClr val="accent5"/>
              </a:solidFill>
            </a:endParaRPr>
          </a:p>
          <a:p>
            <a:pPr indent="-317500" lvl="1" marL="914400" rtl="0" algn="l">
              <a:spcBef>
                <a:spcPts val="0"/>
              </a:spcBef>
              <a:spcAft>
                <a:spcPts val="0"/>
              </a:spcAft>
              <a:buSzPts val="1400"/>
              <a:buChar char="○"/>
            </a:pPr>
            <a:r>
              <a:rPr lang="en"/>
              <a:t>In this example, the question is not necessary to understand and is not coded even if the answer is:</a:t>
            </a:r>
            <a:endParaRPr/>
          </a:p>
          <a:p>
            <a:pPr indent="-317500" lvl="2" marL="1371600" rtl="0" algn="l">
              <a:spcBef>
                <a:spcPts val="0"/>
              </a:spcBef>
              <a:spcAft>
                <a:spcPts val="0"/>
              </a:spcAft>
              <a:buSzPts val="1400"/>
              <a:buChar char="■"/>
            </a:pPr>
            <a:r>
              <a:rPr lang="en"/>
              <a:t>Interviewer: Have you encountered a monkey?</a:t>
            </a:r>
            <a:endParaRPr/>
          </a:p>
          <a:p>
            <a:pPr indent="-317500" lvl="2" marL="1371600" rtl="0" algn="l">
              <a:spcBef>
                <a:spcPts val="0"/>
              </a:spcBef>
              <a:spcAft>
                <a:spcPts val="0"/>
              </a:spcAft>
              <a:buClr>
                <a:schemeClr val="accent5"/>
              </a:buClr>
              <a:buSzPts val="1400"/>
              <a:buChar char="■"/>
            </a:pPr>
            <a:r>
              <a:rPr lang="en">
                <a:solidFill>
                  <a:schemeClr val="accent5"/>
                </a:solidFill>
              </a:rPr>
              <a:t>Interviewee: A monkey stole my glasses in Shimla.</a:t>
            </a:r>
            <a:endParaRPr>
              <a:solidFill>
                <a:schemeClr val="accent5"/>
              </a:solidFill>
            </a:endParaRPr>
          </a:p>
        </p:txBody>
      </p:sp>
      <p:sp>
        <p:nvSpPr>
          <p:cNvPr id="293" name="Google Shape;293;p4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Coding Granularity</a:t>
            </a:r>
            <a:endParaRPr/>
          </a:p>
        </p:txBody>
      </p:sp>
      <p:sp>
        <p:nvSpPr>
          <p:cNvPr id="299" name="Google Shape;299;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Coding can be done at the multi-paragraph, paragraph, sentence or phrase level.</a:t>
            </a:r>
            <a:endParaRPr/>
          </a:p>
          <a:p>
            <a:pPr indent="-317500" lvl="1" marL="914400" rtl="0" algn="l">
              <a:spcBef>
                <a:spcPts val="0"/>
              </a:spcBef>
              <a:spcAft>
                <a:spcPts val="0"/>
              </a:spcAft>
              <a:buSzPts val="1400"/>
              <a:buChar char="○"/>
            </a:pPr>
            <a:r>
              <a:rPr lang="en"/>
              <a:t>These examples are all valid codings for an imaginary code 'cat' defined as all references to cats:</a:t>
            </a:r>
            <a:endParaRPr/>
          </a:p>
          <a:p>
            <a:pPr indent="-317500" lvl="2" marL="1371600" rtl="0" algn="l">
              <a:spcBef>
                <a:spcPts val="0"/>
              </a:spcBef>
              <a:spcAft>
                <a:spcPts val="0"/>
              </a:spcAft>
              <a:buSzPts val="1400"/>
              <a:buChar char="■"/>
            </a:pPr>
            <a:r>
              <a:rPr lang="en">
                <a:solidFill>
                  <a:schemeClr val="accent5"/>
                </a:solidFill>
              </a:rPr>
              <a:t>I like cats</a:t>
            </a:r>
            <a:r>
              <a:rPr lang="en"/>
              <a:t>, but I also like dogs. </a:t>
            </a:r>
            <a:r>
              <a:rPr lang="en">
                <a:solidFill>
                  <a:schemeClr val="accent5"/>
                </a:solidFill>
              </a:rPr>
              <a:t>My neighbors got a new cat last month, but it likes to sleep at my house.</a:t>
            </a:r>
            <a:endParaRPr/>
          </a:p>
          <a:p>
            <a:pPr indent="-317500" lvl="2" marL="1371600" rtl="0" algn="l">
              <a:spcBef>
                <a:spcPts val="0"/>
              </a:spcBef>
              <a:spcAft>
                <a:spcPts val="0"/>
              </a:spcAft>
              <a:buClr>
                <a:schemeClr val="accent5"/>
              </a:buClr>
              <a:buSzPts val="1400"/>
              <a:buChar char="■"/>
            </a:pPr>
            <a:r>
              <a:rPr lang="en">
                <a:solidFill>
                  <a:schemeClr val="accent5"/>
                </a:solidFill>
              </a:rPr>
              <a:t>Cats are the best when they come to to snuggle you when you're feeling down. I know people say cats are aloof, but mine always knew when I was sad and would come to cheer me up.</a:t>
            </a:r>
            <a:br>
              <a:rPr lang="en">
                <a:solidFill>
                  <a:schemeClr val="accent5"/>
                </a:solidFill>
              </a:rPr>
            </a:br>
            <a:r>
              <a:rPr lang="en">
                <a:solidFill>
                  <a:schemeClr val="accent5"/>
                </a:solidFill>
              </a:rPr>
              <a:t>I do find them annoying at times, for instance when they dig up the garden or yowl at night.</a:t>
            </a:r>
            <a:endParaRPr>
              <a:solidFill>
                <a:schemeClr val="accent5"/>
              </a:solidFill>
            </a:endParaRPr>
          </a:p>
          <a:p>
            <a:pPr indent="-317500" lvl="1" marL="914400" rtl="0" algn="l">
              <a:spcBef>
                <a:spcPts val="0"/>
              </a:spcBef>
              <a:spcAft>
                <a:spcPts val="0"/>
              </a:spcAft>
              <a:buSzPts val="1400"/>
              <a:buChar char="○"/>
            </a:pPr>
            <a:r>
              <a:rPr lang="en"/>
              <a:t>Note that examples in the codebook do not necessarily contain all adjacent text employing the code, only sufficient text for understanding the concept.</a:t>
            </a:r>
            <a:endParaRPr/>
          </a:p>
        </p:txBody>
      </p:sp>
      <p:sp>
        <p:nvSpPr>
          <p:cNvPr id="300" name="Google Shape;300;p4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Positive and Negative</a:t>
            </a:r>
            <a:endParaRPr/>
          </a:p>
        </p:txBody>
      </p:sp>
      <p:sp>
        <p:nvSpPr>
          <p:cNvPr id="306" name="Google Shape;306;p4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Both positive and negative examples of a concept should be coded. (unless otherwise specified)</a:t>
            </a:r>
            <a:endParaRPr/>
          </a:p>
          <a:p>
            <a:pPr indent="-317500" lvl="1" marL="914400" rtl="0" algn="l">
              <a:spcBef>
                <a:spcPts val="0"/>
              </a:spcBef>
              <a:spcAft>
                <a:spcPts val="0"/>
              </a:spcAft>
              <a:buSzPts val="1400"/>
              <a:buChar char="○"/>
            </a:pPr>
            <a:r>
              <a:rPr lang="en"/>
              <a:t>These are both examples of the code 'helpfulness':</a:t>
            </a:r>
            <a:endParaRPr/>
          </a:p>
          <a:p>
            <a:pPr indent="-317500" lvl="2" marL="1371600" rtl="0" algn="l">
              <a:spcBef>
                <a:spcPts val="0"/>
              </a:spcBef>
              <a:spcAft>
                <a:spcPts val="0"/>
              </a:spcAft>
              <a:buSzPts val="1400"/>
              <a:buChar char="■"/>
            </a:pPr>
            <a:r>
              <a:rPr lang="en"/>
              <a:t>You only need to ask him and he's happy to volunteer – making phone calls, sending out postcards – anything the organization needs, really.</a:t>
            </a:r>
            <a:endParaRPr/>
          </a:p>
          <a:p>
            <a:pPr indent="-317500" lvl="2" marL="1371600" rtl="0" algn="l">
              <a:spcBef>
                <a:spcPts val="0"/>
              </a:spcBef>
              <a:spcAft>
                <a:spcPts val="0"/>
              </a:spcAft>
              <a:buSzPts val="1400"/>
              <a:buChar char="■"/>
            </a:pPr>
            <a:r>
              <a:rPr lang="en"/>
              <a:t>They are not good for the group. Even when you ask them explicitly, they won't help you.</a:t>
            </a:r>
            <a:endParaRPr/>
          </a:p>
          <a:p>
            <a:pPr indent="-317500" lvl="1" marL="914400" rtl="0" algn="l">
              <a:spcBef>
                <a:spcPts val="0"/>
              </a:spcBef>
              <a:spcAft>
                <a:spcPts val="0"/>
              </a:spcAft>
              <a:buSzPts val="1400"/>
              <a:buChar char="○"/>
            </a:pPr>
            <a:r>
              <a:rPr lang="en"/>
              <a:t>Positive or negative opinions/practices are also both coded:</a:t>
            </a:r>
            <a:endParaRPr/>
          </a:p>
          <a:p>
            <a:pPr indent="-317500" lvl="2" marL="1371600" rtl="0" algn="l">
              <a:spcBef>
                <a:spcPts val="0"/>
              </a:spcBef>
              <a:spcAft>
                <a:spcPts val="0"/>
              </a:spcAft>
              <a:buSzPts val="1400"/>
              <a:buChar char="■"/>
            </a:pPr>
            <a:r>
              <a:rPr lang="en"/>
              <a:t>Organization does or doesn't engage in a practice</a:t>
            </a:r>
            <a:endParaRPr/>
          </a:p>
          <a:p>
            <a:pPr indent="-317500" lvl="2" marL="1371600" rtl="0" algn="l">
              <a:spcBef>
                <a:spcPts val="0"/>
              </a:spcBef>
              <a:spcAft>
                <a:spcPts val="0"/>
              </a:spcAft>
              <a:buSzPts val="1400"/>
              <a:buChar char="■"/>
            </a:pPr>
            <a:r>
              <a:rPr lang="en"/>
              <a:t>Speaker does or doesn't approve of something</a:t>
            </a:r>
            <a:endParaRPr/>
          </a:p>
        </p:txBody>
      </p:sp>
      <p:sp>
        <p:nvSpPr>
          <p:cNvPr id="307" name="Google Shape;307;p4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Descriptions and Examples</a:t>
            </a:r>
            <a:endParaRPr/>
          </a:p>
        </p:txBody>
      </p:sp>
      <p:sp>
        <p:nvSpPr>
          <p:cNvPr id="313" name="Google Shape;313;p4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Both descriptions and examples should be coded, unless the codebook advises otherwise.</a:t>
            </a:r>
            <a:endParaRPr/>
          </a:p>
          <a:p>
            <a:pPr indent="-317500" lvl="1" marL="914400" rtl="0" algn="l">
              <a:spcBef>
                <a:spcPts val="0"/>
              </a:spcBef>
              <a:spcAft>
                <a:spcPts val="0"/>
              </a:spcAft>
              <a:buSzPts val="1400"/>
              <a:buChar char="○"/>
            </a:pPr>
            <a:r>
              <a:rPr lang="en"/>
              <a:t>In this example, 'style guide' is described:</a:t>
            </a:r>
            <a:endParaRPr/>
          </a:p>
          <a:p>
            <a:pPr indent="-317500" lvl="2" marL="1371600" rtl="0" algn="l">
              <a:spcBef>
                <a:spcPts val="0"/>
              </a:spcBef>
              <a:spcAft>
                <a:spcPts val="0"/>
              </a:spcAft>
              <a:buSzPts val="1400"/>
              <a:buChar char="■"/>
            </a:pPr>
            <a:r>
              <a:rPr lang="en"/>
              <a:t>Use this code for description of UXD style guide, its structure, related practices, benefits and use. Style guide mainly focuses on usability implementation, but can also have UXD design components.</a:t>
            </a:r>
            <a:endParaRPr/>
          </a:p>
          <a:p>
            <a:pPr indent="-317500" lvl="1" marL="914400" rtl="0" algn="l">
              <a:spcBef>
                <a:spcPts val="0"/>
              </a:spcBef>
              <a:spcAft>
                <a:spcPts val="0"/>
              </a:spcAft>
              <a:buSzPts val="1400"/>
              <a:buChar char="○"/>
            </a:pPr>
            <a:r>
              <a:rPr lang="en"/>
              <a:t>In this example, 'style guide' is demonstrated by example:</a:t>
            </a:r>
            <a:endParaRPr/>
          </a:p>
          <a:p>
            <a:pPr indent="-317500" lvl="2" marL="1371600" rtl="0" algn="l">
              <a:spcBef>
                <a:spcPts val="0"/>
              </a:spcBef>
              <a:spcAft>
                <a:spcPts val="0"/>
              </a:spcAft>
              <a:buSzPts val="1400"/>
              <a:buChar char="■"/>
            </a:pPr>
            <a:r>
              <a:rPr lang="en"/>
              <a:t>We also define the style guide. If we are not able to implement everything with base components, then we give out the style guide [saying] in which way the client departments have to develop.</a:t>
            </a:r>
            <a:endParaRPr/>
          </a:p>
        </p:txBody>
      </p:sp>
      <p:sp>
        <p:nvSpPr>
          <p:cNvPr id="314" name="Google Shape;314;p4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Questions</a:t>
            </a:r>
            <a:endParaRPr/>
          </a:p>
        </p:txBody>
      </p:sp>
      <p:sp>
        <p:nvSpPr>
          <p:cNvPr id="320" name="Google Shape;320;p4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Our research question: What are</a:t>
            </a:r>
            <a:r>
              <a:rPr lang="en"/>
              <a:t> the most important</a:t>
            </a:r>
            <a:r>
              <a:rPr lang="en"/>
              <a:t> challenges for remote work, and how are they addressed in industry?</a:t>
            </a:r>
            <a:endParaRPr/>
          </a:p>
          <a:p>
            <a:pPr indent="-342900" lvl="0" marL="457200" rtl="0" algn="l">
              <a:spcBef>
                <a:spcPts val="0"/>
              </a:spcBef>
              <a:spcAft>
                <a:spcPts val="0"/>
              </a:spcAft>
              <a:buSzPts val="1800"/>
              <a:buChar char="●"/>
            </a:pPr>
            <a:r>
              <a:rPr lang="en"/>
              <a:t>For the conclusion you can come up with your own question.</a:t>
            </a:r>
            <a:endParaRPr/>
          </a:p>
        </p:txBody>
      </p:sp>
      <p:sp>
        <p:nvSpPr>
          <p:cNvPr id="321" name="Google Shape;321;p4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Overview 2 / 2</a:t>
            </a:r>
            <a:endParaRPr/>
          </a:p>
        </p:txBody>
      </p:sp>
      <p:sp>
        <p:nvSpPr>
          <p:cNvPr id="56" name="Google Shape;56;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What is qualitative data analysis?</a:t>
            </a:r>
            <a:endParaRPr/>
          </a:p>
          <a:p>
            <a:pPr indent="-317500" lvl="1" marL="914400" rtl="0" algn="l">
              <a:spcBef>
                <a:spcPts val="0"/>
              </a:spcBef>
              <a:spcAft>
                <a:spcPts val="0"/>
              </a:spcAft>
              <a:buSzPts val="1400"/>
              <a:buChar char="○"/>
            </a:pPr>
            <a:r>
              <a:rPr lang="en"/>
              <a:t>A form of inquiry to answer questions about what, why  and how people think, act or experience a phenomenon</a:t>
            </a:r>
            <a:endParaRPr/>
          </a:p>
          <a:p>
            <a:pPr indent="-317500" lvl="1" marL="914400" rtl="0" algn="l">
              <a:spcBef>
                <a:spcPts val="0"/>
              </a:spcBef>
              <a:spcAft>
                <a:spcPts val="0"/>
              </a:spcAft>
              <a:buSzPts val="1400"/>
              <a:buChar char="○"/>
            </a:pPr>
            <a:r>
              <a:rPr lang="en"/>
              <a:t>Interpretative analysis</a:t>
            </a:r>
            <a:endParaRPr/>
          </a:p>
          <a:p>
            <a:pPr indent="-342900" lvl="0" marL="457200" rtl="0" algn="l">
              <a:spcBef>
                <a:spcPts val="0"/>
              </a:spcBef>
              <a:spcAft>
                <a:spcPts val="0"/>
              </a:spcAft>
              <a:buSzPts val="1800"/>
              <a:buChar char="●"/>
            </a:pPr>
            <a:r>
              <a:rPr lang="en"/>
              <a:t>Where are the analysis results used?</a:t>
            </a:r>
            <a:endParaRPr/>
          </a:p>
          <a:p>
            <a:pPr indent="-317500" lvl="1" marL="914400" rtl="0" algn="l">
              <a:spcBef>
                <a:spcPts val="0"/>
              </a:spcBef>
              <a:spcAft>
                <a:spcPts val="0"/>
              </a:spcAft>
              <a:buSzPts val="1400"/>
              <a:buChar char="○"/>
            </a:pPr>
            <a:r>
              <a:rPr lang="en"/>
              <a:t>Theory building research, very heavily in sociology and market research</a:t>
            </a:r>
            <a:endParaRPr/>
          </a:p>
          <a:p>
            <a:pPr indent="-342900" lvl="0" marL="457200" rtl="0" algn="l">
              <a:spcBef>
                <a:spcPts val="0"/>
              </a:spcBef>
              <a:spcAft>
                <a:spcPts val="0"/>
              </a:spcAft>
              <a:buSzPts val="1800"/>
              <a:buChar char="●"/>
            </a:pPr>
            <a:r>
              <a:rPr lang="en"/>
              <a:t>How is the data analyzed?</a:t>
            </a:r>
            <a:endParaRPr/>
          </a:p>
          <a:p>
            <a:pPr indent="-317500" lvl="1" marL="914400" rtl="0" algn="l">
              <a:spcBef>
                <a:spcPts val="0"/>
              </a:spcBef>
              <a:spcAft>
                <a:spcPts val="0"/>
              </a:spcAft>
              <a:buSzPts val="1400"/>
              <a:buChar char="○"/>
            </a:pPr>
            <a:r>
              <a:rPr lang="en"/>
              <a:t>Coding (more on that later)</a:t>
            </a:r>
            <a:endParaRPr/>
          </a:p>
        </p:txBody>
      </p:sp>
      <p:sp>
        <p:nvSpPr>
          <p:cNvPr id="57" name="Google Shape;57;p1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27" name="Google Shape;327;p47"/>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33" name="Google Shape;333;p4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334" name="Google Shape;334;p4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2012-2023 Dirk Riehle, some rights reserved</a:t>
            </a:r>
            <a:endParaRPr/>
          </a:p>
          <a:p>
            <a:pPr indent="-342900" lvl="0" marL="457200" rtl="0" algn="l">
              <a:spcBef>
                <a:spcPts val="0"/>
              </a:spcBef>
              <a:spcAft>
                <a:spcPts val="0"/>
              </a:spcAft>
              <a:buSzPts val="1800"/>
              <a:buChar char="●"/>
            </a:pPr>
            <a:r>
              <a:rPr lang="en"/>
              <a:t>© </a:t>
            </a:r>
            <a:r>
              <a:rPr lang="en"/>
              <a:t>20</a:t>
            </a:r>
            <a:r>
              <a:rPr lang="en"/>
              <a:t>15-2023 Univ. Erlangen, some rights reserved</a:t>
            </a:r>
            <a:endParaRPr/>
          </a:p>
          <a:p>
            <a:pPr indent="0" lvl="0" marL="0" rtl="0" algn="l">
              <a:spcBef>
                <a:spcPts val="1200"/>
              </a:spcBef>
              <a:spcAft>
                <a:spcPts val="0"/>
              </a:spcAft>
              <a:buNone/>
            </a:pPr>
            <a:r>
              <a:rPr lang="en"/>
              <a:t>Co-authors</a:t>
            </a:r>
            <a:endParaRPr/>
          </a:p>
          <a:p>
            <a:pPr indent="-342900" lvl="0" marL="457200" rtl="0" algn="l">
              <a:spcBef>
                <a:spcPts val="1200"/>
              </a:spcBef>
              <a:spcAft>
                <a:spcPts val="0"/>
              </a:spcAft>
              <a:buSzPts val="1800"/>
              <a:buChar char="●"/>
            </a:pPr>
            <a:r>
              <a:rPr lang="en"/>
              <a:t>2015-2023 Andreas Kaufmann</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Different Methods</a:t>
            </a:r>
            <a:endParaRPr/>
          </a:p>
        </p:txBody>
      </p:sp>
      <p:sp>
        <p:nvSpPr>
          <p:cNvPr id="340" name="Google Shape;340;p4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graphicFrame>
        <p:nvGraphicFramePr>
          <p:cNvPr id="341" name="Google Shape;341;p49"/>
          <p:cNvGraphicFramePr/>
          <p:nvPr/>
        </p:nvGraphicFramePr>
        <p:xfrm>
          <a:off x="952500" y="1619250"/>
          <a:ext cx="3000000" cy="3000000"/>
        </p:xfrm>
        <a:graphic>
          <a:graphicData uri="http://schemas.openxmlformats.org/drawingml/2006/table">
            <a:tbl>
              <a:tblPr>
                <a:noFill/>
                <a:tableStyleId>{1888D6EB-2492-4209-9D8D-BB1098162564}</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Corbin Straus</a:t>
                      </a:r>
                      <a:endParaRPr/>
                    </a:p>
                  </a:txBody>
                  <a:tcPr marT="91425" marB="91425" marR="91425" marL="91425"/>
                </a:tc>
                <a:tc>
                  <a:txBody>
                    <a:bodyPr/>
                    <a:lstStyle/>
                    <a:p>
                      <a:pPr indent="0" lvl="0" marL="0" rtl="0" algn="l">
                        <a:spcBef>
                          <a:spcPts val="0"/>
                        </a:spcBef>
                        <a:spcAft>
                          <a:spcPts val="0"/>
                        </a:spcAft>
                        <a:buNone/>
                      </a:pPr>
                      <a:r>
                        <a:rPr lang="en"/>
                        <a:t>Thematic Analyss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Open coding</a:t>
                      </a:r>
                      <a:endParaRPr/>
                    </a:p>
                  </a:txBody>
                  <a:tcPr marT="91425" marB="91425" marR="91425" marL="91425"/>
                </a:tc>
                <a:tc>
                  <a:txBody>
                    <a:bodyPr/>
                    <a:lstStyle/>
                    <a:p>
                      <a:pPr indent="0" lvl="0" marL="0" rtl="0" algn="l">
                        <a:spcBef>
                          <a:spcPts val="0"/>
                        </a:spcBef>
                        <a:spcAft>
                          <a:spcPts val="0"/>
                        </a:spcAft>
                        <a:buNone/>
                      </a:pPr>
                      <a:r>
                        <a:rPr lang="en"/>
                        <a:t>(Open) coding</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selective coding</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searching for themes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axial coding</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core categories</a:t>
                      </a:r>
                      <a:endParaRPr/>
                    </a:p>
                  </a:txBody>
                  <a:tcPr marT="91425" marB="91425" marR="91425" marL="91425"/>
                </a:tc>
                <a:tc>
                  <a:txBody>
                    <a:bodyPr/>
                    <a:lstStyle/>
                    <a:p>
                      <a:pPr indent="0" lvl="0" marL="0" rtl="0" algn="l">
                        <a:spcBef>
                          <a:spcPts val="0"/>
                        </a:spcBef>
                        <a:spcAft>
                          <a:spcPts val="0"/>
                        </a:spcAft>
                        <a:buNone/>
                      </a:pPr>
                      <a:r>
                        <a:rPr lang="en"/>
                        <a:t>themes</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Different Forms of Qualitative Data Analysis</a:t>
            </a:r>
            <a:endParaRPr/>
          </a:p>
        </p:txBody>
      </p:sp>
      <p:sp>
        <p:nvSpPr>
          <p:cNvPr id="347" name="Google Shape;347;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Card sorting</a:t>
            </a:r>
            <a:endParaRPr/>
          </a:p>
          <a:p>
            <a:pPr indent="0" lvl="0" marL="0" rtl="0" algn="l">
              <a:spcBef>
                <a:spcPts val="1200"/>
              </a:spcBef>
              <a:spcAft>
                <a:spcPts val="0"/>
              </a:spcAft>
              <a:buNone/>
            </a:pPr>
            <a:r>
              <a:rPr lang="en"/>
              <a:t>Thematic analysis</a:t>
            </a:r>
            <a:endParaRPr/>
          </a:p>
          <a:p>
            <a:pPr indent="0" lvl="0" marL="0" rtl="0" algn="l">
              <a:spcBef>
                <a:spcPts val="1200"/>
              </a:spcBef>
              <a:spcAft>
                <a:spcPts val="1200"/>
              </a:spcAft>
              <a:buNone/>
            </a:pPr>
            <a:r>
              <a:rPr lang="en"/>
              <a:t>Theoretical coding</a:t>
            </a:r>
            <a:endParaRPr/>
          </a:p>
        </p:txBody>
      </p:sp>
      <p:sp>
        <p:nvSpPr>
          <p:cNvPr id="348" name="Google Shape;348;p5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Qualitative vs. Quantitative Research</a:t>
            </a:r>
            <a:endParaRPr/>
          </a:p>
        </p:txBody>
      </p:sp>
      <p:sp>
        <p:nvSpPr>
          <p:cNvPr id="63" name="Google Shape;63;p1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graphicFrame>
        <p:nvGraphicFramePr>
          <p:cNvPr id="64" name="Google Shape;64;p12"/>
          <p:cNvGraphicFramePr/>
          <p:nvPr/>
        </p:nvGraphicFramePr>
        <p:xfrm>
          <a:off x="220538" y="799850"/>
          <a:ext cx="3000000" cy="3000000"/>
        </p:xfrm>
        <a:graphic>
          <a:graphicData uri="http://schemas.openxmlformats.org/drawingml/2006/table">
            <a:tbl>
              <a:tblPr>
                <a:noFill/>
                <a:tableStyleId>{1888D6EB-2492-4209-9D8D-BB1098162564}</a:tableStyleId>
              </a:tblPr>
              <a:tblGrid>
                <a:gridCol w="1417700"/>
                <a:gridCol w="3468825"/>
                <a:gridCol w="3689100"/>
              </a:tblGrid>
              <a:tr h="495675">
                <a:tc>
                  <a:txBody>
                    <a:bodyPr/>
                    <a:lstStyle/>
                    <a:p>
                      <a:pPr indent="0" lvl="0" marL="0" rtl="0" algn="l">
                        <a:spcBef>
                          <a:spcPts val="0"/>
                        </a:spcBef>
                        <a:spcAft>
                          <a:spcPts val="0"/>
                        </a:spcAft>
                        <a:buNone/>
                      </a:pPr>
                      <a:r>
                        <a:t/>
                      </a:r>
                      <a:endParaRPr u="sng"/>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u="sng">
                          <a:solidFill>
                            <a:schemeClr val="lt1"/>
                          </a:solidFill>
                        </a:rPr>
                        <a:t>Qualitative</a:t>
                      </a:r>
                      <a:endParaRPr b="1" sz="1800" u="sng">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800" u="sng">
                          <a:solidFill>
                            <a:schemeClr val="lt1"/>
                          </a:solidFill>
                        </a:rPr>
                        <a:t>Quantitative</a:t>
                      </a:r>
                      <a:endParaRPr b="1" sz="1800" u="sng">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636875">
                <a:tc>
                  <a:txBody>
                    <a:bodyPr/>
                    <a:lstStyle/>
                    <a:p>
                      <a:pPr indent="0" lvl="0" marL="0" rtl="0" algn="l">
                        <a:spcBef>
                          <a:spcPts val="0"/>
                        </a:spcBef>
                        <a:spcAft>
                          <a:spcPts val="0"/>
                        </a:spcAft>
                        <a:buNone/>
                      </a:pPr>
                      <a:r>
                        <a:rPr b="1" lang="en" sz="1800">
                          <a:solidFill>
                            <a:schemeClr val="lt1"/>
                          </a:solidFill>
                        </a:rPr>
                        <a:t>Purpose</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Gaining insight into the phenomenon of interest</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sz="1000"/>
                        <a:t>Measuring magnitude (How common is the phenomenon?</a:t>
                      </a:r>
                      <a:endParaRPr sz="1000"/>
                    </a:p>
                    <a:p>
                      <a:pPr indent="0" lvl="0" marL="0" rtl="0" algn="l">
                        <a:spcBef>
                          <a:spcPts val="0"/>
                        </a:spcBef>
                        <a:spcAft>
                          <a:spcPts val="0"/>
                        </a:spcAft>
                        <a:buClr>
                          <a:schemeClr val="dk1"/>
                        </a:buClr>
                        <a:buSzPts val="1100"/>
                        <a:buFont typeface="Arial"/>
                        <a:buNone/>
                      </a:pPr>
                      <a:r>
                        <a:rPr lang="en" sz="1000"/>
                        <a:t>Are there shared statistical significant</a:t>
                      </a:r>
                      <a:endParaRPr sz="1000"/>
                    </a:p>
                    <a:p>
                      <a:pPr indent="0" lvl="0" marL="0" rtl="0" algn="l">
                        <a:spcBef>
                          <a:spcPts val="0"/>
                        </a:spcBef>
                        <a:spcAft>
                          <a:spcPts val="0"/>
                        </a:spcAft>
                        <a:buNone/>
                      </a:pPr>
                      <a:r>
                        <a:rPr lang="en" sz="1000"/>
                        <a:t>characteristics among the participants?)</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95675">
                <a:tc>
                  <a:txBody>
                    <a:bodyPr/>
                    <a:lstStyle/>
                    <a:p>
                      <a:pPr indent="0" lvl="0" marL="0" rtl="0" algn="l">
                        <a:spcBef>
                          <a:spcPts val="0"/>
                        </a:spcBef>
                        <a:spcAft>
                          <a:spcPts val="0"/>
                        </a:spcAft>
                        <a:buNone/>
                      </a:pPr>
                      <a:r>
                        <a:rPr b="1" lang="en" sz="1800">
                          <a:solidFill>
                            <a:schemeClr val="lt1"/>
                          </a:solidFill>
                        </a:rPr>
                        <a:t>Format</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Open discussions, interviews</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t>Structured categories of data</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95675">
                <a:tc>
                  <a:txBody>
                    <a:bodyPr/>
                    <a:lstStyle/>
                    <a:p>
                      <a:pPr indent="0" lvl="0" marL="0" rtl="0" algn="l">
                        <a:spcBef>
                          <a:spcPts val="0"/>
                        </a:spcBef>
                        <a:spcAft>
                          <a:spcPts val="0"/>
                        </a:spcAft>
                        <a:buNone/>
                      </a:pPr>
                      <a:r>
                        <a:rPr b="1" lang="en" sz="1800">
                          <a:solidFill>
                            <a:schemeClr val="lt1"/>
                          </a:solidFill>
                        </a:rPr>
                        <a:t>Data</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Explanatory data from small sample</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000"/>
                        <a:t>Data from representative sample</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95675">
                <a:tc>
                  <a:txBody>
                    <a:bodyPr/>
                    <a:lstStyle/>
                    <a:p>
                      <a:pPr indent="0" lvl="0" marL="0" rtl="0" algn="l">
                        <a:spcBef>
                          <a:spcPts val="0"/>
                        </a:spcBef>
                        <a:spcAft>
                          <a:spcPts val="0"/>
                        </a:spcAft>
                        <a:buNone/>
                      </a:pPr>
                      <a:r>
                        <a:rPr b="1" lang="en" sz="1800">
                          <a:solidFill>
                            <a:schemeClr val="lt1"/>
                          </a:solidFill>
                        </a:rPr>
                        <a:t>Analysis</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SzPts val="1100"/>
                        <a:buFont typeface="Arial"/>
                        <a:buNone/>
                      </a:pPr>
                      <a:r>
                        <a:rPr lang="en" sz="1000"/>
                        <a:t>Hypothesis generating: form of outcome is</a:t>
                      </a:r>
                      <a:endParaRPr sz="1000"/>
                    </a:p>
                    <a:p>
                      <a:pPr indent="0" lvl="0" marL="0" rtl="0" algn="l">
                        <a:spcBef>
                          <a:spcPts val="0"/>
                        </a:spcBef>
                        <a:spcAft>
                          <a:spcPts val="0"/>
                        </a:spcAft>
                        <a:buNone/>
                      </a:pPr>
                      <a:r>
                        <a:rPr lang="en" sz="1000"/>
                        <a:t>not pre-defined a-priori</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t>Hypothesis testing</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95675">
                <a:tc>
                  <a:txBody>
                    <a:bodyPr/>
                    <a:lstStyle/>
                    <a:p>
                      <a:pPr indent="0" lvl="0" marL="0" rtl="0" algn="l">
                        <a:spcBef>
                          <a:spcPts val="0"/>
                        </a:spcBef>
                        <a:spcAft>
                          <a:spcPts val="0"/>
                        </a:spcAft>
                        <a:buNone/>
                      </a:pPr>
                      <a:r>
                        <a:rPr b="1" lang="en" sz="1800">
                          <a:solidFill>
                            <a:schemeClr val="lt1"/>
                          </a:solidFill>
                        </a:rPr>
                        <a:t>Process</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Iterative</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000"/>
                        <a:t>Linear</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95675">
                <a:tc>
                  <a:txBody>
                    <a:bodyPr/>
                    <a:lstStyle/>
                    <a:p>
                      <a:pPr indent="0" lvl="0" marL="0" rtl="0" algn="l">
                        <a:spcBef>
                          <a:spcPts val="0"/>
                        </a:spcBef>
                        <a:spcAft>
                          <a:spcPts val="0"/>
                        </a:spcAft>
                        <a:buNone/>
                      </a:pPr>
                      <a:r>
                        <a:rPr b="1" lang="en" sz="1800">
                          <a:solidFill>
                            <a:schemeClr val="lt1"/>
                          </a:solidFill>
                        </a:rPr>
                        <a:t>Result</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Clr>
                          <a:schemeClr val="dk1"/>
                        </a:buClr>
                        <a:buSzPts val="1100"/>
                        <a:buFont typeface="Arial"/>
                        <a:buNone/>
                      </a:pPr>
                      <a:r>
                        <a:rPr lang="en" sz="1000"/>
                        <a:t>Common concepts and ideas (the theory);</a:t>
                      </a:r>
                      <a:endParaRPr sz="1000"/>
                    </a:p>
                    <a:p>
                      <a:pPr indent="0" lvl="0" marL="0" rtl="0" algn="l">
                        <a:spcBef>
                          <a:spcPts val="0"/>
                        </a:spcBef>
                        <a:spcAft>
                          <a:spcPts val="0"/>
                        </a:spcAft>
                        <a:buNone/>
                      </a:pPr>
                      <a:r>
                        <a:rPr lang="en" sz="1000"/>
                        <a:t>individual responses</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000"/>
                        <a:t>Numerical aggregation of clustered responses;</a:t>
                      </a:r>
                      <a:endParaRPr sz="1000"/>
                    </a:p>
                    <a:p>
                      <a:pPr indent="0" lvl="0" marL="0" rtl="0" algn="l">
                        <a:spcBef>
                          <a:spcPts val="0"/>
                        </a:spcBef>
                        <a:spcAft>
                          <a:spcPts val="0"/>
                        </a:spcAft>
                        <a:buNone/>
                      </a:pPr>
                      <a:r>
                        <a:rPr lang="en" sz="1000"/>
                        <a:t>accepted or rejected hypotheses</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95675">
                <a:tc>
                  <a:txBody>
                    <a:bodyPr/>
                    <a:lstStyle/>
                    <a:p>
                      <a:pPr indent="0" lvl="0" marL="0" rtl="0" algn="l">
                        <a:spcBef>
                          <a:spcPts val="0"/>
                        </a:spcBef>
                        <a:spcAft>
                          <a:spcPts val="0"/>
                        </a:spcAft>
                        <a:buNone/>
                      </a:pPr>
                      <a:r>
                        <a:rPr b="1" lang="en" sz="1800">
                          <a:solidFill>
                            <a:schemeClr val="lt1"/>
                          </a:solidFill>
                        </a:rPr>
                        <a:t>Sampling</a:t>
                      </a:r>
                      <a:endParaRPr b="1" sz="1800">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000"/>
                        <a:t>Theoretical</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000"/>
                        <a:t>Statistical</a:t>
                      </a:r>
                      <a:endParaRPr sz="10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Framework</a:t>
            </a:r>
            <a:endParaRPr/>
          </a:p>
        </p:txBody>
      </p:sp>
      <p:sp>
        <p:nvSpPr>
          <p:cNvPr id="70" name="Google Shape;70;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Can be performed in the context of a qualitative research framework</a:t>
            </a:r>
            <a:endParaRPr/>
          </a:p>
          <a:p>
            <a:pPr indent="-317500" lvl="1" marL="914400" rtl="0" algn="l">
              <a:spcBef>
                <a:spcPts val="0"/>
              </a:spcBef>
              <a:spcAft>
                <a:spcPts val="0"/>
              </a:spcAft>
              <a:buSzPts val="1400"/>
              <a:buChar char="○"/>
            </a:pPr>
            <a:r>
              <a:rPr lang="en"/>
              <a:t>Grounded Theory (GT), Dimensional Analysis, etc.</a:t>
            </a:r>
            <a:endParaRPr/>
          </a:p>
          <a:p>
            <a:pPr indent="-342900" lvl="0" marL="457200" rtl="0" algn="l">
              <a:spcBef>
                <a:spcPts val="0"/>
              </a:spcBef>
              <a:spcAft>
                <a:spcPts val="0"/>
              </a:spcAft>
              <a:buSzPts val="1800"/>
              <a:buChar char="●"/>
            </a:pPr>
            <a:r>
              <a:rPr lang="en"/>
              <a:t>Can be performed </a:t>
            </a:r>
            <a:r>
              <a:rPr lang="en"/>
              <a:t>independent of a qualitative research framework</a:t>
            </a:r>
            <a:endParaRPr/>
          </a:p>
          <a:p>
            <a:pPr indent="-317500" lvl="1" marL="914400" rtl="0" algn="l">
              <a:spcBef>
                <a:spcPts val="0"/>
              </a:spcBef>
              <a:spcAft>
                <a:spcPts val="0"/>
              </a:spcAft>
              <a:buSzPts val="1400"/>
              <a:buChar char="○"/>
            </a:pPr>
            <a:r>
              <a:rPr lang="en"/>
              <a:t>Technique useful for SLRs, Qualitative Surveys, Case Studies, etc.</a:t>
            </a:r>
            <a:endParaRPr/>
          </a:p>
          <a:p>
            <a:pPr indent="-317500" lvl="1" marL="914400" rtl="0" algn="l">
              <a:spcBef>
                <a:spcPts val="0"/>
              </a:spcBef>
              <a:spcAft>
                <a:spcPts val="0"/>
              </a:spcAft>
              <a:buSzPts val="1400"/>
              <a:buChar char="○"/>
            </a:pPr>
            <a:r>
              <a:rPr lang="en"/>
              <a:t>Some methods, such as thematic analysis, are explicitly independent of any frameworks</a:t>
            </a:r>
            <a:endParaRPr/>
          </a:p>
          <a:p>
            <a:pPr indent="-342900" lvl="0" marL="457200" rtl="0" algn="l">
              <a:spcBef>
                <a:spcPts val="0"/>
              </a:spcBef>
              <a:spcAft>
                <a:spcPts val="0"/>
              </a:spcAft>
              <a:buSzPts val="1800"/>
              <a:buChar char="●"/>
            </a:pPr>
            <a:r>
              <a:rPr lang="en"/>
              <a:t>Most appropriate for theory-building research</a:t>
            </a:r>
            <a:endParaRPr/>
          </a:p>
        </p:txBody>
      </p:sp>
      <p:sp>
        <p:nvSpPr>
          <p:cNvPr id="71" name="Google Shape;71;p1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Basic Principles</a:t>
            </a:r>
            <a:endParaRPr/>
          </a:p>
        </p:txBody>
      </p:sp>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Iterative Process</a:t>
            </a:r>
            <a:endParaRPr/>
          </a:p>
          <a:p>
            <a:pPr indent="-317500" lvl="1" marL="914400" rtl="0" algn="l">
              <a:spcBef>
                <a:spcPts val="0"/>
              </a:spcBef>
              <a:spcAft>
                <a:spcPts val="0"/>
              </a:spcAft>
              <a:buSzPts val="1400"/>
              <a:buChar char="○"/>
            </a:pPr>
            <a:r>
              <a:rPr lang="en"/>
              <a:t>Data gathering and analysis in parallel</a:t>
            </a:r>
            <a:endParaRPr/>
          </a:p>
          <a:p>
            <a:pPr indent="-342900" lvl="0" marL="457200" rtl="0" algn="l">
              <a:spcBef>
                <a:spcPts val="0"/>
              </a:spcBef>
              <a:spcAft>
                <a:spcPts val="0"/>
              </a:spcAft>
              <a:buSzPts val="1800"/>
              <a:buChar char="●"/>
            </a:pPr>
            <a:r>
              <a:rPr lang="en"/>
              <a:t>Stopping criterion: Saturation</a:t>
            </a:r>
            <a:endParaRPr/>
          </a:p>
          <a:p>
            <a:pPr indent="-317500" lvl="1" marL="914400" rtl="0" algn="l">
              <a:spcBef>
                <a:spcPts val="0"/>
              </a:spcBef>
              <a:spcAft>
                <a:spcPts val="0"/>
              </a:spcAft>
              <a:buSzPts val="1400"/>
              <a:buChar char="○"/>
            </a:pPr>
            <a:r>
              <a:rPr lang="en"/>
              <a:t>Data should be collected as long as the subsequent analysis yields no changes to the resulting theory any more.</a:t>
            </a:r>
            <a:endParaRPr/>
          </a:p>
        </p:txBody>
      </p:sp>
      <p:sp>
        <p:nvSpPr>
          <p:cNvPr id="78" name="Google Shape;78;p1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79" name="Google Shape;79;p14"/>
          <p:cNvSpPr/>
          <p:nvPr/>
        </p:nvSpPr>
        <p:spPr>
          <a:xfrm>
            <a:off x="146500" y="3630850"/>
            <a:ext cx="1156200" cy="80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 interview guideline</a:t>
            </a:r>
            <a:endParaRPr/>
          </a:p>
        </p:txBody>
      </p:sp>
      <p:sp>
        <p:nvSpPr>
          <p:cNvPr id="80" name="Google Shape;80;p14"/>
          <p:cNvSpPr/>
          <p:nvPr/>
        </p:nvSpPr>
        <p:spPr>
          <a:xfrm>
            <a:off x="1570425" y="3621225"/>
            <a:ext cx="1185000" cy="80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Determine what data to gather next</a:t>
            </a:r>
            <a:endParaRPr/>
          </a:p>
        </p:txBody>
      </p:sp>
      <p:sp>
        <p:nvSpPr>
          <p:cNvPr id="81" name="Google Shape;81;p14"/>
          <p:cNvSpPr/>
          <p:nvPr/>
        </p:nvSpPr>
        <p:spPr>
          <a:xfrm>
            <a:off x="3491900" y="3420550"/>
            <a:ext cx="1490700" cy="4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Conduct interview</a:t>
            </a:r>
            <a:endParaRPr/>
          </a:p>
        </p:txBody>
      </p:sp>
      <p:sp>
        <p:nvSpPr>
          <p:cNvPr id="82" name="Google Shape;82;p14"/>
          <p:cNvSpPr/>
          <p:nvPr/>
        </p:nvSpPr>
        <p:spPr>
          <a:xfrm>
            <a:off x="3491900" y="4125550"/>
            <a:ext cx="1490700" cy="4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Analyze interview</a:t>
            </a:r>
            <a:endParaRPr/>
          </a:p>
        </p:txBody>
      </p:sp>
      <p:sp>
        <p:nvSpPr>
          <p:cNvPr id="83" name="Google Shape;83;p14"/>
          <p:cNvSpPr/>
          <p:nvPr/>
        </p:nvSpPr>
        <p:spPr>
          <a:xfrm>
            <a:off x="5775700" y="3571425"/>
            <a:ext cx="1767600" cy="907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Saturation</a:t>
            </a:r>
            <a:endParaRPr sz="1200"/>
          </a:p>
        </p:txBody>
      </p:sp>
      <p:sp>
        <p:nvSpPr>
          <p:cNvPr id="84" name="Google Shape;84;p14"/>
          <p:cNvSpPr/>
          <p:nvPr/>
        </p:nvSpPr>
        <p:spPr>
          <a:xfrm>
            <a:off x="7802300" y="3777975"/>
            <a:ext cx="800100" cy="4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Done</a:t>
            </a:r>
            <a:endParaRPr/>
          </a:p>
        </p:txBody>
      </p:sp>
      <p:sp>
        <p:nvSpPr>
          <p:cNvPr id="85" name="Google Shape;85;p14"/>
          <p:cNvSpPr/>
          <p:nvPr/>
        </p:nvSpPr>
        <p:spPr>
          <a:xfrm>
            <a:off x="3023150" y="3710050"/>
            <a:ext cx="57300" cy="649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4"/>
          <p:cNvCxnSpPr>
            <a:stCxn id="79" idx="3"/>
            <a:endCxn id="80" idx="1"/>
          </p:cNvCxnSpPr>
          <p:nvPr/>
        </p:nvCxnSpPr>
        <p:spPr>
          <a:xfrm flipH="1" rot="10800000">
            <a:off x="1302700" y="4025350"/>
            <a:ext cx="267600" cy="9600"/>
          </a:xfrm>
          <a:prstGeom prst="straightConnector1">
            <a:avLst/>
          </a:prstGeom>
          <a:noFill/>
          <a:ln cap="flat" cmpd="sng" w="19050">
            <a:solidFill>
              <a:schemeClr val="dk2"/>
            </a:solidFill>
            <a:prstDash val="solid"/>
            <a:round/>
            <a:headEnd len="med" w="med" type="none"/>
            <a:tailEnd len="med" w="med" type="triangle"/>
          </a:ln>
        </p:spPr>
      </p:cxnSp>
      <p:cxnSp>
        <p:nvCxnSpPr>
          <p:cNvPr id="87" name="Google Shape;87;p14"/>
          <p:cNvCxnSpPr>
            <a:stCxn id="80" idx="3"/>
            <a:endCxn id="85" idx="1"/>
          </p:cNvCxnSpPr>
          <p:nvPr/>
        </p:nvCxnSpPr>
        <p:spPr>
          <a:xfrm>
            <a:off x="2755425" y="4025325"/>
            <a:ext cx="267600" cy="9600"/>
          </a:xfrm>
          <a:prstGeom prst="straightConnector1">
            <a:avLst/>
          </a:prstGeom>
          <a:noFill/>
          <a:ln cap="flat" cmpd="sng" w="19050">
            <a:solidFill>
              <a:schemeClr val="dk2"/>
            </a:solidFill>
            <a:prstDash val="solid"/>
            <a:round/>
            <a:headEnd len="med" w="med" type="none"/>
            <a:tailEnd len="med" w="med" type="triangle"/>
          </a:ln>
        </p:spPr>
      </p:cxnSp>
      <p:cxnSp>
        <p:nvCxnSpPr>
          <p:cNvPr id="88" name="Google Shape;88;p14"/>
          <p:cNvCxnSpPr>
            <a:stCxn id="85" idx="3"/>
            <a:endCxn id="81" idx="1"/>
          </p:cNvCxnSpPr>
          <p:nvPr/>
        </p:nvCxnSpPr>
        <p:spPr>
          <a:xfrm flipH="1" rot="10800000">
            <a:off x="3080450" y="3668050"/>
            <a:ext cx="411600" cy="366900"/>
          </a:xfrm>
          <a:prstGeom prst="bentConnector3">
            <a:avLst>
              <a:gd fmla="val 49982" name="adj1"/>
            </a:avLst>
          </a:prstGeom>
          <a:noFill/>
          <a:ln cap="flat" cmpd="sng" w="19050">
            <a:solidFill>
              <a:schemeClr val="dk2"/>
            </a:solidFill>
            <a:prstDash val="solid"/>
            <a:round/>
            <a:headEnd len="med" w="med" type="none"/>
            <a:tailEnd len="med" w="med" type="triangle"/>
          </a:ln>
        </p:spPr>
      </p:cxnSp>
      <p:cxnSp>
        <p:nvCxnSpPr>
          <p:cNvPr id="89" name="Google Shape;89;p14"/>
          <p:cNvCxnSpPr>
            <a:stCxn id="85" idx="3"/>
            <a:endCxn id="82" idx="1"/>
          </p:cNvCxnSpPr>
          <p:nvPr/>
        </p:nvCxnSpPr>
        <p:spPr>
          <a:xfrm>
            <a:off x="3080450" y="4034950"/>
            <a:ext cx="411600" cy="338100"/>
          </a:xfrm>
          <a:prstGeom prst="bentConnector3">
            <a:avLst>
              <a:gd fmla="val 49982" name="adj1"/>
            </a:avLst>
          </a:prstGeom>
          <a:noFill/>
          <a:ln cap="flat" cmpd="sng" w="19050">
            <a:solidFill>
              <a:schemeClr val="dk2"/>
            </a:solidFill>
            <a:prstDash val="solid"/>
            <a:round/>
            <a:headEnd len="med" w="med" type="none"/>
            <a:tailEnd len="med" w="med" type="triangle"/>
          </a:ln>
        </p:spPr>
      </p:cxnSp>
      <p:sp>
        <p:nvSpPr>
          <p:cNvPr id="90" name="Google Shape;90;p14"/>
          <p:cNvSpPr/>
          <p:nvPr/>
        </p:nvSpPr>
        <p:spPr>
          <a:xfrm>
            <a:off x="5459400" y="3700425"/>
            <a:ext cx="57300" cy="649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4"/>
          <p:cNvCxnSpPr>
            <a:stCxn id="81" idx="3"/>
            <a:endCxn id="90" idx="1"/>
          </p:cNvCxnSpPr>
          <p:nvPr/>
        </p:nvCxnSpPr>
        <p:spPr>
          <a:xfrm>
            <a:off x="4982600" y="3667900"/>
            <a:ext cx="476700" cy="357300"/>
          </a:xfrm>
          <a:prstGeom prst="bentConnector3">
            <a:avLst>
              <a:gd fmla="val 50010" name="adj1"/>
            </a:avLst>
          </a:prstGeom>
          <a:noFill/>
          <a:ln cap="flat" cmpd="sng" w="19050">
            <a:solidFill>
              <a:schemeClr val="dk2"/>
            </a:solidFill>
            <a:prstDash val="solid"/>
            <a:round/>
            <a:headEnd len="med" w="med" type="none"/>
            <a:tailEnd len="med" w="med" type="triangle"/>
          </a:ln>
        </p:spPr>
      </p:cxnSp>
      <p:cxnSp>
        <p:nvCxnSpPr>
          <p:cNvPr id="92" name="Google Shape;92;p14"/>
          <p:cNvCxnSpPr>
            <a:stCxn id="82" idx="3"/>
            <a:endCxn id="90" idx="1"/>
          </p:cNvCxnSpPr>
          <p:nvPr/>
        </p:nvCxnSpPr>
        <p:spPr>
          <a:xfrm flipH="1" rot="10800000">
            <a:off x="4982600" y="4025200"/>
            <a:ext cx="476700" cy="347700"/>
          </a:xfrm>
          <a:prstGeom prst="bentConnector3">
            <a:avLst>
              <a:gd fmla="val 50010" name="adj1"/>
            </a:avLst>
          </a:prstGeom>
          <a:noFill/>
          <a:ln cap="flat" cmpd="sng" w="19050">
            <a:solidFill>
              <a:schemeClr val="dk2"/>
            </a:solidFill>
            <a:prstDash val="solid"/>
            <a:round/>
            <a:headEnd len="med" w="med" type="none"/>
            <a:tailEnd len="med" w="med" type="triangle"/>
          </a:ln>
        </p:spPr>
      </p:cxnSp>
      <p:cxnSp>
        <p:nvCxnSpPr>
          <p:cNvPr id="93" name="Google Shape;93;p14"/>
          <p:cNvCxnSpPr>
            <a:stCxn id="90" idx="3"/>
            <a:endCxn id="83" idx="1"/>
          </p:cNvCxnSpPr>
          <p:nvPr/>
        </p:nvCxnSpPr>
        <p:spPr>
          <a:xfrm>
            <a:off x="5516700" y="4025325"/>
            <a:ext cx="258900" cy="600"/>
          </a:xfrm>
          <a:prstGeom prst="bentConnector3">
            <a:avLst>
              <a:gd fmla="val 50019" name="adj1"/>
            </a:avLst>
          </a:prstGeom>
          <a:noFill/>
          <a:ln cap="flat" cmpd="sng" w="19050">
            <a:solidFill>
              <a:schemeClr val="dk2"/>
            </a:solidFill>
            <a:prstDash val="solid"/>
            <a:round/>
            <a:headEnd len="med" w="med" type="none"/>
            <a:tailEnd len="med" w="med" type="triangle"/>
          </a:ln>
        </p:spPr>
      </p:cxnSp>
      <p:cxnSp>
        <p:nvCxnSpPr>
          <p:cNvPr id="94" name="Google Shape;94;p14"/>
          <p:cNvCxnSpPr>
            <a:stCxn id="83" idx="3"/>
            <a:endCxn id="84" idx="1"/>
          </p:cNvCxnSpPr>
          <p:nvPr/>
        </p:nvCxnSpPr>
        <p:spPr>
          <a:xfrm>
            <a:off x="7543300" y="4025325"/>
            <a:ext cx="258900" cy="600"/>
          </a:xfrm>
          <a:prstGeom prst="bentConnector3">
            <a:avLst>
              <a:gd fmla="val 50019" name="adj1"/>
            </a:avLst>
          </a:prstGeom>
          <a:noFill/>
          <a:ln cap="flat" cmpd="sng" w="19050">
            <a:solidFill>
              <a:schemeClr val="dk2"/>
            </a:solidFill>
            <a:prstDash val="solid"/>
            <a:round/>
            <a:headEnd len="med" w="med" type="none"/>
            <a:tailEnd len="med" w="med" type="triangle"/>
          </a:ln>
        </p:spPr>
      </p:cxnSp>
      <p:cxnSp>
        <p:nvCxnSpPr>
          <p:cNvPr id="95" name="Google Shape;95;p14"/>
          <p:cNvCxnSpPr>
            <a:stCxn id="83" idx="0"/>
            <a:endCxn id="80" idx="0"/>
          </p:cNvCxnSpPr>
          <p:nvPr/>
        </p:nvCxnSpPr>
        <p:spPr>
          <a:xfrm rot="5400000">
            <a:off x="4386250" y="1347975"/>
            <a:ext cx="49800" cy="4496700"/>
          </a:xfrm>
          <a:prstGeom prst="bentConnector3">
            <a:avLst>
              <a:gd fmla="val -686496"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Sampling</a:t>
            </a:r>
            <a:endParaRPr/>
          </a:p>
        </p:txBody>
      </p:sp>
      <p:sp>
        <p:nvSpPr>
          <p:cNvPr id="101" name="Google Shape;101;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Theoretical sampling</a:t>
            </a:r>
            <a:endParaRPr/>
          </a:p>
          <a:p>
            <a:pPr indent="-317500" lvl="1" marL="914400" rtl="0" algn="l">
              <a:spcBef>
                <a:spcPts val="0"/>
              </a:spcBef>
              <a:spcAft>
                <a:spcPts val="0"/>
              </a:spcAft>
              <a:buSzPts val="1400"/>
              <a:buChar char="○"/>
            </a:pPr>
            <a:r>
              <a:rPr lang="en"/>
              <a:t>Identify the gaps in the theory and potential conflicts after each iteration and determine </a:t>
            </a:r>
            <a:r>
              <a:rPr lang="en"/>
              <a:t>appropriate</a:t>
            </a:r>
            <a:r>
              <a:rPr lang="en"/>
              <a:t> data to gather only for the next </a:t>
            </a:r>
            <a:r>
              <a:rPr lang="en"/>
              <a:t>iteration</a:t>
            </a:r>
            <a:endParaRPr/>
          </a:p>
          <a:p>
            <a:pPr indent="-317500" lvl="1" marL="914400" rtl="0" algn="l">
              <a:spcBef>
                <a:spcPts val="0"/>
              </a:spcBef>
              <a:spcAft>
                <a:spcPts val="0"/>
              </a:spcAft>
              <a:buSzPts val="1400"/>
              <a:buChar char="○"/>
            </a:pPr>
            <a:r>
              <a:rPr lang="en"/>
              <a:t>By many considered the gold standard of qualitative research</a:t>
            </a:r>
            <a:endParaRPr/>
          </a:p>
          <a:p>
            <a:pPr indent="-342900" lvl="0" marL="457200" rtl="0" algn="l">
              <a:spcBef>
                <a:spcPts val="0"/>
              </a:spcBef>
              <a:spcAft>
                <a:spcPts val="0"/>
              </a:spcAft>
              <a:buSzPts val="1800"/>
              <a:buChar char="●"/>
            </a:pPr>
            <a:r>
              <a:rPr lang="en"/>
              <a:t>With defined sampling model</a:t>
            </a:r>
            <a:endParaRPr/>
          </a:p>
          <a:p>
            <a:pPr indent="-317500" lvl="1" marL="914400" rtl="0" algn="l">
              <a:spcBef>
                <a:spcPts val="0"/>
              </a:spcBef>
              <a:spcAft>
                <a:spcPts val="0"/>
              </a:spcAft>
              <a:buSzPts val="1400"/>
              <a:buChar char="○"/>
            </a:pPr>
            <a:r>
              <a:rPr lang="en"/>
              <a:t>Identify the dimensions of relevance through an a-priori literature review</a:t>
            </a:r>
            <a:endParaRPr/>
          </a:p>
          <a:p>
            <a:pPr indent="-317500" lvl="1" marL="914400" rtl="0" algn="l">
              <a:spcBef>
                <a:spcPts val="0"/>
              </a:spcBef>
              <a:spcAft>
                <a:spcPts val="0"/>
              </a:spcAft>
              <a:buSzPts val="1400"/>
              <a:buChar char="○"/>
            </a:pPr>
            <a:r>
              <a:rPr lang="en"/>
              <a:t>Edge-case, Typical-case, Polar-case, etc.</a:t>
            </a:r>
            <a:endParaRPr/>
          </a:p>
          <a:p>
            <a:pPr indent="-317500" lvl="1" marL="914400" rtl="0" algn="l">
              <a:spcBef>
                <a:spcPts val="0"/>
              </a:spcBef>
              <a:spcAft>
                <a:spcPts val="0"/>
              </a:spcAft>
              <a:buSzPts val="1400"/>
              <a:buChar char="○"/>
            </a:pPr>
            <a:r>
              <a:rPr lang="en"/>
              <a:t>Consider stratified random sampling</a:t>
            </a:r>
            <a:endParaRPr/>
          </a:p>
        </p:txBody>
      </p:sp>
      <p:sp>
        <p:nvSpPr>
          <p:cNvPr id="102" name="Google Shape;102;p1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Coding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