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1FA369-C12C-4A12-AD73-FDA2D61BF893}">
  <a:tblStyle styleId="{6B1FA369-C12C-4A12-AD73-FDA2D61BF8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21efa682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21efa682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95919313b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95919313b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8fe332759_2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8fe332759_2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8fe332759_2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8fe332759_2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8fe332759_2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8fe332759_2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5919313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5919313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395919313b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395919313b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395919313b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395919313b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08fe332759_2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08fe332759_2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108fe332759_2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108fe332759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08fe332759_2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08fe332759_2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08fe332759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08fe332759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395919313b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395919313b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395919313b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395919313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395919313b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395919313b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08fe332759_2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08fe332759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127c6657e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127c6657e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08fe332759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08fe332759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0e7589f98e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0e7589f98e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395919313b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395919313b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08fe332759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08fe332759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08fe332759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08fe332759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nyt.uni1.de" TargetMode="External"/><Relationship Id="rId4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oss.cs.fau.de/teaching/course-resources/course-registration/" TargetMode="External"/><Relationship Id="rId4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oss.cs.fau.de/2012/03/10/english-or-german-deutsch-oder-englisch/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nyt.uni1.de" TargetMode="External"/><Relationship Id="rId4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oss.cs.fau.de/teaching/course-resources/grading-schemes-and-scale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Nailing your Thesis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NYT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Grading Rubric for Homework Submissions</a:t>
            </a:r>
            <a:endParaRPr/>
          </a:p>
        </p:txBody>
      </p:sp>
      <p:sp>
        <p:nvSpPr>
          <p:cNvPr id="109" name="Google Shape;10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110" name="Google Shape;110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{6B1FA369-C12C-4A12-AD73-FDA2D61BF893}</a:tableStyleId>
              </a:tblPr>
              <a:tblGrid>
                <a:gridCol w="1227850"/>
                <a:gridCol w="1131950"/>
                <a:gridCol w="1131950"/>
                <a:gridCol w="1131950"/>
                <a:gridCol w="1131950"/>
                <a:gridCol w="1131950"/>
                <a:gridCol w="1707325"/>
              </a:tblGrid>
              <a:tr h="462875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Categories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  <a:tc hMerge="1"/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Criteria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73037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Disagree 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Neutral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some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Agree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 vMerge="1"/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Form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meet formal requirements?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meet length re- quirements, is it written in the right language,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Language</a:t>
                      </a:r>
                      <a:br>
                        <a:rPr b="1" lang="en">
                          <a:solidFill>
                            <a:schemeClr val="lt1"/>
                          </a:solidFill>
                        </a:rPr>
                      </a:br>
                      <a:r>
                        <a:rPr b="1" lang="en">
                          <a:solidFill>
                            <a:schemeClr val="lt1"/>
                          </a:solidFill>
                        </a:rPr>
                        <a:t>(10%)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Is the language clear, concise, and helpful?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Are sentences complete, is the grammar correct, are statements coherent, etc.?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Structure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(20-30%)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deliverable have a clear logical structure?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Does it follow established or suggested structure? Is the argument logical?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0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(50-60%)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gridSpan="5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Does the discussion touch on all relevant issues?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 hMerge="1"/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As a reference, use your own deliverable as well as what you learned in class.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NYT-PROJ Grading</a:t>
            </a:r>
            <a:endParaRPr/>
          </a:p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Six submissions and one presentation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outline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Related work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1 = 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Contributions 2 = 10%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Paper draft = 15%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paper = 40%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presentation = 15%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Semester’s Projects</a:t>
            </a:r>
            <a:endParaRPr/>
          </a:p>
        </p:txBody>
      </p:sp>
      <p:sp>
        <p:nvSpPr>
          <p:cNvPr id="123" name="Google Shape;123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Let’s see…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https://nyt.uni1.de</a:t>
            </a:r>
            <a:r>
              <a:rPr lang="en"/>
              <a:t> </a:t>
            </a:r>
            <a:endParaRPr/>
          </a:p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Registration vs. Exam Registration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Step 1: Course registration </a:t>
            </a:r>
            <a:r>
              <a:rPr lang="en"/>
              <a:t>(German: Kursanmeldung)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Students sign up through the course management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or may not get in, various rules and regulations apply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earlier you sign up, the more likely you are to get in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Step 2: Exam registration </a:t>
            </a:r>
            <a:r>
              <a:rPr lang="en"/>
              <a:t>(German: Prüfungsanmeldung)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first weeks of the course, you can decide to drop out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weeks (or so) into the semester, you can register for the exam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exam registration closes, your decision is binding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a Grade for the Course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 case of problems, please see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https://oss.cs.fau.de/teaching/course-resources/course-registration/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3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53" name="Google Shape;153;p24"/>
          <p:cNvSpPr txBox="1"/>
          <p:nvPr/>
        </p:nvSpPr>
        <p:spPr>
          <a:xfrm>
            <a:off x="0" y="422910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Homework: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 only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https://nyt.uni1.de</a:t>
            </a:r>
            <a:r>
              <a:rPr lang="en"/>
              <a:t> 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allocation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Projects </a:t>
            </a:r>
            <a:r>
              <a:rPr lang="en"/>
              <a:t>tab on Course organization doc 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Lecture (class)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last week (quiz)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Presentation of this week’s topic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Method exercise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articles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Discussion of homework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Written homework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Course organization doc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Self-organized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Learning Goals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science in general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 the scientific process, including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process and designs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Research methodologies and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Publications and the scientific community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write a research paper (thesis)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by performing a small research project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Non-urgent questions will be answered in class</a:t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81" name="Google Shape;181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Definition of Science (Working Definition)</a:t>
            </a:r>
            <a:endParaRPr/>
          </a:p>
        </p:txBody>
      </p:sp>
      <p:sp>
        <p:nvSpPr>
          <p:cNvPr id="50" name="Google Shape;50;p10"/>
          <p:cNvSpPr txBox="1"/>
          <p:nvPr>
            <p:ph idx="4294967295" type="body"/>
          </p:nvPr>
        </p:nvSpPr>
        <p:spPr>
          <a:xfrm>
            <a:off x="918576" y="914400"/>
            <a:ext cx="7315200" cy="365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accent2"/>
                </a:solidFill>
              </a:rPr>
              <a:t>Science</a:t>
            </a:r>
            <a:r>
              <a:rPr lang="en" sz="3200"/>
              <a:t> is the </a:t>
            </a:r>
            <a:r>
              <a:rPr b="1" lang="en" sz="3200"/>
              <a:t>process of acquiring knowledge</a:t>
            </a:r>
            <a:r>
              <a:rPr lang="en" sz="3200"/>
              <a:t> for </a:t>
            </a:r>
            <a:r>
              <a:rPr b="1" lang="en" sz="3200"/>
              <a:t>correct prediction and reliable outcome.</a:t>
            </a:r>
            <a:r>
              <a:rPr lang="en" sz="3200"/>
              <a:t> [DR]</a:t>
            </a:r>
            <a:endParaRPr sz="3200"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Content and Structure</a:t>
            </a:r>
            <a:endParaRPr/>
          </a:p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is science?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Scientific research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Theory building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Qualitative data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Systematic reviews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Qualitative surveys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Action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3"/>
            </a:pPr>
            <a:r>
              <a:rPr lang="en"/>
              <a:t>Case study research</a:t>
            </a:r>
            <a:endParaRPr/>
          </a:p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Theory validation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n"/>
              <a:t>Survey research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8"/>
            </a:pPr>
            <a:r>
              <a:rPr lang="en"/>
              <a:t>Controlled experiments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Comprehensive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10"/>
            </a:pPr>
            <a:r>
              <a:rPr lang="en"/>
              <a:t>Design science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Academia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Academic writing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 startAt="11"/>
            </a:pPr>
            <a:r>
              <a:rPr lang="en"/>
              <a:t>Academic publishing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particular requirements, but …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conceptual and analytical thinking</a:t>
            </a:r>
            <a:endParaRPr/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Requirements for Final Theses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Bachelor-Prüfungsordnung Informatik (“writing about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schriftliche Bachelorarbeit soll ein wissenschaftliches Thema aus dem Bereich der Informatik behandeln.”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Master-Prüfungsordnung Informatik (“applying results of science”)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Masterarbeit dient dazu, die selbständige Bearbeitung von wissenschaftlichen Aufgabenstellungen der Informatik nachzuweisen.”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From the Promotionsordnung Informatik (“creating scientific progress”)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“Die Dissertation soll die Fähigkeit des Bewerbers belegen, ingenieurwissenschaftliche Probleme selbständig und mit Erfolg zu bearbeiten und Wege zu ihrer Lösung zu finden.</a:t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80" name="Google Shape;80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8" cy="361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OSS-NYT </a:t>
            </a:r>
            <a:r>
              <a:rPr lang="en"/>
              <a:t>Courses and Modules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87" name="Google Shape;87;p1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{6B1FA369-C12C-4A12-AD73-FDA2D61BF893}</a:tableStyleId>
              </a:tblPr>
              <a:tblGrid>
                <a:gridCol w="1719075"/>
                <a:gridCol w="1719075"/>
                <a:gridCol w="1719075"/>
                <a:gridCol w="1719075"/>
                <a:gridCol w="1719075"/>
              </a:tblGrid>
              <a:tr h="731525">
                <a:tc gridSpan="2"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rowSpan="2" hMerge="1"/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</a:tr>
              <a:tr h="731525">
                <a:tc gridSpan="2" vMerge="1"/>
                <a:tc hMerge="1"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–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5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NYT-VUE+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PROJ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x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/>
                        <a:t>10 ECTS</a:t>
                      </a:r>
                      <a:endParaRPr b="1"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8" name="Google Shape;88;p1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VUE = Lecture + exercise (Vorlesung + Übung)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 = Project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NYT-VUE Grading [1]</a:t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Lecture-time contributions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 content (4 SWS) = 60 / 150 = 40%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each class session using class quizzes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 exercises = 90 / 150 = 60% (of semester contributions)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Graded using [0..10] using tool and grading rubric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Oral exam = 50% of total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both you and we agree on not having an oral exam, it can be dropped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you insist on an oral exam, please tell us within two weeks after the last session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https://oss.cs.fau.de/teaching/course-resources/grading-schemes-and-scales/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YT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