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FEFAE6-EF54-4927-91DA-C26161157796}">
  <a:tblStyle styleId="{86FEFAE6-EF54-4927-91DA-C2616115779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2c22d170d7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2c22d170d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b5ccdfa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b5ccdfa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8eed5ec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8eed5ec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1e629e4f9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1e629e4f9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1e629e4f9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1e629e4f9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1e629e4f9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1e629e4f9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36f098f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36f098f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3772eb11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3772eb11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3772eb11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3772eb11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3772eb1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3772eb1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4a2b83c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4a2b83c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0e7ad51c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10e7ad51c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1e629e4f9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1e629e4f9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720b168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720b168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3772eb1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3772eb1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36f098fd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36f098fd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36f098f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36f098f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3a921596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3a92159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1e629e4f9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1e629e4f9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e7ad51c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e7ad51c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3a921596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13a921596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472f7924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472f7924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21e629e4f9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21e629e4f9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e7ad51c5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e7ad51c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1e629e4f9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1e629e4f9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6810673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6810673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1e629e4f9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1e629e4f9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3f20e228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3f20e22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1e629e4f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1e629e4f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1e629e4f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1e629e4f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24afec65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24afec65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1e629e4f9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1e629e4f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8e74fe8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8e74fe8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f9bad1e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f9bad1e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13a921596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13a921596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85b1033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285b1033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1e629e4f9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1e629e4f9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27d955b7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27d955b7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27d955b7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27d955b7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27d955b7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27d955b7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27d955b75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27d955b75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21e629e4f9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21e629e4f9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393cadb0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393cadb0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393cadb0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393cadb0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1e629e4f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1e629e4f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1e629e4f9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1e629e4f9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1e629e4f9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1e629e4f9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1e629e4f9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1e629e4f9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1e629e4f9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1e629e4f9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b="0" sz="900">
              <a:solidFill>
                <a:schemeClr val="dk2"/>
              </a:solidFill>
            </a:endParaRPr>
          </a:p>
        </p:txBody>
      </p:sp>
      <p:sp>
        <p:nvSpPr>
          <p:cNvPr id="20" name="Google Shape;20;p4"/>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26" name="Google Shape;26;p5"/>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30" name="Google Shape;30;p6"/>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profriehl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https://profriehle.com</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rofrieh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frieh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rofrieh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rofriehle.com" TargetMode="Externa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rofrieh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profriehle.com"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rofrieh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rofrieh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profrieh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frieh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profriehle.com" TargetMode="Externa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profriehl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profrieh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profrieh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profriehl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profriehle.com" TargetMode="External"/><Relationship Id="rId4" Type="http://schemas.openxmlformats.org/officeDocument/2006/relationships/hyperlink" Target="http://www.sciencecartoonsplus.com/" TargetMode="External"/><Relationship Id="rId5"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profriehl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profriehle.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profriehle.com" TargetMode="External"/><Relationship Id="rId4" Type="http://schemas.openxmlformats.org/officeDocument/2006/relationships/hyperlink" Target="http://www.youtube.com/watch?v=Yo4WF3cSd9Q" TargetMode="External"/><Relationship Id="rId5" Type="http://schemas.openxmlformats.org/officeDocument/2006/relationships/image" Target="../media/image7.jpg"/><Relationship Id="rId6" Type="http://schemas.openxmlformats.org/officeDocument/2006/relationships/hyperlink" Target="https://www.youtube.com/watch?v=Yo4WF3cSd9Q"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rofriehle.com" TargetMode="Externa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profriehl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rofriehl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rofriehle.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profriehle.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profriehle.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profriehle.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s://profriehle.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hyperlink" Target="https://profriehle.com" TargetMode="Externa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s://profrieh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profriehle.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profriehle.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profriehle.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profriehle.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profriehle.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profriehle.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profriehle.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rofrieh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friehle.com" TargetMode="External"/><Relationship Id="rId4" Type="http://schemas.openxmlformats.org/officeDocument/2006/relationships/image" Target="../media/image1.png"/><Relationship Id="rId5" Type="http://schemas.openxmlformats.org/officeDocument/2006/relationships/hyperlink" Target="https://en.wikipedia.org/wiki/Hilbert%27s_proble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rofrieh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rofrieh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rofriehle.com" TargetMode="External"/><Relationship Id="rId4" Type="http://schemas.openxmlformats.org/officeDocument/2006/relationships/image" Target="../media/image3.png"/><Relationship Id="rId5" Type="http://schemas.openxmlformats.org/officeDocument/2006/relationships/hyperlink" Target="https://phdcomics.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Scientific Research</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NYT B02</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Result </a:t>
            </a:r>
            <a:endParaRPr/>
          </a:p>
        </p:txBody>
      </p:sp>
      <p:sp>
        <p:nvSpPr>
          <p:cNvPr id="100" name="Google Shape;100;p1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01" name="Google Shape;101;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scientific research result </a:t>
            </a:r>
            <a:r>
              <a:rPr lang="en"/>
              <a:t>is</a:t>
            </a:r>
            <a:endParaRPr/>
          </a:p>
          <a:p>
            <a:pPr indent="-342900" lvl="0" marL="457200" rtl="0" algn="l">
              <a:spcBef>
                <a:spcPts val="1200"/>
              </a:spcBef>
              <a:spcAft>
                <a:spcPts val="0"/>
              </a:spcAft>
              <a:buSzPts val="1800"/>
              <a:buChar char="●"/>
            </a:pPr>
            <a:r>
              <a:rPr lang="en"/>
              <a:t>Any piece of information resulting from scientific research</a:t>
            </a:r>
            <a:endParaRPr/>
          </a:p>
          <a:p>
            <a:pPr indent="-342900" lvl="0" marL="457200" rtl="0" algn="l">
              <a:spcBef>
                <a:spcPts val="0"/>
              </a:spcBef>
              <a:spcAft>
                <a:spcPts val="0"/>
              </a:spcAft>
              <a:buSzPts val="1800"/>
              <a:buChar char="●"/>
            </a:pPr>
            <a:r>
              <a:rPr lang="en"/>
              <a:t>Where scientific research is work following proper methods</a:t>
            </a:r>
            <a:endParaRPr/>
          </a:p>
          <a:p>
            <a:pPr indent="0" lvl="0" marL="0" rtl="0" algn="l">
              <a:spcBef>
                <a:spcPts val="1200"/>
              </a:spcBef>
              <a:spcAft>
                <a:spcPts val="0"/>
              </a:spcAft>
              <a:buNone/>
            </a:pPr>
            <a:r>
              <a:rPr lang="en"/>
              <a:t>The </a:t>
            </a:r>
            <a:r>
              <a:rPr b="1" lang="en"/>
              <a:t>answer </a:t>
            </a:r>
            <a:r>
              <a:rPr lang="en"/>
              <a:t>to a research question is</a:t>
            </a:r>
            <a:endParaRPr/>
          </a:p>
          <a:p>
            <a:pPr indent="-342900" lvl="0" marL="457200" rtl="0" algn="l">
              <a:spcBef>
                <a:spcPts val="1200"/>
              </a:spcBef>
              <a:spcAft>
                <a:spcPts val="0"/>
              </a:spcAft>
              <a:buSzPts val="1800"/>
              <a:buChar char="●"/>
            </a:pPr>
            <a:r>
              <a:rPr lang="en"/>
              <a:t>A scientific result that answers a corresponding research question</a:t>
            </a:r>
            <a:endParaRPr/>
          </a:p>
          <a:p>
            <a:pPr indent="0" lvl="0" marL="0" rtl="0" algn="l">
              <a:spcBef>
                <a:spcPts val="1200"/>
              </a:spcBef>
              <a:spcAft>
                <a:spcPts val="0"/>
              </a:spcAft>
              <a:buNone/>
            </a:pPr>
            <a:r>
              <a:rPr lang="en"/>
              <a:t>A scientific result should be</a:t>
            </a:r>
            <a:endParaRPr/>
          </a:p>
          <a:p>
            <a:pPr indent="-342900" lvl="0" marL="457200" rtl="0" algn="l">
              <a:spcBef>
                <a:spcPts val="1200"/>
              </a:spcBef>
              <a:spcAft>
                <a:spcPts val="0"/>
              </a:spcAft>
              <a:buSzPts val="1800"/>
              <a:buChar char="●"/>
            </a:pPr>
            <a:r>
              <a:rPr lang="en"/>
              <a:t>verifiable,</a:t>
            </a:r>
            <a:endParaRPr/>
          </a:p>
          <a:p>
            <a:pPr indent="-342900" lvl="0" marL="457200" rtl="0" algn="l">
              <a:spcBef>
                <a:spcPts val="0"/>
              </a:spcBef>
              <a:spcAft>
                <a:spcPts val="0"/>
              </a:spcAft>
              <a:buSzPts val="1800"/>
              <a:buChar char="●"/>
            </a:pPr>
            <a:r>
              <a:rPr lang="en"/>
              <a:t>reproducible, and</a:t>
            </a:r>
            <a:endParaRPr/>
          </a:p>
          <a:p>
            <a:pPr indent="-342900" lvl="0" marL="457200" rtl="0" algn="l">
              <a:spcBef>
                <a:spcPts val="0"/>
              </a:spcBef>
              <a:spcAft>
                <a:spcPts val="0"/>
              </a:spcAft>
              <a:buSzPts val="1800"/>
              <a:buChar char="●"/>
            </a:pPr>
            <a:r>
              <a:rPr lang="en"/>
              <a:t>independent of the researcher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Paper</a:t>
            </a:r>
            <a:endParaRPr/>
          </a:p>
        </p:txBody>
      </p:sp>
      <p:sp>
        <p:nvSpPr>
          <p:cNvPr id="107" name="Google Shape;107;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a:t>
            </a:r>
            <a:r>
              <a:rPr b="1" lang="en"/>
              <a:t>paper</a:t>
            </a:r>
            <a:r>
              <a:rPr lang="en"/>
              <a:t> is a (science-idiomatic) term for </a:t>
            </a:r>
            <a:endParaRPr/>
          </a:p>
          <a:p>
            <a:pPr indent="-342900" lvl="0" marL="457200" rtl="0" algn="l">
              <a:spcBef>
                <a:spcPts val="1200"/>
              </a:spcBef>
              <a:spcAft>
                <a:spcPts val="0"/>
              </a:spcAft>
              <a:buSzPts val="1800"/>
              <a:buChar char="●"/>
            </a:pPr>
            <a:r>
              <a:rPr lang="en"/>
              <a:t>A research article</a:t>
            </a:r>
            <a:endParaRPr/>
          </a:p>
          <a:p>
            <a:pPr indent="0" lvl="0" marL="0" rtl="0" algn="l">
              <a:spcBef>
                <a:spcPts val="1200"/>
              </a:spcBef>
              <a:spcAft>
                <a:spcPts val="1200"/>
              </a:spcAft>
              <a:buNone/>
            </a:pPr>
            <a:r>
              <a:rPr lang="en"/>
              <a:t>It may or may not yet have passed peer review</a:t>
            </a:r>
            <a:endParaRPr/>
          </a:p>
        </p:txBody>
      </p:sp>
      <p:sp>
        <p:nvSpPr>
          <p:cNvPr id="108" name="Google Shape;108;p1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Contribution</a:t>
            </a:r>
            <a:endParaRPr/>
          </a:p>
        </p:txBody>
      </p:sp>
      <p:sp>
        <p:nvSpPr>
          <p:cNvPr id="114" name="Google Shape;114;p1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a:t>
            </a:r>
            <a:r>
              <a:rPr b="1" lang="en"/>
              <a:t> contribution</a:t>
            </a:r>
            <a:r>
              <a:rPr lang="en"/>
              <a:t> is a (science-idiomatic) term for</a:t>
            </a:r>
            <a:endParaRPr/>
          </a:p>
          <a:p>
            <a:pPr indent="-342900" lvl="0" marL="457200" rtl="0" algn="l">
              <a:spcBef>
                <a:spcPts val="1200"/>
              </a:spcBef>
              <a:spcAft>
                <a:spcPts val="0"/>
              </a:spcAft>
              <a:buSzPts val="1800"/>
              <a:buChar char="●"/>
            </a:pPr>
            <a:r>
              <a:rPr lang="en"/>
              <a:t>A publishable / published research result</a:t>
            </a:r>
            <a:endParaRPr/>
          </a:p>
          <a:p>
            <a:pPr indent="0" lvl="0" marL="0" rtl="0" algn="l">
              <a:spcBef>
                <a:spcPts val="1200"/>
              </a:spcBef>
              <a:spcAft>
                <a:spcPts val="1200"/>
              </a:spcAft>
              <a:buNone/>
            </a:pPr>
            <a:r>
              <a:rPr lang="en"/>
              <a:t>To be found in the contributions section of a research paper</a:t>
            </a:r>
            <a:endParaRPr/>
          </a:p>
        </p:txBody>
      </p:sp>
      <p:sp>
        <p:nvSpPr>
          <p:cNvPr id="115" name="Google Shape;115;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Open vs. Closed World Assumption</a:t>
            </a:r>
            <a:endParaRPr/>
          </a:p>
        </p:txBody>
      </p:sp>
      <p:sp>
        <p:nvSpPr>
          <p:cNvPr id="121" name="Google Shape;121;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122" name="Google Shape;122;p2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Is This So? Why / </a:t>
            </a:r>
            <a:r>
              <a:rPr lang="en"/>
              <a:t>Why Not?</a:t>
            </a:r>
            <a:endParaRPr/>
          </a:p>
        </p:txBody>
      </p:sp>
      <p:sp>
        <p:nvSpPr>
          <p:cNvPr id="128" name="Google Shape;128;p21"/>
          <p:cNvSpPr txBox="1"/>
          <p:nvPr>
            <p:ph idx="1" type="body"/>
          </p:nvPr>
        </p:nvSpPr>
        <p:spPr>
          <a:xfrm>
            <a:off x="914400" y="914400"/>
            <a:ext cx="7315200" cy="3657600"/>
          </a:xfrm>
          <a:prstGeom prst="rect">
            <a:avLst/>
          </a:prstGeom>
        </p:spPr>
        <p:txBody>
          <a:bodyPr anchorCtr="0" anchor="ctr" bIns="91425" lIns="91425" spcFirstLastPara="1" rIns="91425" wrap="square" tIns="91425">
            <a:noAutofit/>
          </a:bodyPr>
          <a:lstStyle/>
          <a:p>
            <a:pPr indent="0" lvl="0" marL="0" rtl="0" algn="just">
              <a:spcBef>
                <a:spcPts val="0"/>
              </a:spcBef>
              <a:spcAft>
                <a:spcPts val="1200"/>
              </a:spcAft>
              <a:buNone/>
            </a:pPr>
            <a:r>
              <a:rPr b="1" lang="en" sz="3000"/>
              <a:t>“In theory, practice and theory are the same. In practice, they are not.” [1]</a:t>
            </a:r>
            <a:endParaRPr b="1" sz="3000"/>
          </a:p>
        </p:txBody>
      </p:sp>
      <p:sp>
        <p:nvSpPr>
          <p:cNvPr id="129" name="Google Shape;129;p2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30" name="Google Shape;130;p21"/>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Attributed to </a:t>
            </a:r>
            <a:r>
              <a:rPr lang="en"/>
              <a:t>Albert Einstein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The Research Process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Generic (Idealized) Research Process</a:t>
            </a:r>
            <a:endParaRPr/>
          </a:p>
        </p:txBody>
      </p:sp>
      <p:sp>
        <p:nvSpPr>
          <p:cNvPr id="141" name="Google Shape;141;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pic>
        <p:nvPicPr>
          <p:cNvPr id="142" name="Google Shape;142;p23"/>
          <p:cNvPicPr preferRelativeResize="0"/>
          <p:nvPr/>
        </p:nvPicPr>
        <p:blipFill>
          <a:blip r:embed="rId4">
            <a:alphaModFix/>
          </a:blip>
          <a:stretch>
            <a:fillRect/>
          </a:stretch>
        </p:blipFill>
        <p:spPr>
          <a:xfrm>
            <a:off x="274320" y="914400"/>
            <a:ext cx="8595360" cy="35014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methodology</a:t>
            </a:r>
            <a:r>
              <a:rPr lang="en"/>
              <a:t> is</a:t>
            </a:r>
            <a:endParaRPr/>
          </a:p>
          <a:p>
            <a:pPr indent="-342900" lvl="0" marL="457200" rtl="0" algn="l">
              <a:spcBef>
                <a:spcPts val="1200"/>
              </a:spcBef>
              <a:spcAft>
                <a:spcPts val="0"/>
              </a:spcAft>
              <a:buSzPts val="1800"/>
              <a:buChar char="●"/>
            </a:pPr>
            <a:r>
              <a:rPr lang="en"/>
              <a:t>A start-to-finish framework for performing theory building</a:t>
            </a:r>
            <a:endParaRPr/>
          </a:p>
          <a:p>
            <a:pPr indent="0" lvl="0" marL="0" rtl="0" algn="l">
              <a:spcBef>
                <a:spcPts val="1200"/>
              </a:spcBef>
              <a:spcAft>
                <a:spcPts val="0"/>
              </a:spcAft>
              <a:buNone/>
            </a:pPr>
            <a:r>
              <a:rPr lang="en"/>
              <a:t>A </a:t>
            </a:r>
            <a:r>
              <a:rPr b="1" lang="en"/>
              <a:t>research design</a:t>
            </a:r>
            <a:r>
              <a:rPr lang="en"/>
              <a:t> is</a:t>
            </a:r>
            <a:endParaRPr/>
          </a:p>
          <a:p>
            <a:pPr indent="-342900" lvl="0" marL="457200" rtl="0" algn="l">
              <a:spcBef>
                <a:spcPts val="1200"/>
              </a:spcBef>
              <a:spcAft>
                <a:spcPts val="0"/>
              </a:spcAft>
              <a:buSzPts val="1800"/>
              <a:buChar char="●"/>
            </a:pPr>
            <a:r>
              <a:rPr lang="en"/>
              <a:t>A process description for answering a research question</a:t>
            </a:r>
            <a:endParaRPr/>
          </a:p>
          <a:p>
            <a:pPr indent="0" lvl="0" marL="0" rtl="0" algn="l">
              <a:spcBef>
                <a:spcPts val="1200"/>
              </a:spcBef>
              <a:spcAft>
                <a:spcPts val="0"/>
              </a:spcAft>
              <a:buNone/>
            </a:pPr>
            <a:r>
              <a:rPr lang="en"/>
              <a:t>A </a:t>
            </a:r>
            <a:r>
              <a:rPr b="1" lang="en"/>
              <a:t>research method </a:t>
            </a:r>
            <a:r>
              <a:rPr lang="en"/>
              <a:t>is</a:t>
            </a:r>
            <a:endParaRPr/>
          </a:p>
          <a:p>
            <a:pPr indent="-342900" lvl="0" marL="457200" rtl="0" algn="l">
              <a:spcBef>
                <a:spcPts val="1200"/>
              </a:spcBef>
              <a:spcAft>
                <a:spcPts val="0"/>
              </a:spcAft>
              <a:buSzPts val="1800"/>
              <a:buChar char="●"/>
            </a:pPr>
            <a:r>
              <a:rPr lang="en"/>
              <a:t>A method for answering a type of research question</a:t>
            </a:r>
            <a:endParaRPr/>
          </a:p>
          <a:p>
            <a:pPr indent="0" lvl="0" marL="0" rtl="0" algn="l">
              <a:spcBef>
                <a:spcPts val="1200"/>
              </a:spcBef>
              <a:spcAft>
                <a:spcPts val="0"/>
              </a:spcAft>
              <a:buNone/>
            </a:pPr>
            <a:r>
              <a:rPr lang="en"/>
              <a:t>A </a:t>
            </a:r>
            <a:r>
              <a:rPr b="1" lang="en"/>
              <a:t>research practice</a:t>
            </a:r>
            <a:r>
              <a:rPr lang="en"/>
              <a:t> is</a:t>
            </a:r>
            <a:endParaRPr/>
          </a:p>
          <a:p>
            <a:pPr indent="-342900" lvl="0" marL="457200" rtl="0" algn="l">
              <a:spcBef>
                <a:spcPts val="1200"/>
              </a:spcBef>
              <a:spcAft>
                <a:spcPts val="0"/>
              </a:spcAft>
              <a:buSzPts val="1800"/>
              <a:buChar char="●"/>
            </a:pPr>
            <a:r>
              <a:rPr lang="en"/>
              <a:t>A way of doing something with a defined outcome</a:t>
            </a:r>
            <a:endParaRPr/>
          </a:p>
          <a:p>
            <a:pPr indent="0" lvl="0" marL="0" rtl="0" algn="l">
              <a:spcBef>
                <a:spcPts val="1200"/>
              </a:spcBef>
              <a:spcAft>
                <a:spcPts val="1200"/>
              </a:spcAft>
              <a:buNone/>
            </a:pPr>
            <a:r>
              <a:t/>
            </a:r>
            <a:endParaRPr/>
          </a:p>
        </p:txBody>
      </p:sp>
      <p:sp>
        <p:nvSpPr>
          <p:cNvPr id="148" name="Google Shape;148;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Methodology vs. Design vs. Method vs. Practice</a:t>
            </a:r>
            <a:endParaRPr/>
          </a:p>
        </p:txBody>
      </p:sp>
      <p:sp>
        <p:nvSpPr>
          <p:cNvPr id="149" name="Google Shape;149;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project</a:t>
            </a:r>
            <a:endParaRPr/>
          </a:p>
          <a:p>
            <a:pPr indent="-342900" lvl="0" marL="457200" rtl="0" algn="l">
              <a:spcBef>
                <a:spcPts val="1200"/>
              </a:spcBef>
              <a:spcAft>
                <a:spcPts val="0"/>
              </a:spcAft>
              <a:buSzPts val="1800"/>
              <a:buChar char="●"/>
            </a:pPr>
            <a:r>
              <a:rPr lang="en"/>
              <a:t>Is a project that </a:t>
            </a:r>
            <a:r>
              <a:rPr lang="en"/>
              <a:t>contributes</a:t>
            </a:r>
            <a:r>
              <a:rPr lang="en"/>
              <a:t> to scientific progress</a:t>
            </a:r>
            <a:endParaRPr/>
          </a:p>
          <a:p>
            <a:pPr indent="-342900" lvl="0" marL="457200" rtl="0" algn="l">
              <a:spcBef>
                <a:spcPts val="0"/>
              </a:spcBef>
              <a:spcAft>
                <a:spcPts val="0"/>
              </a:spcAft>
              <a:buSzPts val="1800"/>
              <a:buChar char="●"/>
            </a:pPr>
            <a:r>
              <a:rPr lang="en"/>
              <a:t>Typically </a:t>
            </a:r>
            <a:r>
              <a:rPr lang="en"/>
              <a:t>answers</a:t>
            </a:r>
            <a:r>
              <a:rPr lang="en"/>
              <a:t> a (large or small) question</a:t>
            </a:r>
            <a:endParaRPr/>
          </a:p>
          <a:p>
            <a:pPr indent="-342900" lvl="0" marL="457200" rtl="0" algn="l">
              <a:spcBef>
                <a:spcPts val="0"/>
              </a:spcBef>
              <a:spcAft>
                <a:spcPts val="0"/>
              </a:spcAft>
              <a:buSzPts val="1800"/>
              <a:buChar char="●"/>
            </a:pPr>
            <a:r>
              <a:rPr lang="en"/>
              <a:t>As a project has a start and an end date</a:t>
            </a:r>
            <a:endParaRPr/>
          </a:p>
          <a:p>
            <a:pPr indent="0" lvl="0" marL="0" rtl="0" algn="l">
              <a:spcBef>
                <a:spcPts val="1200"/>
              </a:spcBef>
              <a:spcAft>
                <a:spcPts val="0"/>
              </a:spcAft>
              <a:buNone/>
            </a:pPr>
            <a:r>
              <a:rPr lang="en"/>
              <a:t>Research projects can be built from parts</a:t>
            </a:r>
            <a:endParaRPr/>
          </a:p>
          <a:p>
            <a:pPr indent="-342900" lvl="0" marL="457200" rtl="0" algn="l">
              <a:spcBef>
                <a:spcPts val="1200"/>
              </a:spcBef>
              <a:spcAft>
                <a:spcPts val="0"/>
              </a:spcAft>
              <a:buSzPts val="1800"/>
              <a:buChar char="●"/>
            </a:pPr>
            <a:r>
              <a:rPr lang="en"/>
              <a:t>A principal investigator may define a whole project</a:t>
            </a:r>
            <a:endParaRPr/>
          </a:p>
          <a:p>
            <a:pPr indent="-342900" lvl="0" marL="457200" rtl="0" algn="l">
              <a:spcBef>
                <a:spcPts val="0"/>
              </a:spcBef>
              <a:spcAft>
                <a:spcPts val="0"/>
              </a:spcAft>
              <a:buSzPts val="1800"/>
              <a:buChar char="●"/>
            </a:pPr>
            <a:r>
              <a:rPr lang="en"/>
              <a:t>Graduate researchers may work on subprojects</a:t>
            </a:r>
            <a:endParaRPr/>
          </a:p>
          <a:p>
            <a:pPr indent="-342900" lvl="0" marL="457200" rtl="0" algn="l">
              <a:spcBef>
                <a:spcPts val="0"/>
              </a:spcBef>
              <a:spcAft>
                <a:spcPts val="0"/>
              </a:spcAft>
              <a:buSzPts val="1800"/>
              <a:buChar char="●"/>
            </a:pPr>
            <a:r>
              <a:rPr lang="en"/>
              <a:t>Thesis students may work on one question </a:t>
            </a:r>
            <a:endParaRPr/>
          </a:p>
        </p:txBody>
      </p:sp>
      <p:sp>
        <p:nvSpPr>
          <p:cNvPr id="155" name="Google Shape;155;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Projects</a:t>
            </a:r>
            <a:endParaRPr/>
          </a:p>
        </p:txBody>
      </p:sp>
      <p:sp>
        <p:nvSpPr>
          <p:cNvPr id="156" name="Google Shape;156;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(Almost) All Research is Iterative</a:t>
            </a:r>
            <a:endParaRPr/>
          </a:p>
        </p:txBody>
      </p:sp>
      <p:sp>
        <p:nvSpPr>
          <p:cNvPr id="162" name="Google Shape;162;p2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63" name="Google Shape;163;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scientific process is</a:t>
            </a:r>
            <a:endParaRPr/>
          </a:p>
          <a:p>
            <a:pPr indent="-342900" lvl="0" marL="457200" rtl="0" algn="l">
              <a:spcBef>
                <a:spcPts val="1200"/>
              </a:spcBef>
              <a:spcAft>
                <a:spcPts val="0"/>
              </a:spcAft>
              <a:buSzPts val="1800"/>
              <a:buChar char="●"/>
            </a:pPr>
            <a:r>
              <a:rPr lang="en"/>
              <a:t>Iterative and incremental in how it builds out theory</a:t>
            </a:r>
            <a:endParaRPr/>
          </a:p>
          <a:p>
            <a:pPr indent="0" lvl="0" marL="0" rtl="0" algn="l">
              <a:spcBef>
                <a:spcPts val="1200"/>
              </a:spcBef>
              <a:spcAft>
                <a:spcPts val="0"/>
              </a:spcAft>
              <a:buNone/>
            </a:pPr>
            <a:r>
              <a:rPr lang="en"/>
              <a:t>Its results presentation should</a:t>
            </a:r>
            <a:endParaRPr/>
          </a:p>
          <a:p>
            <a:pPr indent="-342900" lvl="0" marL="457200" rtl="0" algn="l">
              <a:spcBef>
                <a:spcPts val="1200"/>
              </a:spcBef>
              <a:spcAft>
                <a:spcPts val="0"/>
              </a:spcAft>
              <a:buSzPts val="1800"/>
              <a:buChar char="●"/>
            </a:pPr>
            <a:r>
              <a:rPr lang="en"/>
              <a:t>Follow a linear logical structure usually corresponding to the research design</a:t>
            </a:r>
            <a:endParaRPr/>
          </a:p>
          <a:p>
            <a:pPr indent="0" lvl="0" marL="0" rtl="0" algn="l">
              <a:spcBef>
                <a:spcPts val="1200"/>
              </a:spcBef>
              <a:spcAft>
                <a:spcPts val="0"/>
              </a:spcAft>
              <a:buNone/>
            </a:pPr>
            <a:r>
              <a:rPr lang="en"/>
              <a:t>Beginners mistake when writing a thesis</a:t>
            </a:r>
            <a:endParaRPr/>
          </a:p>
          <a:p>
            <a:pPr indent="-342900" lvl="0" marL="457200" rtl="0" algn="l">
              <a:spcBef>
                <a:spcPts val="1200"/>
              </a:spcBef>
              <a:spcAft>
                <a:spcPts val="0"/>
              </a:spcAft>
              <a:buSzPts val="1800"/>
              <a:buChar char="●"/>
            </a:pPr>
            <a:r>
              <a:rPr lang="en"/>
              <a:t>Focusing your process steps, not your results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Research questions</a:t>
            </a:r>
            <a:endParaRPr/>
          </a:p>
          <a:p>
            <a:pPr indent="-342900" lvl="0" marL="457200" rtl="0" algn="l">
              <a:spcBef>
                <a:spcPts val="0"/>
              </a:spcBef>
              <a:spcAft>
                <a:spcPts val="0"/>
              </a:spcAft>
              <a:buSzPts val="1800"/>
              <a:buAutoNum type="arabicPeriod"/>
            </a:pPr>
            <a:r>
              <a:rPr lang="en"/>
              <a:t>The research process</a:t>
            </a:r>
            <a:endParaRPr/>
          </a:p>
          <a:p>
            <a:pPr indent="-342900" lvl="0" marL="457200" rtl="0" algn="l">
              <a:spcBef>
                <a:spcPts val="0"/>
              </a:spcBef>
              <a:spcAft>
                <a:spcPts val="0"/>
              </a:spcAft>
              <a:buSzPts val="1800"/>
              <a:buAutoNum type="arabicPeriod"/>
            </a:pPr>
            <a:r>
              <a:rPr lang="en"/>
              <a:t>Research methodologies</a:t>
            </a:r>
            <a:endParaRPr/>
          </a:p>
          <a:p>
            <a:pPr indent="-342900" lvl="0" marL="457200" rtl="0" algn="l">
              <a:spcBef>
                <a:spcPts val="0"/>
              </a:spcBef>
              <a:spcAft>
                <a:spcPts val="0"/>
              </a:spcAft>
              <a:buSzPts val="1800"/>
              <a:buAutoNum type="arabicPeriod"/>
            </a:pPr>
            <a:r>
              <a:rPr lang="en"/>
              <a:t>Research methods and practices</a:t>
            </a:r>
            <a:endParaRPr/>
          </a:p>
          <a:p>
            <a:pPr indent="-342900" lvl="0" marL="457200" rtl="0" algn="l">
              <a:spcBef>
                <a:spcPts val="0"/>
              </a:spcBef>
              <a:spcAft>
                <a:spcPts val="0"/>
              </a:spcAft>
              <a:buSzPts val="1800"/>
              <a:buAutoNum type="arabicPeriod"/>
            </a:pPr>
            <a:r>
              <a:rPr lang="en"/>
              <a:t>Research quality criteria</a:t>
            </a:r>
            <a:endParaRPr/>
          </a:p>
          <a:p>
            <a:pPr indent="0" lvl="0" marL="0" rtl="0" algn="l">
              <a:spcBef>
                <a:spcPts val="1200"/>
              </a:spcBef>
              <a:spcAft>
                <a:spcPts val="1200"/>
              </a:spcAft>
              <a:buNone/>
            </a:pPr>
            <a:r>
              <a:t/>
            </a:r>
            <a:endParaRPr/>
          </a:p>
        </p:txBody>
      </p:sp>
      <p:sp>
        <p:nvSpPr>
          <p:cNvPr id="44" name="Google Shape;44;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How Time is Spent in Research</a:t>
            </a:r>
            <a:endParaRPr/>
          </a:p>
        </p:txBody>
      </p:sp>
      <p:sp>
        <p:nvSpPr>
          <p:cNvPr id="169" name="Google Shape;169;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pic>
        <p:nvPicPr>
          <p:cNvPr id="170" name="Google Shape;170;p27"/>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Protocol and Process Tracking</a:t>
            </a:r>
            <a:endParaRPr/>
          </a:p>
        </p:txBody>
      </p:sp>
      <p:sp>
        <p:nvSpPr>
          <p:cNvPr id="176" name="Google Shape;176;p2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77" name="Google Shape;177;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Document your research design and proposed process before you start</a:t>
            </a:r>
            <a:endParaRPr/>
          </a:p>
          <a:p>
            <a:pPr indent="-342900" lvl="0" marL="457200" rtl="0" algn="l">
              <a:spcBef>
                <a:spcPts val="1200"/>
              </a:spcBef>
              <a:spcAft>
                <a:spcPts val="0"/>
              </a:spcAft>
              <a:buSzPts val="1800"/>
              <a:buChar char="●"/>
            </a:pPr>
            <a:r>
              <a:rPr lang="en"/>
              <a:t>Register this so-called research protocol with independent resource</a:t>
            </a:r>
            <a:endParaRPr/>
          </a:p>
          <a:p>
            <a:pPr indent="0" lvl="0" marL="0" rtl="0" algn="l">
              <a:spcBef>
                <a:spcPts val="1200"/>
              </a:spcBef>
              <a:spcAft>
                <a:spcPts val="0"/>
              </a:spcAft>
              <a:buNone/>
            </a:pPr>
            <a:r>
              <a:rPr lang="en"/>
              <a:t>Track data, process, and progress of actual work in lab book (audit trail)</a:t>
            </a:r>
            <a:endParaRPr/>
          </a:p>
          <a:p>
            <a:pPr indent="-342900" lvl="0" marL="457200" rtl="0" algn="l">
              <a:spcBef>
                <a:spcPts val="1200"/>
              </a:spcBef>
              <a:spcAft>
                <a:spcPts val="0"/>
              </a:spcAft>
              <a:buSzPts val="1800"/>
              <a:buChar char="●"/>
            </a:pPr>
            <a:r>
              <a:rPr lang="en"/>
              <a:t>Discuss plan vs. execution in discussion and limitations section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a:t>
            </a:r>
            <a:r>
              <a:rPr lang="en"/>
              <a:t>. Research Methodologies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methodology</a:t>
            </a:r>
            <a:r>
              <a:rPr lang="en"/>
              <a:t> is a</a:t>
            </a:r>
            <a:endParaRPr/>
          </a:p>
          <a:p>
            <a:pPr indent="-342900" lvl="0" marL="457200" rtl="0" algn="l">
              <a:spcBef>
                <a:spcPts val="1200"/>
              </a:spcBef>
              <a:spcAft>
                <a:spcPts val="0"/>
              </a:spcAft>
              <a:buSzPts val="1800"/>
              <a:buChar char="●"/>
            </a:pPr>
            <a:r>
              <a:rPr lang="en"/>
              <a:t>Start-to-finish framework for theory building</a:t>
            </a:r>
            <a:endParaRPr/>
          </a:p>
          <a:p>
            <a:pPr indent="-342900" lvl="0" marL="457200" rtl="0" algn="l">
              <a:spcBef>
                <a:spcPts val="0"/>
              </a:spcBef>
              <a:spcAft>
                <a:spcPts val="0"/>
              </a:spcAft>
              <a:buSzPts val="1800"/>
              <a:buChar char="●"/>
            </a:pPr>
            <a:r>
              <a:rPr lang="en"/>
              <a:t>Constraint system for research designs</a:t>
            </a:r>
            <a:endParaRPr/>
          </a:p>
          <a:p>
            <a:pPr indent="-342900" lvl="0" marL="457200" rtl="0" algn="l">
              <a:spcBef>
                <a:spcPts val="0"/>
              </a:spcBef>
              <a:spcAft>
                <a:spcPts val="0"/>
              </a:spcAft>
              <a:buSzPts val="1800"/>
              <a:buChar char="●"/>
            </a:pPr>
            <a:r>
              <a:rPr lang="en"/>
              <a:t>Pattern for research designs</a:t>
            </a:r>
            <a:endParaRPr/>
          </a:p>
          <a:p>
            <a:pPr indent="0" lvl="0" marL="0" rtl="0" algn="l">
              <a:spcBef>
                <a:spcPts val="1200"/>
              </a:spcBef>
              <a:spcAft>
                <a:spcPts val="1200"/>
              </a:spcAft>
              <a:buNone/>
            </a:pPr>
            <a:r>
              <a:t/>
            </a:r>
            <a:endParaRPr/>
          </a:p>
        </p:txBody>
      </p:sp>
      <p:sp>
        <p:nvSpPr>
          <p:cNvPr id="188" name="Google Shape;188;p3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Methodology</a:t>
            </a:r>
            <a:endParaRPr/>
          </a:p>
        </p:txBody>
      </p:sp>
      <p:sp>
        <p:nvSpPr>
          <p:cNvPr id="189" name="Google Shape;189;p3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a:t>
            </a:r>
            <a:r>
              <a:rPr lang="en"/>
              <a:t>Research Methodology</a:t>
            </a:r>
            <a:endParaRPr/>
          </a:p>
        </p:txBody>
      </p:sp>
      <p:sp>
        <p:nvSpPr>
          <p:cNvPr id="195" name="Google Shape;195;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qualitative survey</a:t>
            </a:r>
            <a:r>
              <a:rPr lang="en"/>
              <a:t> [1] according to Jansen (2010)</a:t>
            </a:r>
            <a:endParaRPr/>
          </a:p>
          <a:p>
            <a:pPr indent="-342900" lvl="0" marL="457200" rtl="0" algn="l">
              <a:spcBef>
                <a:spcPts val="1200"/>
              </a:spcBef>
              <a:spcAft>
                <a:spcPts val="0"/>
              </a:spcAft>
              <a:buSzPts val="1800"/>
              <a:buAutoNum type="arabicPeriod"/>
            </a:pPr>
            <a:r>
              <a:rPr lang="en"/>
              <a:t>Write research protocol [3]</a:t>
            </a:r>
            <a:endParaRPr/>
          </a:p>
          <a:p>
            <a:pPr indent="-342900" lvl="0" marL="457200" rtl="0" algn="l">
              <a:spcBef>
                <a:spcPts val="0"/>
              </a:spcBef>
              <a:spcAft>
                <a:spcPts val="0"/>
              </a:spcAft>
              <a:buSzPts val="1800"/>
              <a:buAutoNum type="arabicPeriod"/>
            </a:pPr>
            <a:r>
              <a:rPr lang="en"/>
              <a:t>Build sampling model [2]</a:t>
            </a:r>
            <a:endParaRPr/>
          </a:p>
          <a:p>
            <a:pPr indent="-342900" lvl="0" marL="457200" rtl="0" algn="l">
              <a:spcBef>
                <a:spcPts val="0"/>
              </a:spcBef>
              <a:spcAft>
                <a:spcPts val="0"/>
              </a:spcAft>
              <a:buSzPts val="1800"/>
              <a:buAutoNum type="arabicPeriod"/>
            </a:pPr>
            <a:r>
              <a:rPr lang="en"/>
              <a:t>Sample for theory building [2]</a:t>
            </a:r>
            <a:endParaRPr/>
          </a:p>
          <a:p>
            <a:pPr indent="-342900" lvl="0" marL="457200" rtl="0" algn="l">
              <a:spcBef>
                <a:spcPts val="0"/>
              </a:spcBef>
              <a:spcAft>
                <a:spcPts val="0"/>
              </a:spcAft>
              <a:buSzPts val="1800"/>
              <a:buAutoNum type="arabicPeriod"/>
            </a:pPr>
            <a:r>
              <a:rPr lang="en"/>
              <a:t>Perform interviews [2]</a:t>
            </a:r>
            <a:endParaRPr/>
          </a:p>
          <a:p>
            <a:pPr indent="-342900" lvl="0" marL="457200" rtl="0" algn="l">
              <a:spcBef>
                <a:spcPts val="0"/>
              </a:spcBef>
              <a:spcAft>
                <a:spcPts val="0"/>
              </a:spcAft>
              <a:buSzPts val="1800"/>
              <a:buAutoNum type="arabicPeriod"/>
            </a:pPr>
            <a:r>
              <a:rPr lang="en"/>
              <a:t>Analyze transcriptions [2]</a:t>
            </a:r>
            <a:endParaRPr/>
          </a:p>
          <a:p>
            <a:pPr indent="-342900" lvl="0" marL="457200" rtl="0" algn="l">
              <a:spcBef>
                <a:spcPts val="0"/>
              </a:spcBef>
              <a:spcAft>
                <a:spcPts val="0"/>
              </a:spcAft>
              <a:buSzPts val="1800"/>
              <a:buAutoNum type="arabicPeriod"/>
            </a:pPr>
            <a:r>
              <a:rPr lang="en"/>
              <a:t>Determine saturation [3]</a:t>
            </a:r>
            <a:endParaRPr/>
          </a:p>
          <a:p>
            <a:pPr indent="-342900" lvl="0" marL="457200" rtl="0" algn="l">
              <a:spcBef>
                <a:spcPts val="0"/>
              </a:spcBef>
              <a:spcAft>
                <a:spcPts val="0"/>
              </a:spcAft>
              <a:buSzPts val="1800"/>
              <a:buAutoNum type="arabicPeriod"/>
            </a:pPr>
            <a:r>
              <a:rPr lang="en"/>
              <a:t>Iterate or conclude</a:t>
            </a:r>
            <a:endParaRPr/>
          </a:p>
          <a:p>
            <a:pPr indent="0" lvl="0" marL="0" rtl="0" algn="l">
              <a:spcBef>
                <a:spcPts val="1200"/>
              </a:spcBef>
              <a:spcAft>
                <a:spcPts val="1200"/>
              </a:spcAft>
              <a:buNone/>
            </a:pPr>
            <a:r>
              <a:t/>
            </a:r>
            <a:endParaRPr/>
          </a:p>
        </p:txBody>
      </p:sp>
      <p:sp>
        <p:nvSpPr>
          <p:cNvPr id="196" name="Google Shape;196;p3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97" name="Google Shape;197;p31"/>
          <p:cNvSpPr txBox="1"/>
          <p:nvPr/>
        </p:nvSpPr>
        <p:spPr>
          <a:xfrm>
            <a:off x="0" y="4229100"/>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A.k.a. interview study (when restricted to interviews)</a:t>
            </a:r>
            <a:endParaRPr/>
          </a:p>
          <a:p>
            <a:pPr indent="0" lvl="0" marL="0" rtl="0" algn="l">
              <a:spcBef>
                <a:spcPts val="0"/>
              </a:spcBef>
              <a:spcAft>
                <a:spcPts val="0"/>
              </a:spcAft>
              <a:buNone/>
            </a:pPr>
            <a:r>
              <a:rPr lang="en"/>
              <a:t>[2] A research method</a:t>
            </a:r>
            <a:endParaRPr/>
          </a:p>
          <a:p>
            <a:pPr indent="0" lvl="0" marL="0" rtl="0" algn="l">
              <a:spcBef>
                <a:spcPts val="0"/>
              </a:spcBef>
              <a:spcAft>
                <a:spcPts val="0"/>
              </a:spcAft>
              <a:buNone/>
            </a:pPr>
            <a:r>
              <a:rPr lang="en"/>
              <a:t>[3] A research practice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Some (Categories of) Research Methodologies</a:t>
            </a:r>
            <a:endParaRPr/>
          </a:p>
        </p:txBody>
      </p:sp>
      <p:sp>
        <p:nvSpPr>
          <p:cNvPr id="203" name="Google Shape;203;p3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Systematic survey</a:t>
            </a:r>
            <a:endParaRPr/>
          </a:p>
          <a:p>
            <a:pPr indent="-342900" lvl="0" marL="457200" rtl="0" algn="l">
              <a:spcBef>
                <a:spcPts val="0"/>
              </a:spcBef>
              <a:spcAft>
                <a:spcPts val="0"/>
              </a:spcAft>
              <a:buSzPts val="1800"/>
              <a:buChar char="●"/>
            </a:pPr>
            <a:r>
              <a:rPr lang="en"/>
              <a:t>Qualitative survey</a:t>
            </a:r>
            <a:endParaRPr/>
          </a:p>
          <a:p>
            <a:pPr indent="-342900" lvl="0" marL="457200" rtl="0" algn="l">
              <a:spcBef>
                <a:spcPts val="0"/>
              </a:spcBef>
              <a:spcAft>
                <a:spcPts val="0"/>
              </a:spcAft>
              <a:buSzPts val="1800"/>
              <a:buChar char="●"/>
            </a:pPr>
            <a:r>
              <a:rPr lang="en"/>
              <a:t>Action research</a:t>
            </a:r>
            <a:endParaRPr/>
          </a:p>
          <a:p>
            <a:pPr indent="-342900" lvl="0" marL="457200" rtl="0" algn="l">
              <a:spcBef>
                <a:spcPts val="0"/>
              </a:spcBef>
              <a:spcAft>
                <a:spcPts val="0"/>
              </a:spcAft>
              <a:buSzPts val="1800"/>
              <a:buChar char="●"/>
            </a:pPr>
            <a:r>
              <a:rPr lang="en"/>
              <a:t>Case study research</a:t>
            </a:r>
            <a:endParaRPr/>
          </a:p>
          <a:p>
            <a:pPr indent="-342900" lvl="0" marL="457200" rtl="0" algn="l">
              <a:spcBef>
                <a:spcPts val="0"/>
              </a:spcBef>
              <a:spcAft>
                <a:spcPts val="0"/>
              </a:spcAft>
              <a:buSzPts val="1800"/>
              <a:buChar char="●"/>
            </a:pPr>
            <a:r>
              <a:rPr lang="en"/>
              <a:t>Grounded theory</a:t>
            </a:r>
            <a:endParaRPr/>
          </a:p>
          <a:p>
            <a:pPr indent="-342900" lvl="0" marL="457200" rtl="0" algn="l">
              <a:spcBef>
                <a:spcPts val="0"/>
              </a:spcBef>
              <a:spcAft>
                <a:spcPts val="0"/>
              </a:spcAft>
              <a:buSzPts val="1800"/>
              <a:buChar char="●"/>
            </a:pPr>
            <a:r>
              <a:rPr lang="en"/>
              <a:t>Ethnographies</a:t>
            </a:r>
            <a:endParaRPr/>
          </a:p>
        </p:txBody>
      </p:sp>
      <p:sp>
        <p:nvSpPr>
          <p:cNvPr id="204" name="Google Shape;204;p3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“I think you should be more explicit in step 2” [1]</a:t>
            </a:r>
            <a:endParaRPr/>
          </a:p>
        </p:txBody>
      </p:sp>
      <p:sp>
        <p:nvSpPr>
          <p:cNvPr id="210" name="Google Shape;210;p3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211" name="Google Shape;211;p33"/>
          <p:cNvSpPr txBox="1"/>
          <p:nvPr/>
        </p:nvSpPr>
        <p:spPr>
          <a:xfrm>
            <a:off x="0" y="4416552"/>
            <a:ext cx="9144000" cy="73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4"/>
              </a:rPr>
              <a:t>http://www.sciencecartoonsplus.com/</a:t>
            </a:r>
            <a:r>
              <a:rPr lang="en"/>
              <a:t> </a:t>
            </a:r>
            <a:endParaRPr/>
          </a:p>
        </p:txBody>
      </p:sp>
      <p:pic>
        <p:nvPicPr>
          <p:cNvPr id="212" name="Google Shape;212;p33"/>
          <p:cNvPicPr preferRelativeResize="0"/>
          <p:nvPr/>
        </p:nvPicPr>
        <p:blipFill>
          <a:blip r:embed="rId5">
            <a:alphaModFix/>
          </a:blip>
          <a:stretch>
            <a:fillRect/>
          </a:stretch>
        </p:blipFill>
        <p:spPr>
          <a:xfrm>
            <a:off x="2776576" y="914400"/>
            <a:ext cx="3590848" cy="38404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design </a:t>
            </a:r>
            <a:r>
              <a:rPr lang="en"/>
              <a:t>is</a:t>
            </a:r>
            <a:endParaRPr/>
          </a:p>
          <a:p>
            <a:pPr indent="-342900" lvl="0" marL="457200" rtl="0" algn="l">
              <a:spcBef>
                <a:spcPts val="1200"/>
              </a:spcBef>
              <a:spcAft>
                <a:spcPts val="0"/>
              </a:spcAft>
              <a:buSzPts val="1800"/>
              <a:buChar char="●"/>
            </a:pPr>
            <a:r>
              <a:rPr lang="en"/>
              <a:t>A structured plan to answer a research question</a:t>
            </a:r>
            <a:endParaRPr/>
          </a:p>
          <a:p>
            <a:pPr indent="-342900" lvl="0" marL="457200" rtl="0" algn="l">
              <a:spcBef>
                <a:spcPts val="0"/>
              </a:spcBef>
              <a:spcAft>
                <a:spcPts val="0"/>
              </a:spcAft>
              <a:buSzPts val="1800"/>
              <a:buChar char="●"/>
            </a:pPr>
            <a:r>
              <a:rPr lang="en"/>
              <a:t>Created by applying a research methodology</a:t>
            </a:r>
            <a:endParaRPr/>
          </a:p>
          <a:p>
            <a:pPr indent="0" lvl="0" marL="0" rtl="0" algn="l">
              <a:spcBef>
                <a:spcPts val="1200"/>
              </a:spcBef>
              <a:spcAft>
                <a:spcPts val="1200"/>
              </a:spcAft>
              <a:buNone/>
            </a:pPr>
            <a:r>
              <a:t/>
            </a:r>
            <a:endParaRPr/>
          </a:p>
        </p:txBody>
      </p:sp>
      <p:sp>
        <p:nvSpPr>
          <p:cNvPr id="218" name="Google Shape;218;p3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Design</a:t>
            </a:r>
            <a:endParaRPr/>
          </a:p>
        </p:txBody>
      </p:sp>
      <p:sp>
        <p:nvSpPr>
          <p:cNvPr id="219" name="Google Shape;219;p3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Research question</a:t>
            </a:r>
            <a:endParaRPr/>
          </a:p>
          <a:p>
            <a:pPr indent="-342900" lvl="0" marL="457200" rtl="0" algn="l">
              <a:spcBef>
                <a:spcPts val="1200"/>
              </a:spcBef>
              <a:spcAft>
                <a:spcPts val="0"/>
              </a:spcAft>
              <a:buSzPts val="1800"/>
              <a:buChar char="●"/>
            </a:pPr>
            <a:r>
              <a:rPr lang="en"/>
              <a:t>What are challenges of inner source collaboration in software development?</a:t>
            </a:r>
            <a:endParaRPr/>
          </a:p>
          <a:p>
            <a:pPr indent="0" lvl="0" marL="0" rtl="0" algn="l">
              <a:spcBef>
                <a:spcPts val="1200"/>
              </a:spcBef>
              <a:spcAft>
                <a:spcPts val="0"/>
              </a:spcAft>
              <a:buNone/>
            </a:pPr>
            <a:r>
              <a:rPr lang="en"/>
              <a:t>Possible research approach</a:t>
            </a:r>
            <a:endParaRPr/>
          </a:p>
          <a:p>
            <a:pPr indent="-342900" lvl="0" marL="457200" rtl="0" algn="l">
              <a:spcBef>
                <a:spcPts val="1200"/>
              </a:spcBef>
              <a:spcAft>
                <a:spcPts val="0"/>
              </a:spcAft>
              <a:buSzPts val="1800"/>
              <a:buChar char="●"/>
            </a:pPr>
            <a:r>
              <a:rPr lang="en"/>
              <a:t>Qualitative survey according to Jansen (2010)</a:t>
            </a:r>
            <a:endParaRPr/>
          </a:p>
          <a:p>
            <a:pPr indent="0" lvl="0" marL="0" rtl="0" algn="l">
              <a:spcBef>
                <a:spcPts val="1200"/>
              </a:spcBef>
              <a:spcAft>
                <a:spcPts val="0"/>
              </a:spcAft>
              <a:buNone/>
            </a:pPr>
            <a:r>
              <a:rPr lang="en"/>
              <a:t>Resulting research design</a:t>
            </a:r>
            <a:endParaRPr/>
          </a:p>
          <a:p>
            <a:pPr indent="-342900" lvl="0" marL="457200" rtl="0" algn="l">
              <a:spcBef>
                <a:spcPts val="1200"/>
              </a:spcBef>
              <a:spcAft>
                <a:spcPts val="0"/>
              </a:spcAft>
              <a:buSzPts val="1800"/>
              <a:buAutoNum type="arabicPeriod"/>
            </a:pPr>
            <a:r>
              <a:rPr lang="en"/>
              <a:t>Model units of analysis (companies, employees) of interest</a:t>
            </a:r>
            <a:endParaRPr/>
          </a:p>
          <a:p>
            <a:pPr indent="-342900" lvl="0" marL="457200" rtl="0" algn="l">
              <a:spcBef>
                <a:spcPts val="0"/>
              </a:spcBef>
              <a:spcAft>
                <a:spcPts val="0"/>
              </a:spcAft>
              <a:buSzPts val="1800"/>
              <a:buAutoNum type="arabicPeriod"/>
            </a:pPr>
            <a:r>
              <a:rPr lang="en"/>
              <a:t>Identify units of analysis using sampling model</a:t>
            </a:r>
            <a:endParaRPr/>
          </a:p>
          <a:p>
            <a:pPr indent="-342900" lvl="0" marL="457200" rtl="0" algn="l">
              <a:spcBef>
                <a:spcPts val="0"/>
              </a:spcBef>
              <a:spcAft>
                <a:spcPts val="0"/>
              </a:spcAft>
              <a:buSzPts val="1800"/>
              <a:buAutoNum type="arabicPeriod"/>
            </a:pPr>
            <a:r>
              <a:rPr lang="en"/>
              <a:t>Contact and interview experts</a:t>
            </a:r>
            <a:endParaRPr/>
          </a:p>
          <a:p>
            <a:pPr indent="-342900" lvl="0" marL="457200" rtl="0" algn="l">
              <a:spcBef>
                <a:spcPts val="0"/>
              </a:spcBef>
              <a:spcAft>
                <a:spcPts val="0"/>
              </a:spcAft>
              <a:buSzPts val="1800"/>
              <a:buAutoNum type="arabicPeriod"/>
            </a:pPr>
            <a:r>
              <a:rPr lang="en"/>
              <a:t>Analyze interviews using thematic analysis according to Braun &amp; Clarke (2012)</a:t>
            </a:r>
            <a:endParaRPr/>
          </a:p>
          <a:p>
            <a:pPr indent="-342900" lvl="0" marL="457200" rtl="0" algn="l">
              <a:spcBef>
                <a:spcPts val="0"/>
              </a:spcBef>
              <a:spcAft>
                <a:spcPts val="0"/>
              </a:spcAft>
              <a:buSzPts val="1800"/>
              <a:buAutoNum type="arabicPeriod"/>
            </a:pPr>
            <a:r>
              <a:rPr lang="en"/>
              <a:t>Determine saturation and iterate if not satisfied</a:t>
            </a:r>
            <a:endParaRPr/>
          </a:p>
        </p:txBody>
      </p:sp>
      <p:sp>
        <p:nvSpPr>
          <p:cNvPr id="225" name="Google Shape;225;p3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Design Inner Source Challenges</a:t>
            </a:r>
            <a:endParaRPr/>
          </a:p>
        </p:txBody>
      </p:sp>
      <p:sp>
        <p:nvSpPr>
          <p:cNvPr id="226" name="Google Shape;226;p3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 Marshmallow Experiment [1]</a:t>
            </a:r>
            <a:endParaRPr/>
          </a:p>
        </p:txBody>
      </p:sp>
      <p:sp>
        <p:nvSpPr>
          <p:cNvPr id="232" name="Google Shape;232;p3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descr="We ran a duplicate of Stanford University's &quot;Marshmallow Experiment&quot; with our own Flood kids (Google it for the details).  &#10; &#10;If they could delay gratification by sitting in a room alone with one marshmallow until the facilitator got back, they would be rewarded with an additional marshmallow. If they cracked, succumbed to temptation by eating the marshmallow before she returned, they would not be rewarded with an additional one.  &#10; &#10;We hid 2 cameras in the room to watch the hilarious results." id="233" name="Google Shape;233;p36" title="The Marshmallow Experiment - Instant Gratification">
            <a:hlinkClick r:id="rId4"/>
          </p:cNvPr>
          <p:cNvPicPr preferRelativeResize="0"/>
          <p:nvPr/>
        </p:nvPicPr>
        <p:blipFill>
          <a:blip r:embed="rId5">
            <a:alphaModFix/>
          </a:blip>
          <a:stretch>
            <a:fillRect/>
          </a:stretch>
        </p:blipFill>
        <p:spPr>
          <a:xfrm>
            <a:off x="2133600" y="914400"/>
            <a:ext cx="4876800" cy="3657600"/>
          </a:xfrm>
          <a:prstGeom prst="rect">
            <a:avLst/>
          </a:prstGeom>
          <a:noFill/>
          <a:ln>
            <a:noFill/>
          </a:ln>
        </p:spPr>
      </p:pic>
      <p:sp>
        <p:nvSpPr>
          <p:cNvPr id="234" name="Google Shape;234;p36"/>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6"/>
              </a:rPr>
              <a:t>https://www.youtube.com/watch?v=Yo4WF3cSd9Q</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Theory Building and Validation (Recap)</a:t>
            </a:r>
            <a:endParaRPr/>
          </a:p>
        </p:txBody>
      </p:sp>
      <p:sp>
        <p:nvSpPr>
          <p:cNvPr id="50" name="Google Shape;50;p1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51" name="Google Shape;51;p1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Research Methods and Practices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 </a:t>
            </a:r>
            <a:r>
              <a:rPr b="1" lang="en"/>
              <a:t>research method</a:t>
            </a:r>
            <a:r>
              <a:rPr lang="en"/>
              <a:t> is</a:t>
            </a:r>
            <a:endParaRPr/>
          </a:p>
          <a:p>
            <a:pPr indent="-342900" lvl="0" marL="457200" rtl="0" algn="l">
              <a:spcBef>
                <a:spcPts val="1200"/>
              </a:spcBef>
              <a:spcAft>
                <a:spcPts val="0"/>
              </a:spcAft>
              <a:buSzPts val="1800"/>
              <a:buChar char="●"/>
            </a:pPr>
            <a:r>
              <a:rPr lang="en"/>
              <a:t>A prescriptive procedure to answer a research question</a:t>
            </a:r>
            <a:endParaRPr/>
          </a:p>
          <a:p>
            <a:pPr indent="-342900" lvl="0" marL="457200" rtl="0" algn="l">
              <a:spcBef>
                <a:spcPts val="0"/>
              </a:spcBef>
              <a:spcAft>
                <a:spcPts val="0"/>
              </a:spcAft>
              <a:buSzPts val="1800"/>
              <a:buChar char="●"/>
            </a:pPr>
            <a:r>
              <a:rPr lang="en"/>
              <a:t>Which collects and analyses one set of data</a:t>
            </a:r>
            <a:endParaRPr/>
          </a:p>
          <a:p>
            <a:pPr indent="0" lvl="0" marL="0" rtl="0" algn="l">
              <a:spcBef>
                <a:spcPts val="1200"/>
              </a:spcBef>
              <a:spcAft>
                <a:spcPts val="0"/>
              </a:spcAft>
              <a:buNone/>
            </a:pPr>
            <a:r>
              <a:rPr lang="en"/>
              <a:t>Research method vs.</a:t>
            </a:r>
            <a:r>
              <a:rPr b="1" lang="en"/>
              <a:t> research methodology</a:t>
            </a:r>
            <a:endParaRPr b="1"/>
          </a:p>
          <a:p>
            <a:pPr indent="-342900" lvl="0" marL="457200" rtl="0" algn="l">
              <a:spcBef>
                <a:spcPts val="1200"/>
              </a:spcBef>
              <a:spcAft>
                <a:spcPts val="0"/>
              </a:spcAft>
              <a:buSzPts val="1800"/>
              <a:buChar char="●"/>
            </a:pPr>
            <a:r>
              <a:rPr lang="en"/>
              <a:t>A methodology provides a framework while a method provides a prescription</a:t>
            </a:r>
            <a:endParaRPr/>
          </a:p>
          <a:p>
            <a:pPr indent="-342900" lvl="0" marL="457200" rtl="0" algn="l">
              <a:spcBef>
                <a:spcPts val="0"/>
              </a:spcBef>
              <a:spcAft>
                <a:spcPts val="0"/>
              </a:spcAft>
              <a:buSzPts val="1800"/>
              <a:buChar char="●"/>
            </a:pPr>
            <a:r>
              <a:rPr lang="en"/>
              <a:t>It ain’t a methodology if it ain’t theory building</a:t>
            </a:r>
            <a:endParaRPr/>
          </a:p>
          <a:p>
            <a:pPr indent="0" lvl="0" marL="0" rtl="0" algn="l">
              <a:spcBef>
                <a:spcPts val="1200"/>
              </a:spcBef>
              <a:spcAft>
                <a:spcPts val="1200"/>
              </a:spcAft>
              <a:buNone/>
            </a:pPr>
            <a:r>
              <a:t/>
            </a:r>
            <a:endParaRPr/>
          </a:p>
        </p:txBody>
      </p:sp>
      <p:sp>
        <p:nvSpPr>
          <p:cNvPr id="245" name="Google Shape;245;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a:t>
            </a:r>
            <a:endParaRPr/>
          </a:p>
        </p:txBody>
      </p:sp>
      <p:sp>
        <p:nvSpPr>
          <p:cNvPr id="246" name="Google Shape;246;p3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Methods</a:t>
            </a:r>
            <a:endParaRPr/>
          </a:p>
        </p:txBody>
      </p:sp>
      <p:sp>
        <p:nvSpPr>
          <p:cNvPr id="252" name="Google Shape;252;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Braun &amp; Clarke (2012)</a:t>
            </a:r>
            <a:r>
              <a:rPr lang="en"/>
              <a:t>: Thematic analysis</a:t>
            </a:r>
            <a:endParaRPr/>
          </a:p>
          <a:p>
            <a:pPr indent="-342900" lvl="0" marL="457200" rtl="0" algn="l">
              <a:spcBef>
                <a:spcPts val="0"/>
              </a:spcBef>
              <a:spcAft>
                <a:spcPts val="0"/>
              </a:spcAft>
              <a:buSzPts val="1800"/>
              <a:buChar char="●"/>
            </a:pPr>
            <a:r>
              <a:rPr lang="en"/>
              <a:t>Wohlin et al. (2012)</a:t>
            </a:r>
            <a:r>
              <a:rPr lang="en"/>
              <a:t>: </a:t>
            </a:r>
            <a:r>
              <a:rPr lang="en"/>
              <a:t>Controlled experiments</a:t>
            </a:r>
            <a:endParaRPr/>
          </a:p>
          <a:p>
            <a:pPr indent="-342900" lvl="0" marL="457200" rtl="0" algn="l">
              <a:spcBef>
                <a:spcPts val="0"/>
              </a:spcBef>
              <a:spcAft>
                <a:spcPts val="0"/>
              </a:spcAft>
              <a:buSzPts val="1800"/>
              <a:buChar char="●"/>
            </a:pPr>
            <a:r>
              <a:rPr lang="en"/>
              <a:t>Fagerholm &amp; Fritz (2020): Biometric measurements</a:t>
            </a:r>
            <a:endParaRPr/>
          </a:p>
        </p:txBody>
      </p:sp>
      <p:sp>
        <p:nvSpPr>
          <p:cNvPr id="253" name="Google Shape;253;p3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a:t>
            </a:r>
            <a:r>
              <a:rPr lang="en"/>
              <a:t> Practice</a:t>
            </a:r>
            <a:endParaRPr/>
          </a:p>
        </p:txBody>
      </p:sp>
      <p:sp>
        <p:nvSpPr>
          <p:cNvPr id="259" name="Google Shape;259;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practice</a:t>
            </a:r>
            <a:r>
              <a:rPr lang="en"/>
              <a:t> is a</a:t>
            </a:r>
            <a:endParaRPr/>
          </a:p>
          <a:p>
            <a:pPr indent="-342900" lvl="0" marL="457200" rtl="0" algn="l">
              <a:spcBef>
                <a:spcPts val="1200"/>
              </a:spcBef>
              <a:spcAft>
                <a:spcPts val="0"/>
              </a:spcAft>
              <a:buSzPts val="1800"/>
              <a:buChar char="●"/>
            </a:pPr>
            <a:r>
              <a:rPr lang="en"/>
              <a:t>An established procedure that when employed provides a defined result</a:t>
            </a:r>
            <a:endParaRPr/>
          </a:p>
          <a:p>
            <a:pPr indent="-342900" lvl="0" marL="457200" rtl="0" algn="l">
              <a:spcBef>
                <a:spcPts val="0"/>
              </a:spcBef>
              <a:spcAft>
                <a:spcPts val="0"/>
              </a:spcAft>
              <a:buSzPts val="1800"/>
              <a:buChar char="●"/>
            </a:pPr>
            <a:r>
              <a:rPr lang="en"/>
              <a:t>That is known to practitioners of science but has not been codified yet</a:t>
            </a:r>
            <a:endParaRPr/>
          </a:p>
          <a:p>
            <a:pPr indent="0" lvl="0" marL="0" rtl="0" algn="l">
              <a:spcBef>
                <a:spcPts val="1200"/>
              </a:spcBef>
              <a:spcAft>
                <a:spcPts val="0"/>
              </a:spcAft>
              <a:buNone/>
            </a:pPr>
            <a:r>
              <a:rPr lang="en"/>
              <a:t>Research practice vs. </a:t>
            </a:r>
            <a:r>
              <a:rPr b="1" lang="en"/>
              <a:t>research method</a:t>
            </a:r>
            <a:endParaRPr b="1"/>
          </a:p>
          <a:p>
            <a:pPr indent="-342900" lvl="0" marL="457200" rtl="0" algn="l">
              <a:spcBef>
                <a:spcPts val="1200"/>
              </a:spcBef>
              <a:spcAft>
                <a:spcPts val="0"/>
              </a:spcAft>
              <a:buSzPts val="1800"/>
              <a:buChar char="●"/>
            </a:pPr>
            <a:r>
              <a:rPr lang="en"/>
              <a:t>A research practice may not have a name or formal definition</a:t>
            </a:r>
            <a:endParaRPr/>
          </a:p>
          <a:p>
            <a:pPr indent="-342900" lvl="0" marL="457200" rtl="0" algn="l">
              <a:spcBef>
                <a:spcPts val="0"/>
              </a:spcBef>
              <a:spcAft>
                <a:spcPts val="0"/>
              </a:spcAft>
              <a:buSzPts val="1800"/>
              <a:buChar char="●"/>
            </a:pPr>
            <a:r>
              <a:rPr lang="en"/>
              <a:t>A research practice may be a prototype of a method</a:t>
            </a:r>
            <a:endParaRPr/>
          </a:p>
        </p:txBody>
      </p:sp>
      <p:sp>
        <p:nvSpPr>
          <p:cNvPr id="260" name="Google Shape;260;p4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Practices</a:t>
            </a:r>
            <a:endParaRPr/>
          </a:p>
        </p:txBody>
      </p:sp>
      <p:sp>
        <p:nvSpPr>
          <p:cNvPr id="266" name="Google Shape;266;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Example practices </a:t>
            </a:r>
            <a:r>
              <a:rPr b="1" lang="en"/>
              <a:t>with a name</a:t>
            </a:r>
            <a:endParaRPr b="1"/>
          </a:p>
          <a:p>
            <a:pPr indent="-342900" lvl="0" marL="457200" rtl="0" algn="l">
              <a:spcBef>
                <a:spcPts val="1200"/>
              </a:spcBef>
              <a:spcAft>
                <a:spcPts val="0"/>
              </a:spcAft>
              <a:buSzPts val="1800"/>
              <a:buChar char="●"/>
            </a:pPr>
            <a:r>
              <a:rPr lang="en"/>
              <a:t>Forward s</a:t>
            </a:r>
            <a:r>
              <a:rPr lang="en"/>
              <a:t>nowballing (an article search strategy)</a:t>
            </a:r>
            <a:endParaRPr/>
          </a:p>
          <a:p>
            <a:pPr indent="-342900" lvl="0" marL="457200" rtl="0" algn="l">
              <a:spcBef>
                <a:spcPts val="0"/>
              </a:spcBef>
              <a:spcAft>
                <a:spcPts val="0"/>
              </a:spcAft>
              <a:buSzPts val="1800"/>
              <a:buChar char="●"/>
            </a:pPr>
            <a:r>
              <a:rPr lang="en"/>
              <a:t>Polar sampling (a purposive sampling strategy)</a:t>
            </a:r>
            <a:endParaRPr/>
          </a:p>
          <a:p>
            <a:pPr indent="-342900" lvl="0" marL="457200" rtl="0" algn="l">
              <a:spcBef>
                <a:spcPts val="0"/>
              </a:spcBef>
              <a:spcAft>
                <a:spcPts val="0"/>
              </a:spcAft>
              <a:buSzPts val="1800"/>
              <a:buChar char="●"/>
            </a:pPr>
            <a:r>
              <a:rPr lang="en"/>
              <a:t>Peer debriefing (a quality assurance practice)</a:t>
            </a:r>
            <a:endParaRPr/>
          </a:p>
          <a:p>
            <a:pPr indent="0" lvl="0" marL="0" rtl="0" algn="l">
              <a:spcBef>
                <a:spcPts val="1200"/>
              </a:spcBef>
              <a:spcAft>
                <a:spcPts val="0"/>
              </a:spcAft>
              <a:buNone/>
            </a:pPr>
            <a:r>
              <a:rPr lang="en"/>
              <a:t>Example practices </a:t>
            </a:r>
            <a:r>
              <a:rPr b="1" lang="en"/>
              <a:t>without a name</a:t>
            </a:r>
            <a:endParaRPr b="1"/>
          </a:p>
          <a:p>
            <a:pPr indent="-342900" lvl="0" marL="457200" rtl="0" algn="l">
              <a:spcBef>
                <a:spcPts val="1200"/>
              </a:spcBef>
              <a:spcAft>
                <a:spcPts val="0"/>
              </a:spcAft>
              <a:buSzPts val="1800"/>
              <a:buChar char="●"/>
            </a:pPr>
            <a:r>
              <a:rPr lang="en"/>
              <a:t>How to derive a code name</a:t>
            </a:r>
            <a:endParaRPr/>
          </a:p>
          <a:p>
            <a:pPr indent="-342900" lvl="0" marL="457200" rtl="0" algn="l">
              <a:spcBef>
                <a:spcPts val="0"/>
              </a:spcBef>
              <a:spcAft>
                <a:spcPts val="0"/>
              </a:spcAft>
              <a:buSzPts val="1800"/>
              <a:buChar char="●"/>
            </a:pPr>
            <a:r>
              <a:rPr lang="en"/>
              <a:t>How to report on a Student’s t-test results</a:t>
            </a:r>
            <a:endParaRPr/>
          </a:p>
          <a:p>
            <a:pPr indent="-342900" lvl="0" marL="457200" rtl="0" algn="l">
              <a:spcBef>
                <a:spcPts val="0"/>
              </a:spcBef>
              <a:spcAft>
                <a:spcPts val="0"/>
              </a:spcAft>
              <a:buSzPts val="1800"/>
              <a:buChar char="●"/>
            </a:pPr>
            <a:r>
              <a:rPr lang="en"/>
              <a:t>How to codify a theory using best practices handbooks</a:t>
            </a:r>
            <a:endParaRPr/>
          </a:p>
        </p:txBody>
      </p:sp>
      <p:sp>
        <p:nvSpPr>
          <p:cNvPr id="267" name="Google Shape;267;p4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 </a:t>
            </a:r>
            <a:r>
              <a:rPr b="1" lang="en"/>
              <a:t>research method</a:t>
            </a:r>
            <a:r>
              <a:rPr lang="en"/>
              <a:t> is</a:t>
            </a:r>
            <a:endParaRPr/>
          </a:p>
          <a:p>
            <a:pPr indent="-342900" lvl="0" marL="457200" rtl="0" algn="l">
              <a:spcBef>
                <a:spcPts val="1200"/>
              </a:spcBef>
              <a:spcAft>
                <a:spcPts val="0"/>
              </a:spcAft>
              <a:buSzPts val="1800"/>
              <a:buChar char="●"/>
            </a:pPr>
            <a:r>
              <a:rPr lang="en"/>
              <a:t>A prescriptive procedure</a:t>
            </a:r>
            <a:endParaRPr/>
          </a:p>
          <a:p>
            <a:pPr indent="-317500" lvl="1" marL="914400" rtl="0" algn="l">
              <a:spcBef>
                <a:spcPts val="0"/>
              </a:spcBef>
              <a:spcAft>
                <a:spcPts val="0"/>
              </a:spcAft>
              <a:buSzPts val="1400"/>
              <a:buChar char="○"/>
            </a:pPr>
            <a:r>
              <a:rPr lang="en"/>
              <a:t>For collecting and analyzing one type of data</a:t>
            </a:r>
            <a:endParaRPr/>
          </a:p>
          <a:p>
            <a:pPr indent="-317500" lvl="1" marL="914400" rtl="0" algn="l">
              <a:spcBef>
                <a:spcPts val="0"/>
              </a:spcBef>
              <a:spcAft>
                <a:spcPts val="0"/>
              </a:spcAft>
              <a:buSzPts val="1400"/>
              <a:buChar char="○"/>
            </a:pPr>
            <a:r>
              <a:rPr lang="en"/>
              <a:t>To answer a research question</a:t>
            </a:r>
            <a:endParaRPr/>
          </a:p>
          <a:p>
            <a:pPr indent="0" lvl="0" marL="0" rtl="0" algn="l">
              <a:spcBef>
                <a:spcPts val="1200"/>
              </a:spcBef>
              <a:spcAft>
                <a:spcPts val="0"/>
              </a:spcAft>
              <a:buNone/>
            </a:pPr>
            <a:r>
              <a:rPr lang="en"/>
              <a:t>An </a:t>
            </a:r>
            <a:r>
              <a:rPr b="1" lang="en"/>
              <a:t>established</a:t>
            </a:r>
            <a:r>
              <a:rPr lang="en"/>
              <a:t> research method has been validated</a:t>
            </a:r>
            <a:endParaRPr/>
          </a:p>
          <a:p>
            <a:pPr indent="-342900" lvl="0" marL="457200" rtl="0" algn="l">
              <a:spcBef>
                <a:spcPts val="1200"/>
              </a:spcBef>
              <a:spcAft>
                <a:spcPts val="0"/>
              </a:spcAft>
              <a:buSzPts val="1800"/>
              <a:buChar char="●"/>
            </a:pPr>
            <a:r>
              <a:rPr lang="en"/>
              <a:t>It has been shown to deliver what it promises</a:t>
            </a:r>
            <a:endParaRPr/>
          </a:p>
          <a:p>
            <a:pPr indent="-342900" lvl="0" marL="457200" rtl="0" algn="l">
              <a:spcBef>
                <a:spcPts val="0"/>
              </a:spcBef>
              <a:spcAft>
                <a:spcPts val="0"/>
              </a:spcAft>
              <a:buSzPts val="1800"/>
              <a:buChar char="●"/>
            </a:pPr>
            <a:r>
              <a:rPr lang="en"/>
              <a:t>Methods should have their own quality assurance criteria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73" name="Google Shape;273;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Methods (Expanded)</a:t>
            </a:r>
            <a:endParaRPr/>
          </a:p>
        </p:txBody>
      </p:sp>
      <p:sp>
        <p:nvSpPr>
          <p:cNvPr id="274" name="Google Shape;274;p4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Two Categories of Research Methods</a:t>
            </a:r>
            <a:endParaRPr/>
          </a:p>
        </p:txBody>
      </p:sp>
      <p:sp>
        <p:nvSpPr>
          <p:cNvPr id="280" name="Google Shape;280;p4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qualitative research method</a:t>
            </a:r>
            <a:r>
              <a:rPr lang="en"/>
              <a:t> is a</a:t>
            </a:r>
            <a:endParaRPr/>
          </a:p>
          <a:p>
            <a:pPr indent="-342900" lvl="0" marL="457200" rtl="0" algn="l">
              <a:spcBef>
                <a:spcPts val="1200"/>
              </a:spcBef>
              <a:spcAft>
                <a:spcPts val="0"/>
              </a:spcAft>
              <a:buSzPts val="1800"/>
              <a:buChar char="●"/>
            </a:pPr>
            <a:r>
              <a:rPr lang="en"/>
              <a:t>Research method that</a:t>
            </a:r>
            <a:endParaRPr/>
          </a:p>
          <a:p>
            <a:pPr indent="-317500" lvl="1" marL="914400" rtl="0" algn="l">
              <a:spcBef>
                <a:spcPts val="0"/>
              </a:spcBef>
              <a:spcAft>
                <a:spcPts val="0"/>
              </a:spcAft>
              <a:buSzPts val="1400"/>
              <a:buChar char="○"/>
            </a:pPr>
            <a:r>
              <a:rPr lang="en"/>
              <a:t>Collects and analyses qualitative data</a:t>
            </a:r>
            <a:endParaRPr/>
          </a:p>
          <a:p>
            <a:pPr indent="-317500" lvl="1" marL="914400" rtl="0" algn="l">
              <a:spcBef>
                <a:spcPts val="0"/>
              </a:spcBef>
              <a:spcAft>
                <a:spcPts val="0"/>
              </a:spcAft>
              <a:buSzPts val="1400"/>
              <a:buChar char="○"/>
            </a:pPr>
            <a:r>
              <a:rPr lang="en"/>
              <a:t>Creates theoretical insights</a:t>
            </a:r>
            <a:endParaRPr/>
          </a:p>
          <a:p>
            <a:pPr indent="0" lvl="0" marL="0" rtl="0" algn="l">
              <a:spcBef>
                <a:spcPts val="1200"/>
              </a:spcBef>
              <a:spcAft>
                <a:spcPts val="0"/>
              </a:spcAft>
              <a:buNone/>
            </a:pPr>
            <a:r>
              <a:rPr lang="en"/>
              <a:t>A </a:t>
            </a:r>
            <a:r>
              <a:rPr b="1" lang="en"/>
              <a:t>quantitative research method</a:t>
            </a:r>
            <a:r>
              <a:rPr lang="en"/>
              <a:t> is a</a:t>
            </a:r>
            <a:endParaRPr/>
          </a:p>
          <a:p>
            <a:pPr indent="-342900" lvl="0" marL="457200" rtl="0" algn="l">
              <a:spcBef>
                <a:spcPts val="1200"/>
              </a:spcBef>
              <a:spcAft>
                <a:spcPts val="0"/>
              </a:spcAft>
              <a:buSzPts val="1800"/>
              <a:buChar char="●"/>
            </a:pPr>
            <a:r>
              <a:rPr lang="en"/>
              <a:t>Research method that</a:t>
            </a:r>
            <a:endParaRPr/>
          </a:p>
          <a:p>
            <a:pPr indent="-317500" lvl="1" marL="914400" rtl="0" algn="l">
              <a:spcBef>
                <a:spcPts val="0"/>
              </a:spcBef>
              <a:spcAft>
                <a:spcPts val="0"/>
              </a:spcAft>
              <a:buSzPts val="1400"/>
              <a:buChar char="○"/>
            </a:pPr>
            <a:r>
              <a:rPr lang="en"/>
              <a:t>Collects and analyses quantitative data</a:t>
            </a:r>
            <a:endParaRPr/>
          </a:p>
          <a:p>
            <a:pPr indent="-317500" lvl="1" marL="914400" rtl="0" algn="l">
              <a:spcBef>
                <a:spcPts val="0"/>
              </a:spcBef>
              <a:spcAft>
                <a:spcPts val="0"/>
              </a:spcAft>
              <a:buSzPts val="1400"/>
              <a:buChar char="○"/>
            </a:pPr>
            <a:r>
              <a:rPr lang="en"/>
              <a:t>Lets researchers draw descriptive or statistical conclusions</a:t>
            </a:r>
            <a:endParaRPr/>
          </a:p>
          <a:p>
            <a:pPr indent="0" lvl="0" marL="0" rtl="0" algn="l">
              <a:spcBef>
                <a:spcPts val="1200"/>
              </a:spcBef>
              <a:spcAft>
                <a:spcPts val="1200"/>
              </a:spcAft>
              <a:buNone/>
            </a:pPr>
            <a:r>
              <a:t/>
            </a:r>
            <a:endParaRPr/>
          </a:p>
        </p:txBody>
      </p:sp>
      <p:sp>
        <p:nvSpPr>
          <p:cNvPr id="281" name="Google Shape;281;p4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Qualitative data</a:t>
            </a:r>
            <a:r>
              <a:rPr lang="en"/>
              <a:t> is data that</a:t>
            </a:r>
            <a:endParaRPr/>
          </a:p>
          <a:p>
            <a:pPr indent="-342900" lvl="0" marL="457200" rtl="0" algn="l">
              <a:spcBef>
                <a:spcPts val="1200"/>
              </a:spcBef>
              <a:spcAft>
                <a:spcPts val="0"/>
              </a:spcAft>
              <a:buSzPts val="1800"/>
              <a:buChar char="●"/>
            </a:pPr>
            <a:r>
              <a:rPr lang="en"/>
              <a:t>Usually is not numeric</a:t>
            </a:r>
            <a:endParaRPr/>
          </a:p>
          <a:p>
            <a:pPr indent="-342900" lvl="0" marL="457200" rtl="0" algn="l">
              <a:spcBef>
                <a:spcPts val="0"/>
              </a:spcBef>
              <a:spcAft>
                <a:spcPts val="0"/>
              </a:spcAft>
              <a:buSzPts val="1800"/>
              <a:buChar char="●"/>
            </a:pPr>
            <a:r>
              <a:rPr lang="en"/>
              <a:t>Requires </a:t>
            </a:r>
            <a:r>
              <a:rPr lang="en"/>
              <a:t>interpretation</a:t>
            </a:r>
            <a:endParaRPr/>
          </a:p>
          <a:p>
            <a:pPr indent="-342900" lvl="0" marL="457200" rtl="0" algn="l">
              <a:spcBef>
                <a:spcPts val="0"/>
              </a:spcBef>
              <a:spcAft>
                <a:spcPts val="0"/>
              </a:spcAft>
              <a:buSzPts val="1800"/>
              <a:buChar char="●"/>
            </a:pPr>
            <a:r>
              <a:rPr lang="en"/>
              <a:t>Is used in theory building</a:t>
            </a:r>
            <a:endParaRPr/>
          </a:p>
          <a:p>
            <a:pPr indent="-342900" lvl="0" marL="457200" rtl="0" algn="l">
              <a:spcBef>
                <a:spcPts val="0"/>
              </a:spcBef>
              <a:spcAft>
                <a:spcPts val="0"/>
              </a:spcAft>
              <a:buSzPts val="1800"/>
              <a:buChar char="●"/>
            </a:pPr>
            <a:r>
              <a:rPr lang="en"/>
              <a:t>Denies statistical generalizations</a:t>
            </a:r>
            <a:endParaRPr/>
          </a:p>
        </p:txBody>
      </p:sp>
      <p:sp>
        <p:nvSpPr>
          <p:cNvPr id="287" name="Google Shape;287;p4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Qualitative vs. Quantitative Data (Expanded)</a:t>
            </a:r>
            <a:endParaRPr/>
          </a:p>
        </p:txBody>
      </p:sp>
      <p:sp>
        <p:nvSpPr>
          <p:cNvPr id="288" name="Google Shape;288;p4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sp>
        <p:nvSpPr>
          <p:cNvPr id="289" name="Google Shape;289;p44"/>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a:t>Quantitative data</a:t>
            </a:r>
            <a:r>
              <a:rPr lang="en"/>
              <a:t> is data that</a:t>
            </a:r>
            <a:endParaRPr/>
          </a:p>
          <a:p>
            <a:pPr indent="-342900" lvl="0" marL="457200" rtl="0" algn="l">
              <a:spcBef>
                <a:spcPts val="1200"/>
              </a:spcBef>
              <a:spcAft>
                <a:spcPts val="0"/>
              </a:spcAft>
              <a:buSzPts val="1800"/>
              <a:buChar char="●"/>
            </a:pPr>
            <a:r>
              <a:rPr lang="en"/>
              <a:t>Usually is numeric (various scales)</a:t>
            </a:r>
            <a:endParaRPr/>
          </a:p>
          <a:p>
            <a:pPr indent="-342900" lvl="0" marL="457200" rtl="0" algn="l">
              <a:spcBef>
                <a:spcPts val="0"/>
              </a:spcBef>
              <a:spcAft>
                <a:spcPts val="0"/>
              </a:spcAft>
              <a:buSzPts val="1800"/>
              <a:buChar char="●"/>
            </a:pPr>
            <a:r>
              <a:rPr lang="en"/>
              <a:t>Has objective (formal) definition</a:t>
            </a:r>
            <a:endParaRPr/>
          </a:p>
          <a:p>
            <a:pPr indent="-342900" lvl="0" marL="457200" rtl="0" algn="l">
              <a:spcBef>
                <a:spcPts val="0"/>
              </a:spcBef>
              <a:spcAft>
                <a:spcPts val="0"/>
              </a:spcAft>
              <a:buSzPts val="1800"/>
              <a:buChar char="●"/>
            </a:pPr>
            <a:r>
              <a:rPr lang="en"/>
              <a:t>Is used for theory validation</a:t>
            </a:r>
            <a:endParaRPr/>
          </a:p>
          <a:p>
            <a:pPr indent="-342900" lvl="0" marL="457200" rtl="0" algn="l">
              <a:spcBef>
                <a:spcPts val="0"/>
              </a:spcBef>
              <a:spcAft>
                <a:spcPts val="0"/>
              </a:spcAft>
              <a:buSzPts val="1800"/>
              <a:buChar char="●"/>
            </a:pPr>
            <a:r>
              <a:rPr lang="en"/>
              <a:t>Serves statistical generalization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Qualitative / Quantitative vs. Theory Building / Validation</a:t>
            </a:r>
            <a:endParaRPr/>
          </a:p>
        </p:txBody>
      </p:sp>
      <p:sp>
        <p:nvSpPr>
          <p:cNvPr id="295" name="Google Shape;295;p4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pic>
        <p:nvPicPr>
          <p:cNvPr id="296" name="Google Shape;296;p4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 vs. “Hard”</a:t>
            </a:r>
            <a:endParaRPr/>
          </a:p>
        </p:txBody>
      </p:sp>
      <p:sp>
        <p:nvSpPr>
          <p:cNvPr id="302" name="Google Shape;302;p46"/>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Quantitative research</a:t>
            </a:r>
            <a:endParaRPr b="1"/>
          </a:p>
          <a:p>
            <a:pPr indent="-342900" lvl="0" marL="457200" rtl="0" algn="l">
              <a:spcBef>
                <a:spcPts val="1200"/>
              </a:spcBef>
              <a:spcAft>
                <a:spcPts val="0"/>
              </a:spcAft>
              <a:buSzPts val="1800"/>
              <a:buChar char="●"/>
            </a:pPr>
            <a:r>
              <a:rPr lang="en"/>
              <a:t>Deals with quantitative data</a:t>
            </a:r>
            <a:endParaRPr/>
          </a:p>
          <a:p>
            <a:pPr indent="-342900" lvl="0" marL="457200" rtl="0" algn="l">
              <a:spcBef>
                <a:spcPts val="0"/>
              </a:spcBef>
              <a:spcAft>
                <a:spcPts val="0"/>
              </a:spcAft>
              <a:buSzPts val="1800"/>
              <a:buChar char="●"/>
            </a:pPr>
            <a:r>
              <a:rPr lang="en"/>
              <a:t>Feedback is fast</a:t>
            </a:r>
            <a:endParaRPr/>
          </a:p>
          <a:p>
            <a:pPr indent="-342900" lvl="0" marL="457200" rtl="0" algn="l">
              <a:spcBef>
                <a:spcPts val="0"/>
              </a:spcBef>
              <a:spcAft>
                <a:spcPts val="0"/>
              </a:spcAft>
              <a:buSzPts val="1800"/>
              <a:buChar char="●"/>
            </a:pPr>
            <a:r>
              <a:rPr lang="en"/>
              <a:t>Feedback is precise / binary</a:t>
            </a:r>
            <a:endParaRPr/>
          </a:p>
        </p:txBody>
      </p:sp>
      <p:sp>
        <p:nvSpPr>
          <p:cNvPr id="303" name="Google Shape;303;p46"/>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Qualitative research</a:t>
            </a:r>
            <a:endParaRPr b="1"/>
          </a:p>
          <a:p>
            <a:pPr indent="-342900" lvl="0" marL="457200" rtl="0" algn="l">
              <a:spcBef>
                <a:spcPts val="1200"/>
              </a:spcBef>
              <a:spcAft>
                <a:spcPts val="0"/>
              </a:spcAft>
              <a:buSzPts val="1800"/>
              <a:buChar char="●"/>
            </a:pPr>
            <a:r>
              <a:rPr lang="en"/>
              <a:t>Deals with qualitative data</a:t>
            </a:r>
            <a:endParaRPr/>
          </a:p>
          <a:p>
            <a:pPr indent="-342900" lvl="0" marL="457200" rtl="0" algn="l">
              <a:spcBef>
                <a:spcPts val="0"/>
              </a:spcBef>
              <a:spcAft>
                <a:spcPts val="0"/>
              </a:spcAft>
              <a:buSzPts val="1800"/>
              <a:buChar char="●"/>
            </a:pPr>
            <a:r>
              <a:rPr lang="en"/>
              <a:t>Feedback takes time</a:t>
            </a:r>
            <a:endParaRPr/>
          </a:p>
          <a:p>
            <a:pPr indent="-342900" lvl="0" marL="457200" rtl="0" algn="l">
              <a:spcBef>
                <a:spcPts val="0"/>
              </a:spcBef>
              <a:spcAft>
                <a:spcPts val="0"/>
              </a:spcAft>
              <a:buSzPts val="1800"/>
              <a:buChar char="●"/>
            </a:pPr>
            <a:r>
              <a:rPr lang="en"/>
              <a:t>Feedback is not binary</a:t>
            </a:r>
            <a:endParaRPr/>
          </a:p>
          <a:p>
            <a:pPr indent="0" lvl="0" marL="0" rtl="0" algn="l">
              <a:spcBef>
                <a:spcPts val="1200"/>
              </a:spcBef>
              <a:spcAft>
                <a:spcPts val="1200"/>
              </a:spcAft>
              <a:buNone/>
            </a:pPr>
            <a:r>
              <a:t/>
            </a:r>
            <a:endParaRPr/>
          </a:p>
        </p:txBody>
      </p:sp>
      <p:sp>
        <p:nvSpPr>
          <p:cNvPr id="304" name="Google Shape;304;p4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Research Questions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Should You Invent Your Own Methods?</a:t>
            </a:r>
            <a:endParaRPr/>
          </a:p>
        </p:txBody>
      </p:sp>
      <p:sp>
        <p:nvSpPr>
          <p:cNvPr id="310" name="Google Shape;310;p4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N</a:t>
            </a:r>
            <a:r>
              <a:rPr lang="en"/>
              <a:t>ever invent your own methods</a:t>
            </a:r>
            <a:endParaRPr/>
          </a:p>
          <a:p>
            <a:pPr indent="-342900" lvl="0" marL="457200" rtl="0" algn="l">
              <a:spcBef>
                <a:spcPts val="1200"/>
              </a:spcBef>
              <a:spcAft>
                <a:spcPts val="0"/>
              </a:spcAft>
              <a:buSzPts val="1800"/>
              <a:buChar char="●"/>
            </a:pPr>
            <a:r>
              <a:rPr lang="en"/>
              <a:t>Rather use established research methods</a:t>
            </a:r>
            <a:endParaRPr/>
          </a:p>
          <a:p>
            <a:pPr indent="0" lvl="0" marL="0" rtl="0" algn="l">
              <a:spcBef>
                <a:spcPts val="1200"/>
              </a:spcBef>
              <a:spcAft>
                <a:spcPts val="1200"/>
              </a:spcAft>
              <a:buNone/>
            </a:pPr>
            <a:r>
              <a:rPr lang="en"/>
              <a:t>There will always be exceptions, but think hard if your situation is one</a:t>
            </a:r>
            <a:endParaRPr/>
          </a:p>
        </p:txBody>
      </p:sp>
      <p:sp>
        <p:nvSpPr>
          <p:cNvPr id="311" name="Google Shape;311;p4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Research Quality Criteria</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Quality Criteria for Research Methods [1]</a:t>
            </a:r>
            <a:endParaRPr/>
          </a:p>
        </p:txBody>
      </p:sp>
      <p:sp>
        <p:nvSpPr>
          <p:cNvPr id="322" name="Google Shape;322;p4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graphicFrame>
        <p:nvGraphicFramePr>
          <p:cNvPr id="323" name="Google Shape;323;p49"/>
          <p:cNvGraphicFramePr/>
          <p:nvPr/>
        </p:nvGraphicFramePr>
        <p:xfrm>
          <a:off x="274320" y="914400"/>
          <a:ext cx="3000000" cy="3000000"/>
        </p:xfrm>
        <a:graphic>
          <a:graphicData uri="http://schemas.openxmlformats.org/drawingml/2006/table">
            <a:tbl>
              <a:tblPr>
                <a:noFill/>
                <a:tableStyleId>{86FEFAE6-EF54-4927-91DA-C26161157796}</a:tableStyleId>
              </a:tblPr>
              <a:tblGrid>
                <a:gridCol w="2865125"/>
                <a:gridCol w="2865125"/>
                <a:gridCol w="2865125"/>
              </a:tblGrid>
              <a:tr h="658350">
                <a:tc>
                  <a:txBody>
                    <a:bodyPr/>
                    <a:lstStyle/>
                    <a:p>
                      <a:pPr indent="0" lvl="0" marL="0" rtl="0" algn="ctr">
                        <a:spcBef>
                          <a:spcPts val="0"/>
                        </a:spcBef>
                        <a:spcAft>
                          <a:spcPts val="0"/>
                        </a:spcAft>
                        <a:buNone/>
                      </a:pPr>
                      <a:r>
                        <a:rPr b="1" lang="en" sz="1800">
                          <a:solidFill>
                            <a:schemeClr val="lt1"/>
                          </a:solidFill>
                        </a:rPr>
                        <a:t>Intuition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Qualitative</a:t>
                      </a:r>
                      <a:r>
                        <a:rPr b="1" lang="en" sz="1800">
                          <a:solidFill>
                            <a:schemeClr val="lt1"/>
                          </a:solidFill>
                        </a:rPr>
                        <a:t> research</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Quantitative research</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58350">
                <a:tc>
                  <a:txBody>
                    <a:bodyPr/>
                    <a:lstStyle/>
                    <a:p>
                      <a:pPr indent="0" lvl="0" marL="0" rtl="0" algn="ctr">
                        <a:spcBef>
                          <a:spcPts val="0"/>
                        </a:spcBef>
                        <a:spcAft>
                          <a:spcPts val="0"/>
                        </a:spcAft>
                        <a:buNone/>
                      </a:pPr>
                      <a:r>
                        <a:rPr lang="en" sz="1800"/>
                        <a:t>Truth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t>Credibility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t>Internal validity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58350">
                <a:tc>
                  <a:txBody>
                    <a:bodyPr/>
                    <a:lstStyle/>
                    <a:p>
                      <a:pPr indent="0" lvl="0" marL="0" rtl="0" algn="ctr">
                        <a:spcBef>
                          <a:spcPts val="0"/>
                        </a:spcBef>
                        <a:spcAft>
                          <a:spcPts val="0"/>
                        </a:spcAft>
                        <a:buNone/>
                      </a:pPr>
                      <a:r>
                        <a:rPr lang="en" sz="1800"/>
                        <a:t>Applicability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Transferability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External</a:t>
                      </a:r>
                      <a:r>
                        <a:rPr lang="en" sz="1800"/>
                        <a:t> validity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58350">
                <a:tc>
                  <a:txBody>
                    <a:bodyPr/>
                    <a:lstStyle/>
                    <a:p>
                      <a:pPr indent="0" lvl="0" marL="0" rtl="0" algn="ctr">
                        <a:spcBef>
                          <a:spcPts val="0"/>
                        </a:spcBef>
                        <a:spcAft>
                          <a:spcPts val="0"/>
                        </a:spcAft>
                        <a:buNone/>
                      </a:pPr>
                      <a:r>
                        <a:rPr lang="en" sz="1800"/>
                        <a:t>Consistency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800"/>
                        <a:t>Dependability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800"/>
                        <a:t>Reliability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58350">
                <a:tc>
                  <a:txBody>
                    <a:bodyPr/>
                    <a:lstStyle/>
                    <a:p>
                      <a:pPr indent="0" lvl="0" marL="0" rtl="0" algn="ctr">
                        <a:spcBef>
                          <a:spcPts val="0"/>
                        </a:spcBef>
                        <a:spcAft>
                          <a:spcPts val="0"/>
                        </a:spcAft>
                        <a:buNone/>
                      </a:pPr>
                      <a:r>
                        <a:rPr lang="en" sz="1800"/>
                        <a:t>Neutrality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Confirmability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Objectivity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
        <p:nvSpPr>
          <p:cNvPr id="324" name="Google Shape;324;p49"/>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Guba &amp; Lincoln (1982)</a:t>
            </a:r>
            <a:r>
              <a:rPr lang="en"/>
              <a:t>: Naturalistic inquiry.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Truth Value (Category)</a:t>
            </a:r>
            <a:endParaRPr/>
          </a:p>
        </p:txBody>
      </p:sp>
      <p:sp>
        <p:nvSpPr>
          <p:cNvPr id="330" name="Google Shape;330;p5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Truth value (framed as question</a:t>
            </a:r>
            <a:r>
              <a:rPr lang="en"/>
              <a:t>)</a:t>
            </a:r>
            <a:endParaRPr/>
          </a:p>
          <a:p>
            <a:pPr indent="-342900" lvl="0" marL="457200" rtl="0" algn="l">
              <a:spcBef>
                <a:spcPts val="1200"/>
              </a:spcBef>
              <a:spcAft>
                <a:spcPts val="0"/>
              </a:spcAft>
              <a:buSzPts val="1800"/>
              <a:buChar char="●"/>
            </a:pPr>
            <a:r>
              <a:rPr lang="en"/>
              <a:t>To what degree can we establish confidence in the “truth” of findings?</a:t>
            </a:r>
            <a:endParaRPr/>
          </a:p>
          <a:p>
            <a:pPr indent="0" lvl="0" marL="0" rtl="0" algn="l">
              <a:spcBef>
                <a:spcPts val="1200"/>
              </a:spcBef>
              <a:spcAft>
                <a:spcPts val="0"/>
              </a:spcAft>
              <a:buNone/>
            </a:pPr>
            <a:r>
              <a:rPr lang="en"/>
              <a:t>Credibility (naturalism)</a:t>
            </a:r>
            <a:endParaRPr/>
          </a:p>
          <a:p>
            <a:pPr indent="-342900" lvl="0" marL="457200" rtl="0" algn="l">
              <a:spcBef>
                <a:spcPts val="1200"/>
              </a:spcBef>
              <a:spcAft>
                <a:spcPts val="0"/>
              </a:spcAft>
              <a:buSzPts val="1800"/>
              <a:buChar char="●"/>
            </a:pPr>
            <a:r>
              <a:rPr lang="en"/>
              <a:t>The degree of confidence in the truth of the findings</a:t>
            </a:r>
            <a:endParaRPr/>
          </a:p>
          <a:p>
            <a:pPr indent="0" lvl="0" marL="0" rtl="0" algn="l">
              <a:spcBef>
                <a:spcPts val="1200"/>
              </a:spcBef>
              <a:spcAft>
                <a:spcPts val="0"/>
              </a:spcAft>
              <a:buNone/>
            </a:pPr>
            <a:r>
              <a:rPr lang="en"/>
              <a:t>Internal validity (rationalism)</a:t>
            </a:r>
            <a:endParaRPr/>
          </a:p>
          <a:p>
            <a:pPr indent="-342900" lvl="0" marL="457200" rtl="0" algn="l">
              <a:spcBef>
                <a:spcPts val="1200"/>
              </a:spcBef>
              <a:spcAft>
                <a:spcPts val="0"/>
              </a:spcAft>
              <a:buSzPts val="1800"/>
              <a:buChar char="●"/>
            </a:pPr>
            <a:r>
              <a:rPr lang="en"/>
              <a:t>The degree of confidence in a cause and effect relationship</a:t>
            </a:r>
            <a:endParaRPr/>
          </a:p>
          <a:p>
            <a:pPr indent="0" lvl="0" marL="0" rtl="0" algn="l">
              <a:spcBef>
                <a:spcPts val="1200"/>
              </a:spcBef>
              <a:spcAft>
                <a:spcPts val="1200"/>
              </a:spcAft>
              <a:buNone/>
            </a:pPr>
            <a:r>
              <a:t/>
            </a:r>
            <a:endParaRPr/>
          </a:p>
        </p:txBody>
      </p:sp>
      <p:sp>
        <p:nvSpPr>
          <p:cNvPr id="331" name="Google Shape;331;p5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Applicability (Category)</a:t>
            </a:r>
            <a:endParaRPr/>
          </a:p>
        </p:txBody>
      </p:sp>
      <p:sp>
        <p:nvSpPr>
          <p:cNvPr id="337" name="Google Shape;337;p5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338" name="Google Shape;338;p5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Applicability</a:t>
            </a:r>
            <a:r>
              <a:rPr lang="en"/>
              <a:t> (framed as question)</a:t>
            </a:r>
            <a:endParaRPr/>
          </a:p>
          <a:p>
            <a:pPr indent="-342900" lvl="0" marL="457200" rtl="0" algn="l">
              <a:spcBef>
                <a:spcPts val="1200"/>
              </a:spcBef>
              <a:spcAft>
                <a:spcPts val="0"/>
              </a:spcAft>
              <a:buSzPts val="1800"/>
              <a:buChar char="●"/>
            </a:pPr>
            <a:r>
              <a:rPr lang="en"/>
              <a:t>To what degree can we determine the applicability of findings in other contexts?</a:t>
            </a:r>
            <a:endParaRPr/>
          </a:p>
          <a:p>
            <a:pPr indent="0" lvl="0" marL="0" rtl="0" algn="l">
              <a:spcBef>
                <a:spcPts val="1200"/>
              </a:spcBef>
              <a:spcAft>
                <a:spcPts val="0"/>
              </a:spcAft>
              <a:buClr>
                <a:schemeClr val="dk1"/>
              </a:buClr>
              <a:buSzPts val="1100"/>
              <a:buFont typeface="Arial"/>
              <a:buNone/>
            </a:pPr>
            <a:r>
              <a:rPr lang="en"/>
              <a:t>Transferability</a:t>
            </a:r>
            <a:r>
              <a:rPr lang="en"/>
              <a:t> (naturalism)</a:t>
            </a:r>
            <a:endParaRPr/>
          </a:p>
          <a:p>
            <a:pPr indent="-342900" lvl="0" marL="457200" rtl="0" algn="l">
              <a:spcBef>
                <a:spcPts val="1200"/>
              </a:spcBef>
              <a:spcAft>
                <a:spcPts val="0"/>
              </a:spcAft>
              <a:buSzPts val="1800"/>
              <a:buChar char="●"/>
            </a:pPr>
            <a:r>
              <a:rPr lang="en"/>
              <a:t>The degree to which findings can be transferred to another context</a:t>
            </a:r>
            <a:endParaRPr/>
          </a:p>
          <a:p>
            <a:pPr indent="0" lvl="0" marL="0" rtl="0" algn="l">
              <a:spcBef>
                <a:spcPts val="1200"/>
              </a:spcBef>
              <a:spcAft>
                <a:spcPts val="0"/>
              </a:spcAft>
              <a:buClr>
                <a:schemeClr val="dk1"/>
              </a:buClr>
              <a:buSzPts val="1100"/>
              <a:buFont typeface="Arial"/>
              <a:buNone/>
            </a:pPr>
            <a:r>
              <a:rPr lang="en"/>
              <a:t>External</a:t>
            </a:r>
            <a:r>
              <a:rPr lang="en"/>
              <a:t> validity (rationalism)</a:t>
            </a:r>
            <a:endParaRPr/>
          </a:p>
          <a:p>
            <a:pPr indent="-342900" lvl="0" marL="457200" rtl="0" algn="l">
              <a:spcBef>
                <a:spcPts val="1200"/>
              </a:spcBef>
              <a:spcAft>
                <a:spcPts val="0"/>
              </a:spcAft>
              <a:buSzPts val="1800"/>
              <a:buChar char="●"/>
            </a:pPr>
            <a:r>
              <a:rPr lang="en"/>
              <a:t>The degree to which findings can be generalized beyond the study</a:t>
            </a:r>
            <a:endParaRPr/>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Consistency (Category)</a:t>
            </a:r>
            <a:endParaRPr/>
          </a:p>
        </p:txBody>
      </p:sp>
      <p:sp>
        <p:nvSpPr>
          <p:cNvPr id="344" name="Google Shape;344;p5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Consistency</a:t>
            </a:r>
            <a:r>
              <a:rPr lang="en"/>
              <a:t> (framed as question)</a:t>
            </a:r>
            <a:endParaRPr/>
          </a:p>
          <a:p>
            <a:pPr indent="-342900" lvl="0" marL="457200" rtl="0" algn="l">
              <a:spcBef>
                <a:spcPts val="1200"/>
              </a:spcBef>
              <a:spcAft>
                <a:spcPts val="0"/>
              </a:spcAft>
              <a:buSzPts val="1800"/>
              <a:buChar char="●"/>
            </a:pPr>
            <a:r>
              <a:rPr lang="en"/>
              <a:t>To which degree can the findings be consistently repeated?</a:t>
            </a:r>
            <a:endParaRPr/>
          </a:p>
          <a:p>
            <a:pPr indent="0" lvl="0" marL="0" rtl="0" algn="l">
              <a:spcBef>
                <a:spcPts val="1200"/>
              </a:spcBef>
              <a:spcAft>
                <a:spcPts val="0"/>
              </a:spcAft>
              <a:buClr>
                <a:schemeClr val="dk1"/>
              </a:buClr>
              <a:buSzPts val="1100"/>
              <a:buFont typeface="Arial"/>
              <a:buNone/>
            </a:pPr>
            <a:r>
              <a:rPr lang="en"/>
              <a:t>Dependability</a:t>
            </a:r>
            <a:r>
              <a:rPr lang="en"/>
              <a:t> (naturalism)</a:t>
            </a:r>
            <a:endParaRPr/>
          </a:p>
          <a:p>
            <a:pPr indent="-342900" lvl="0" marL="457200" rtl="0" algn="l">
              <a:spcBef>
                <a:spcPts val="1200"/>
              </a:spcBef>
              <a:spcAft>
                <a:spcPts val="0"/>
              </a:spcAft>
              <a:buSzPts val="1800"/>
              <a:buChar char="●"/>
            </a:pPr>
            <a:r>
              <a:rPr lang="en"/>
              <a:t>The degree to which findings are stable over time</a:t>
            </a:r>
            <a:endParaRPr/>
          </a:p>
          <a:p>
            <a:pPr indent="0" lvl="0" marL="0" rtl="0" algn="l">
              <a:spcBef>
                <a:spcPts val="1200"/>
              </a:spcBef>
              <a:spcAft>
                <a:spcPts val="0"/>
              </a:spcAft>
              <a:buClr>
                <a:schemeClr val="dk1"/>
              </a:buClr>
              <a:buSzPts val="1100"/>
              <a:buFont typeface="Arial"/>
              <a:buNone/>
            </a:pPr>
            <a:r>
              <a:rPr lang="en"/>
              <a:t>Reliability</a:t>
            </a:r>
            <a:r>
              <a:rPr lang="en"/>
              <a:t> (rationalism)</a:t>
            </a:r>
            <a:endParaRPr/>
          </a:p>
          <a:p>
            <a:pPr indent="-342900" lvl="0" marL="457200" rtl="0" algn="l">
              <a:spcBef>
                <a:spcPts val="1200"/>
              </a:spcBef>
              <a:spcAft>
                <a:spcPts val="0"/>
              </a:spcAft>
              <a:buSzPts val="1800"/>
              <a:buChar char="●"/>
            </a:pPr>
            <a:r>
              <a:rPr lang="en"/>
              <a:t>The degree to which findings can be recreated under the same conditions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45" name="Google Shape;345;p5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Neutrality (Category)</a:t>
            </a:r>
            <a:endParaRPr/>
          </a:p>
        </p:txBody>
      </p:sp>
      <p:sp>
        <p:nvSpPr>
          <p:cNvPr id="351" name="Google Shape;351;p5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Neutrality </a:t>
            </a:r>
            <a:r>
              <a:rPr lang="en"/>
              <a:t>(framed as question)</a:t>
            </a:r>
            <a:endParaRPr/>
          </a:p>
          <a:p>
            <a:pPr indent="-342900" lvl="0" marL="457200" rtl="0" algn="l">
              <a:spcBef>
                <a:spcPts val="1200"/>
              </a:spcBef>
              <a:spcAft>
                <a:spcPts val="0"/>
              </a:spcAft>
              <a:buSzPts val="1800"/>
              <a:buChar char="●"/>
            </a:pPr>
            <a:r>
              <a:rPr lang="en"/>
              <a:t>To which degree are the findings independent of the researcher?</a:t>
            </a:r>
            <a:endParaRPr/>
          </a:p>
          <a:p>
            <a:pPr indent="0" lvl="0" marL="0" rtl="0" algn="l">
              <a:spcBef>
                <a:spcPts val="1200"/>
              </a:spcBef>
              <a:spcAft>
                <a:spcPts val="0"/>
              </a:spcAft>
              <a:buClr>
                <a:schemeClr val="dk1"/>
              </a:buClr>
              <a:buSzPts val="1100"/>
              <a:buFont typeface="Arial"/>
              <a:buNone/>
            </a:pPr>
            <a:r>
              <a:rPr lang="en"/>
              <a:t>Confirmability</a:t>
            </a:r>
            <a:r>
              <a:rPr lang="en"/>
              <a:t> (naturalism)</a:t>
            </a:r>
            <a:endParaRPr/>
          </a:p>
          <a:p>
            <a:pPr indent="-342900" lvl="0" marL="457200" rtl="0" algn="l">
              <a:spcBef>
                <a:spcPts val="1200"/>
              </a:spcBef>
              <a:spcAft>
                <a:spcPts val="0"/>
              </a:spcAft>
              <a:buSzPts val="1800"/>
              <a:buChar char="●"/>
            </a:pPr>
            <a:r>
              <a:rPr lang="en"/>
              <a:t>The degree to which the findings can be confirmed by other researchers</a:t>
            </a:r>
            <a:endParaRPr/>
          </a:p>
          <a:p>
            <a:pPr indent="0" lvl="0" marL="0" rtl="0" algn="l">
              <a:spcBef>
                <a:spcPts val="1200"/>
              </a:spcBef>
              <a:spcAft>
                <a:spcPts val="0"/>
              </a:spcAft>
              <a:buClr>
                <a:schemeClr val="dk1"/>
              </a:buClr>
              <a:buSzPts val="1100"/>
              <a:buFont typeface="Arial"/>
              <a:buNone/>
            </a:pPr>
            <a:r>
              <a:rPr lang="en"/>
              <a:t>Objectivit</a:t>
            </a:r>
            <a:r>
              <a:rPr lang="en"/>
              <a:t>y (rationalism)</a:t>
            </a:r>
            <a:endParaRPr/>
          </a:p>
          <a:p>
            <a:pPr indent="-342900" lvl="0" marL="457200" rtl="0" algn="l">
              <a:spcBef>
                <a:spcPts val="1200"/>
              </a:spcBef>
              <a:spcAft>
                <a:spcPts val="0"/>
              </a:spcAft>
              <a:buSzPts val="1800"/>
              <a:buChar char="●"/>
            </a:pPr>
            <a:r>
              <a:rPr lang="en"/>
              <a:t>The degree to which the findings can be repeated by other researchers</a:t>
            </a:r>
            <a:endParaRPr/>
          </a:p>
          <a:p>
            <a:pPr indent="0" lvl="0" marL="0" rtl="0" algn="l">
              <a:spcBef>
                <a:spcPts val="1200"/>
              </a:spcBef>
              <a:spcAft>
                <a:spcPts val="1200"/>
              </a:spcAft>
              <a:buNone/>
            </a:pPr>
            <a:r>
              <a:t/>
            </a:r>
            <a:endParaRPr/>
          </a:p>
        </p:txBody>
      </p:sp>
      <p:sp>
        <p:nvSpPr>
          <p:cNvPr id="352" name="Google Shape;352;p5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358" name="Google Shape;358;p5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359" name="Google Shape;359;p5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Research questions</a:t>
            </a:r>
            <a:endParaRPr/>
          </a:p>
          <a:p>
            <a:pPr indent="-342900" lvl="0" marL="457200" rtl="0" algn="l">
              <a:spcBef>
                <a:spcPts val="0"/>
              </a:spcBef>
              <a:spcAft>
                <a:spcPts val="0"/>
              </a:spcAft>
              <a:buSzPts val="1800"/>
              <a:buAutoNum type="arabicPeriod"/>
            </a:pPr>
            <a:r>
              <a:rPr lang="en"/>
              <a:t>The research process</a:t>
            </a:r>
            <a:endParaRPr/>
          </a:p>
          <a:p>
            <a:pPr indent="-342900" lvl="0" marL="457200" rtl="0" algn="l">
              <a:spcBef>
                <a:spcPts val="0"/>
              </a:spcBef>
              <a:spcAft>
                <a:spcPts val="0"/>
              </a:spcAft>
              <a:buSzPts val="1800"/>
              <a:buAutoNum type="arabicPeriod"/>
            </a:pPr>
            <a:r>
              <a:rPr lang="en"/>
              <a:t>Research methodologies</a:t>
            </a:r>
            <a:endParaRPr/>
          </a:p>
          <a:p>
            <a:pPr indent="-342900" lvl="0" marL="457200" rtl="0" algn="l">
              <a:spcBef>
                <a:spcPts val="0"/>
              </a:spcBef>
              <a:spcAft>
                <a:spcPts val="0"/>
              </a:spcAft>
              <a:buSzPts val="1800"/>
              <a:buAutoNum type="arabicPeriod"/>
            </a:pPr>
            <a:r>
              <a:rPr lang="en"/>
              <a:t>Research methods and practices</a:t>
            </a:r>
            <a:endParaRPr/>
          </a:p>
          <a:p>
            <a:pPr indent="-342900" lvl="0" marL="457200" rtl="0" algn="l">
              <a:spcBef>
                <a:spcPts val="0"/>
              </a:spcBef>
              <a:spcAft>
                <a:spcPts val="0"/>
              </a:spcAft>
              <a:buSzPts val="1800"/>
              <a:buAutoNum type="arabicPeriod"/>
            </a:pPr>
            <a:r>
              <a:rPr lang="en"/>
              <a:t>Research quality criteria</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365" name="Google Shape;365;p55"/>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371" name="Google Shape;371;p5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372" name="Google Shape;372;p5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2012, 2023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question</a:t>
            </a:r>
            <a:r>
              <a:rPr lang="en"/>
              <a:t> is</a:t>
            </a:r>
            <a:endParaRPr/>
          </a:p>
          <a:p>
            <a:pPr indent="-342900" lvl="0" marL="457200" rtl="0" algn="l">
              <a:spcBef>
                <a:spcPts val="1200"/>
              </a:spcBef>
              <a:spcAft>
                <a:spcPts val="0"/>
              </a:spcAft>
              <a:buSzPts val="1800"/>
              <a:buChar char="●"/>
            </a:pPr>
            <a:r>
              <a:rPr lang="en"/>
              <a:t>The question of interest to be answered by research</a:t>
            </a:r>
            <a:endParaRPr/>
          </a:p>
          <a:p>
            <a:pPr indent="0" lvl="0" marL="0" rtl="0" algn="l">
              <a:spcBef>
                <a:spcPts val="1200"/>
              </a:spcBef>
              <a:spcAft>
                <a:spcPts val="0"/>
              </a:spcAft>
              <a:buNone/>
            </a:pPr>
            <a:r>
              <a:rPr lang="en"/>
              <a:t>A </a:t>
            </a:r>
            <a:r>
              <a:rPr b="1" lang="en"/>
              <a:t>research hypothesis</a:t>
            </a:r>
            <a:r>
              <a:rPr lang="en"/>
              <a:t> is</a:t>
            </a:r>
            <a:endParaRPr/>
          </a:p>
          <a:p>
            <a:pPr indent="-342900" lvl="0" marL="457200" rtl="0" algn="l">
              <a:spcBef>
                <a:spcPts val="1200"/>
              </a:spcBef>
              <a:spcAft>
                <a:spcPts val="0"/>
              </a:spcAft>
              <a:buSzPts val="1800"/>
              <a:buChar char="●"/>
            </a:pPr>
            <a:r>
              <a:rPr lang="en"/>
              <a:t>A research question that can only be answered with yes or no, true or false</a:t>
            </a:r>
            <a:endParaRPr/>
          </a:p>
          <a:p>
            <a:pPr indent="0" lvl="0" marL="0" rtl="0" algn="l">
              <a:spcBef>
                <a:spcPts val="1200"/>
              </a:spcBef>
              <a:spcAft>
                <a:spcPts val="0"/>
              </a:spcAft>
              <a:buNone/>
            </a:pPr>
            <a:r>
              <a:rPr lang="en"/>
              <a:t>Research questions should answerable and non-trivial</a:t>
            </a:r>
            <a:endParaRPr/>
          </a:p>
          <a:p>
            <a:pPr indent="-342900" lvl="0" marL="457200" rtl="0" algn="l">
              <a:spcBef>
                <a:spcPts val="1200"/>
              </a:spcBef>
              <a:spcAft>
                <a:spcPts val="0"/>
              </a:spcAft>
              <a:buSzPts val="1800"/>
              <a:buChar char="●"/>
            </a:pPr>
            <a:r>
              <a:rPr lang="en"/>
              <a:t>The answer can be big (a whole theory) or small (yes/no)</a:t>
            </a:r>
            <a:endParaRPr/>
          </a:p>
          <a:p>
            <a:pPr indent="0" lvl="0" marL="0" rtl="0" algn="l">
              <a:spcBef>
                <a:spcPts val="1200"/>
              </a:spcBef>
              <a:spcAft>
                <a:spcPts val="1200"/>
              </a:spcAft>
              <a:buNone/>
            </a:pPr>
            <a:r>
              <a:t/>
            </a:r>
            <a:endParaRPr/>
          </a:p>
        </p:txBody>
      </p:sp>
      <p:sp>
        <p:nvSpPr>
          <p:cNvPr id="62" name="Google Shape;62;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Question and Hypothesis</a:t>
            </a:r>
            <a:endParaRPr/>
          </a:p>
        </p:txBody>
      </p:sp>
      <p:sp>
        <p:nvSpPr>
          <p:cNvPr id="63" name="Google Shape;63;p1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Hilbert’s 23 Problems [1]</a:t>
            </a:r>
            <a:endParaRPr/>
          </a:p>
        </p:txBody>
      </p:sp>
      <p:sp>
        <p:nvSpPr>
          <p:cNvPr id="69" name="Google Shape;69;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70" name="Google Shape;70;p13"/>
          <p:cNvPicPr preferRelativeResize="0"/>
          <p:nvPr/>
        </p:nvPicPr>
        <p:blipFill>
          <a:blip r:embed="rId4">
            <a:alphaModFix/>
          </a:blip>
          <a:stretch>
            <a:fillRect/>
          </a:stretch>
        </p:blipFill>
        <p:spPr>
          <a:xfrm>
            <a:off x="274320" y="914400"/>
            <a:ext cx="8595361" cy="7984135"/>
          </a:xfrm>
          <a:prstGeom prst="rect">
            <a:avLst/>
          </a:prstGeom>
          <a:noFill/>
          <a:ln cap="flat" cmpd="sng" w="9525">
            <a:solidFill>
              <a:schemeClr val="dk2"/>
            </a:solidFill>
            <a:prstDash val="solid"/>
            <a:round/>
            <a:headEnd len="sm" w="sm" type="none"/>
            <a:tailEnd len="sm" w="sm" type="none"/>
          </a:ln>
        </p:spPr>
      </p:pic>
      <p:sp>
        <p:nvSpPr>
          <p:cNvPr id="71" name="Google Shape;71;p13"/>
          <p:cNvSpPr txBox="1"/>
          <p:nvPr/>
        </p:nvSpPr>
        <p:spPr>
          <a:xfrm>
            <a:off x="0" y="4599849"/>
            <a:ext cx="9144000" cy="5481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5"/>
              </a:rPr>
              <a:t>https://en.wikipedia.org/wiki/Hilbert%27s_problems</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Questions [1]</a:t>
            </a:r>
            <a:endParaRPr/>
          </a:p>
        </p:txBody>
      </p:sp>
      <p:sp>
        <p:nvSpPr>
          <p:cNvPr id="77" name="Google Shape;77;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graphicFrame>
        <p:nvGraphicFramePr>
          <p:cNvPr id="78" name="Google Shape;78;p14"/>
          <p:cNvGraphicFramePr/>
          <p:nvPr/>
        </p:nvGraphicFramePr>
        <p:xfrm>
          <a:off x="274320" y="914400"/>
          <a:ext cx="3000000" cy="3000000"/>
        </p:xfrm>
        <a:graphic>
          <a:graphicData uri="http://schemas.openxmlformats.org/drawingml/2006/table">
            <a:tbl>
              <a:tblPr>
                <a:noFill/>
                <a:tableStyleId>{86FEFAE6-EF54-4927-91DA-C26161157796}</a:tableStyleId>
              </a:tblPr>
              <a:tblGrid>
                <a:gridCol w="1541200"/>
                <a:gridCol w="2351375"/>
                <a:gridCol w="2351375"/>
                <a:gridCol w="2351375"/>
              </a:tblGrid>
              <a:tr h="640075">
                <a:tc>
                  <a:txBody>
                    <a:bodyPr/>
                    <a:lstStyle/>
                    <a:p>
                      <a:pPr indent="0" lvl="0" marL="0" rtl="0" algn="l">
                        <a:lnSpc>
                          <a:spcPct val="115000"/>
                        </a:lnSpc>
                        <a:spcBef>
                          <a:spcPts val="0"/>
                        </a:spcBef>
                        <a:spcAft>
                          <a:spcPts val="0"/>
                        </a:spcAft>
                        <a:buNone/>
                      </a:pPr>
                      <a:r>
                        <a:t/>
                      </a:r>
                      <a:endParaRPr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800">
                          <a:solidFill>
                            <a:schemeClr val="lt1"/>
                          </a:solidFill>
                        </a:rPr>
                        <a:t>People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800">
                          <a:solidFill>
                            <a:schemeClr val="lt1"/>
                          </a:solidFill>
                        </a:rPr>
                        <a:t>Practices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800">
                          <a:solidFill>
                            <a:schemeClr val="lt1"/>
                          </a:solidFill>
                        </a:rPr>
                        <a:t>Artifacts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Method of Analysis</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How to measure communication effectiveness?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to track bug fixes in software development?</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to measure effort spent on a piece code?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Method of Development</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How to distribute roles in an agile development team?</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How to perform code reviews?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How does agile development ensure high quality?</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Evaluation of Instance</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What skills of Linus </a:t>
                      </a:r>
                      <a:r>
                        <a:rPr lang="en" sz="1200"/>
                        <a:t>Torvalds</a:t>
                      </a:r>
                      <a:r>
                        <a:rPr lang="en" sz="1200"/>
                        <a:t> are key for the Linux kernel?</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What are some new types of  code refactorings?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patchy is the Apache web server?</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Generalization or Characterization</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What does it take to be a good programmer?</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What's common to all open source processes?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How does the the open source commit distribution look like?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Feasibility or Exploration</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Do energy drinks help programmers write code faster?</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Is “Test First” a viable principle?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What could a power plant security hole do to safety?</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bl>
          </a:graphicData>
        </a:graphic>
      </p:graphicFrame>
      <p:sp>
        <p:nvSpPr>
          <p:cNvPr id="79" name="Google Shape;79;p14"/>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Derived from Shaw (2003): Writing good software engineering research papers.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Related Work</a:t>
            </a:r>
            <a:endParaRPr/>
          </a:p>
        </p:txBody>
      </p:sp>
      <p:sp>
        <p:nvSpPr>
          <p:cNvPr id="85" name="Google Shape;85;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Related work </a:t>
            </a:r>
            <a:r>
              <a:rPr lang="en"/>
              <a:t>is</a:t>
            </a:r>
            <a:endParaRPr/>
          </a:p>
          <a:p>
            <a:pPr indent="-342900" lvl="0" marL="457200" rtl="0" algn="l">
              <a:spcBef>
                <a:spcPts val="1200"/>
              </a:spcBef>
              <a:spcAft>
                <a:spcPts val="0"/>
              </a:spcAft>
              <a:buSzPts val="1800"/>
              <a:buChar char="●"/>
            </a:pPr>
            <a:r>
              <a:rPr lang="en"/>
              <a:t>(All) existing scientific work related to your research question</a:t>
            </a:r>
            <a:endParaRPr/>
          </a:p>
          <a:p>
            <a:pPr indent="0" lvl="0" marL="0" rtl="0" algn="l">
              <a:spcBef>
                <a:spcPts val="1200"/>
              </a:spcBef>
              <a:spcAft>
                <a:spcPts val="0"/>
              </a:spcAft>
              <a:buNone/>
            </a:pPr>
            <a:r>
              <a:rPr lang="en"/>
              <a:t>Related means</a:t>
            </a:r>
            <a:endParaRPr/>
          </a:p>
          <a:p>
            <a:pPr indent="-342900" lvl="0" marL="457200" rtl="0" algn="l">
              <a:spcBef>
                <a:spcPts val="1200"/>
              </a:spcBef>
              <a:spcAft>
                <a:spcPts val="0"/>
              </a:spcAft>
              <a:buSzPts val="1800"/>
              <a:buChar char="●"/>
            </a:pPr>
            <a:r>
              <a:rPr lang="en"/>
              <a:t>Someone else worked on the same or similar research question</a:t>
            </a:r>
            <a:endParaRPr/>
          </a:p>
          <a:p>
            <a:pPr indent="-342900" lvl="0" marL="457200" rtl="0" algn="l">
              <a:spcBef>
                <a:spcPts val="0"/>
              </a:spcBef>
              <a:spcAft>
                <a:spcPts val="0"/>
              </a:spcAft>
              <a:buSzPts val="1800"/>
              <a:buChar char="●"/>
            </a:pPr>
            <a:r>
              <a:rPr lang="en"/>
              <a:t>The work takes an </a:t>
            </a:r>
            <a:r>
              <a:rPr lang="en"/>
              <a:t>alternative</a:t>
            </a:r>
            <a:r>
              <a:rPr lang="en"/>
              <a:t> or contradicting starting point</a:t>
            </a:r>
            <a:endParaRPr/>
          </a:p>
          <a:p>
            <a:pPr indent="-342900" lvl="0" marL="457200" rtl="0" algn="l">
              <a:spcBef>
                <a:spcPts val="0"/>
              </a:spcBef>
              <a:spcAft>
                <a:spcPts val="0"/>
              </a:spcAft>
              <a:buSzPts val="1800"/>
              <a:buChar char="●"/>
            </a:pPr>
            <a:r>
              <a:rPr lang="en"/>
              <a:t>Your proposed work requires and builds on this (related) work</a:t>
            </a:r>
            <a:endParaRPr/>
          </a:p>
          <a:p>
            <a:pPr indent="0" lvl="0" marL="0" rtl="0" algn="l">
              <a:spcBef>
                <a:spcPts val="1200"/>
              </a:spcBef>
              <a:spcAft>
                <a:spcPts val="0"/>
              </a:spcAft>
              <a:buNone/>
            </a:pPr>
            <a:r>
              <a:rPr lang="en"/>
              <a:t>Searching for and identifying </a:t>
            </a:r>
            <a:endParaRPr/>
          </a:p>
          <a:p>
            <a:pPr indent="-342900" lvl="0" marL="457200" rtl="0" algn="l">
              <a:spcBef>
                <a:spcPts val="1200"/>
              </a:spcBef>
              <a:spcAft>
                <a:spcPts val="0"/>
              </a:spcAft>
              <a:buSzPts val="1800"/>
              <a:buChar char="●"/>
            </a:pPr>
            <a:r>
              <a:rPr b="1" lang="en"/>
              <a:t>R</a:t>
            </a:r>
            <a:r>
              <a:rPr b="1" lang="en"/>
              <a:t>elated work is likely to change your research question</a:t>
            </a:r>
            <a:endParaRPr b="1"/>
          </a:p>
          <a:p>
            <a:pPr indent="0" lvl="0" marL="0" rtl="0" algn="l">
              <a:spcBef>
                <a:spcPts val="1200"/>
              </a:spcBef>
              <a:spcAft>
                <a:spcPts val="1200"/>
              </a:spcAft>
              <a:buNone/>
            </a:pPr>
            <a:r>
              <a:rPr lang="en"/>
              <a:t>A literature review is a common form of searching for related work</a:t>
            </a:r>
            <a:endParaRPr/>
          </a:p>
        </p:txBody>
      </p:sp>
      <p:sp>
        <p:nvSpPr>
          <p:cNvPr id="86" name="Google Shape;86;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 Stopping Criterion [1]</a:t>
            </a:r>
            <a:endParaRPr/>
          </a:p>
        </p:txBody>
      </p:sp>
      <p:sp>
        <p:nvSpPr>
          <p:cNvPr id="92" name="Google Shape;92;p1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93" name="Google Shape;93;p16"/>
          <p:cNvPicPr preferRelativeResize="0"/>
          <p:nvPr/>
        </p:nvPicPr>
        <p:blipFill>
          <a:blip r:embed="rId4">
            <a:alphaModFix/>
          </a:blip>
          <a:stretch>
            <a:fillRect/>
          </a:stretch>
        </p:blipFill>
        <p:spPr>
          <a:xfrm>
            <a:off x="274320" y="822960"/>
            <a:ext cx="8595360" cy="3724656"/>
          </a:xfrm>
          <a:prstGeom prst="rect">
            <a:avLst/>
          </a:prstGeom>
          <a:noFill/>
          <a:ln>
            <a:noFill/>
          </a:ln>
        </p:spPr>
      </p:pic>
      <p:sp>
        <p:nvSpPr>
          <p:cNvPr id="94" name="Google Shape;94;p16"/>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5"/>
              </a:rPr>
              <a:t>https://phdcomics.com</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YT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