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CA5B04-2BB5-4789-9BAA-94203746F1AD}">
  <a:tblStyle styleId="{C4CA5B04-2BB5-4789-9BAA-94203746F1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d77bb35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d77bb35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2b49de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2b49de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f2b49de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f2b49de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71faa0b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71faa0b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71faa0b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71faa0b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6d967f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6d967f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71faa0b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71faa0b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6d967f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6d967f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41864ea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41864ea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41864ea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41864ea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71faa0b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71faa0b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741a8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741a8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71faa0b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71faa0b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41864eaf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41864eaf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41864eaf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41864eaf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f83bbe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f83bbe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Marshall, B., Cardon, P., Poddar, A., &amp; Fontenot, R. (2013). Does sample size matter in qualitative research?: A review of qualitative interviews in IS research. </a:t>
            </a:r>
            <a:r>
              <a:rPr i="1" lang="en">
                <a:solidFill>
                  <a:schemeClr val="dk1"/>
                </a:solidFill>
              </a:rPr>
              <a:t>Journal of computer information systems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(1), 11-22.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Onwuegbuzie, A. J., &amp; Leech, N. L. “A call for qualitative power analyses,” Quality &amp; Quantity, (41), 2007, 105-121.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f83bbea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f83bbea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Marshall, B., Cardon, P., Poddar, A., &amp; Fontenot, R. (2013). Does sample size matter in qualitative research?: A review of qualitative interviews in IS research. </a:t>
            </a:r>
            <a:r>
              <a:rPr i="1" lang="en">
                <a:solidFill>
                  <a:schemeClr val="dk1"/>
                </a:solidFill>
              </a:rPr>
              <a:t>Journal of computer information systems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i="1" lang="en">
                <a:solidFill>
                  <a:schemeClr val="dk1"/>
                </a:solidFill>
              </a:rPr>
              <a:t>54</a:t>
            </a:r>
            <a:r>
              <a:rPr lang="en">
                <a:solidFill>
                  <a:schemeClr val="dk1"/>
                </a:solidFill>
              </a:rPr>
              <a:t>(1), 11-22.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Creswell, J. W. Qualitative inquiry &amp; research design: Choosing among five approaches (2nd ed.). Sage, Thousand Oaks, CA, 2007.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Denzin, N. K., &amp; Lincoln Y. S. “The discipline and practice of qualitative research,” In N. K. Denzin &amp; Y. S. Lincoln (Eds.), The Sage Handbook of Qualitative Research (3rd ed.), Sage, Thousand Oaks, CA, 2005, 1-32.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Morse, J. M. “Determining sample size,” Qualitative Health Research, (10:1), 2000, 3-5.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Yin, R. Case Study Research: Design and Methods (4th ed.). Sage, Thousand Oaks, CA, 2009.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16d967f3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16d967f3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6d967f34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6d967f34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16d967f34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16d967f34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71faa0bd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71faa0bd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16d967f34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16d967f34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749ba1e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749ba1e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f2b49de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f2b49de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16d967f34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16d967f34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f2b49de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f2b49de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71faa0bd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71faa0bd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171faa0bd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171faa0bd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f2b49de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f2b49de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71faa0bd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71faa0bd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16d967f34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16d967f34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71faa0bd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71faa0bd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741a8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741a8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3ae08f9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3ae08f9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2d1ef980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2d1ef98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71faa0b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171faa0b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171faa0bd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171faa0bd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71faa0bd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71faa0bd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71faa0bd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71faa0bd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71faa0bd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71faa0bd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171faa0bd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171faa0bd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94d7cc7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94d7cc7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94d7cc70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94d7cc70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71faa0b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71faa0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de7fa6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de7fa6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329c9c1a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329c9c1a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749ba1e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749ba1e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b1741a8d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b1741a8d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vs. Pre-structured Qualitative Surveys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Jansen (2010) distinguishes between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(inductive) qualitative </a:t>
            </a:r>
            <a:r>
              <a:rPr lang="en"/>
              <a:t>surveys</a:t>
            </a:r>
            <a:r>
              <a:rPr lang="en"/>
              <a:t> (for theory building)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Pre-structured (deductive) qualitative surveys for measuring diversity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addition to pre-structured surveys there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Hypothesis-testing quantitative surveys 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Pre-Structured (Deductive) </a:t>
            </a:r>
            <a:r>
              <a:rPr lang="en"/>
              <a:t>Qualitative</a:t>
            </a:r>
            <a:r>
              <a:rPr lang="en"/>
              <a:t> Surveys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pre-structured qualitative survey [1],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assesses diversity in a population using 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such, this type of survey is descriptive and findings have to fit the mold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of a set of predefined characteristics exist in a given population?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 have no idea why she calls an essentially quantitative survey a qualitative survey [DR]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1 / 2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qualitative</a:t>
            </a:r>
            <a:r>
              <a:rPr lang="en"/>
              <a:t>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Diversity</a:t>
            </a:r>
            <a:r>
              <a:rPr lang="en"/>
              <a:t> (of variables) in a population 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quantitative survey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Distribution</a:t>
            </a:r>
            <a:r>
              <a:rPr lang="en"/>
              <a:t> (of variables) in a population </a:t>
            </a:r>
            <a:r>
              <a:rPr lang="en"/>
              <a:t>where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 Hypothesis-Testing Survey [1]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what extent are the following six proposed theoretical constructs indicative of an episodic volunteers intention to remain a volunteer to a project?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Volunteering experience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Contributor benefit motivations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Psychological sense of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Community </a:t>
            </a:r>
            <a:r>
              <a:rPr lang="en"/>
              <a:t>commitment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Social norms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Satisfaction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constructs were an outcome of the example qualitative survey research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Barcomb et al. (2019): Why do episodic volunteers stay?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Surveys 2 / 2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{C4CA5B04-2BB5-4789-9BAA-94203746F1AD}</a:tableStyleId>
              </a:tblPr>
              <a:tblGrid>
                <a:gridCol w="2148825"/>
                <a:gridCol w="2148825"/>
                <a:gridCol w="2148825"/>
                <a:gridCol w="2148825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Survey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Descriptive S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urvey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Hypothesis-testing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Diversity / insight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Distribution analysis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Hypothesis testing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/ purposive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(Stratified) Random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Nominal or ordinal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or ratio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Theoretical saturation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Statistical significance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Hypotheses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Descriptive statistics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Correlations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vs. Hypothesis-Testing Survey Comparison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{C4CA5B04-2BB5-4789-9BAA-94203746F1AD}</a:tableStyleId>
              </a:tblPr>
              <a:tblGrid>
                <a:gridCol w="2865100"/>
                <a:gridCol w="2865100"/>
                <a:gridCol w="2865100"/>
              </a:tblGrid>
              <a:tr h="64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Steps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qualitative survey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of episodic volunteering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 hypothesis-testing survey of episodic volunteering practices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Study purpose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Understand retention practices for episodic volunteers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relevance of constructs for intention to remain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Population sampling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leaders from diverse set of projects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questionnaire advertised (“convenience sampling”)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Variable scales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Categorical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 / distribution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Stopping criterion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Saturation of learning about new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and effort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4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set of retention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(in)validation of practices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Purposive Sampling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Sampling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selection of members (the sample) of a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Purposive sampling</a:t>
            </a:r>
            <a:r>
              <a:rPr lang="en"/>
              <a:t> is sampling in which the selection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purposeful for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Theoretical sampling is a variant of purposive sampling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grounded theory research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sampling model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model of the population designed to sample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Focuses on the properties of relevance to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population </a:t>
            </a:r>
            <a:r>
              <a:rPr lang="en"/>
              <a:t>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set of elements characterized by the sampling model</a:t>
            </a:r>
            <a:endParaRPr/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Model and Population</a:t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EVR Sampling Model with Sample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Build a Sampling Model?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sampling model already incorporates assumptions (biases) about the domain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be derived from prior work, for example, a systematic literature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situations of high uncertainty, start with a small model and revise over time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Microservice Integration Sampling Model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of domain experts on best practices of microservice integration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Population were experts of microservice architectures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Diversity sought out was captured by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468880"/>
            <a:ext cx="8595359" cy="151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</a:t>
            </a:r>
            <a:r>
              <a:rPr lang="en"/>
              <a:t>Sampling Strategies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Purposive sampling strategies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 case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a common representative case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Critical case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</a:t>
            </a:r>
            <a:r>
              <a:rPr lang="en"/>
              <a:t> outlier cases for theoretical insight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Polar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Chooses sets of elements based on opposing attributes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Sizes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sample should broadly cover the existing diversity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 sample (add more elements) as you work towards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Heuristics for initial sample sizes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by other experts in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 from qualitative methodologist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 knowledge about reaching saturation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Baltes &amp; Ralph (2022): Sampling in software engineering research.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Sample Sizes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</a:t>
            </a:r>
            <a:r>
              <a:rPr lang="en"/>
              <a:t>r</a:t>
            </a:r>
            <a:r>
              <a:rPr lang="en"/>
              <a:t>ecommendations by qualitative methodologists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At least 20 to 30 interviewees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Denzin and Lincoln (2005): About 30 to 50 interviews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Morse (2000): About 20 to 30 interviewees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Creswell (2007): Max. 4 or 5 cases and 3 to 5 interviewees per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 rule-of-thumb beats theoretical saturation though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Data Collection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as Interview Studies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Semi-structured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interviewees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Groups of people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Interviews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open-ended questions, are “in-depth interviews”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order of questions, emphasis, and depth to vary by interview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managed and adapted in the situation by the interviewer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impose any prior categorization on collected data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</a:t>
            </a:r>
            <a:r>
              <a:rPr b="1" lang="en"/>
              <a:t>s</a:t>
            </a:r>
            <a:r>
              <a:rPr b="1" lang="en"/>
              <a:t>tructured interviews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question set, with little room for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predetermined order and no variation between interviewees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closed questions (fixed set of answer choices)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created from an existing coding scheme for the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Aim to categorize behavior within pre-established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Structured interviews are not used in theory building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effectively a quantitative survey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Interviews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Semi-Structured Interviews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Semi-structured interviews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Interviews with both a structured and unstructured 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Theory building (unstructured part) tends to dominate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part to add some statistical data to better understand the population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Qualitative Surveys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an Interview Study?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/>
              <a:t>“Industry [1] is where the </a:t>
            </a:r>
            <a:r>
              <a:rPr b="1" lang="en" sz="2400"/>
              <a:t>research</a:t>
            </a:r>
            <a:r>
              <a:rPr b="1" lang="en" sz="2400"/>
              <a:t> data is.” [DR]</a:t>
            </a:r>
            <a:endParaRPr b="1" sz="2400"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Or just “practice”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</a:t>
            </a:r>
            <a:endParaRPr/>
          </a:p>
        </p:txBody>
      </p:sp>
      <p:sp>
        <p:nvSpPr>
          <p:cNvPr id="247" name="Google Shape;247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Prepare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Setup protocol, prepare questions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Update questions if needed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interview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Interview current interviewee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Capture and transcribe interview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results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Perform qualitative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saturation, iterate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and follow an established method [1]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</a:t>
            </a:r>
            <a:r>
              <a:rPr lang="en"/>
              <a:t>DiCicco‐Bloom &amp; Crabtree (2006): The qualitative research interview.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protocol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all relevant meta-data, for example, interviewee name,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Outline (if doing it for the first time) or amend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Prepare questions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and how to ask based on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questions into categories, have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start with some demographics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from the general to the specific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closing, follow-up, thank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58" name="Google Shape;258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Roberts (2022): Qualitative interview questions.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1 / 3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your interview guide (questions)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Introductory comments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Clarify purpose of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for permission to record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Explain purpose of recording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for off the record remarks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Inquire about use of quotes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conversation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 the spoken word (audio)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notes on non-verbal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 open-ended questions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EVR Interview Protocol</a:t>
            </a:r>
            <a:endParaRPr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community managers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Introduction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Establish subject’s authority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Understand what the interview subject means by volunteering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What types of episodic volunteering are present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What does episodic volunteering look like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How are episodic volunteers managed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</a:t>
            </a:r>
            <a:r>
              <a:rPr lang="en"/>
              <a:t>vities are best suited to episodic volunteers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Which activities are not suited to episodic volunteers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Conclusion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" name="Google Shape;273;p4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Guide for episodic volunteers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Introduction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Episodic volunteering pattern in a community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Motives and Intentions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initially inspired you to volunteer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Do you intend to continue to volunteer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How do you make that decision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Experiences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Practices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Volunteering identity/behavior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 sz="1400"/>
              <a:t>Conclusion</a:t>
            </a:r>
            <a:endParaRPr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400"/>
              <a:t>Do you have additional insights</a:t>
            </a:r>
            <a:endParaRPr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2 / 3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interview guide (questions) but do no</a:t>
            </a:r>
            <a:r>
              <a:rPr lang="en"/>
              <a:t>t be afraid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Reorder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Rephrase, reiterate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off course if answers warrant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open-minded, avoid leading questions, etc.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interviewee talk but pull them back to the topic if they digress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Interview 3 / 3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interview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Transcribe the audio recording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the transcript manually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 the sentences if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off-the-record parts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 transcription with interviewee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Data Sources / Primary Materials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interview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Existing documents /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Workshop notes / transcripts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Outside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Data Analysis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Study Process (Continued)</a:t>
            </a:r>
            <a:endParaRPr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6" name="Google Shape;30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selected interviewee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Prepare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Setup protocol, prepare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Updated questions if needed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Interview current interviewee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Capture and transcribe interview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Analyze results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Perform qualitative data analysis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Check saturation, iterate if necessary </a:t>
            </a:r>
            <a:endParaRPr b="1"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survey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study of a population through observation of its members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qualitative survey</a:t>
            </a:r>
            <a:r>
              <a:rPr lang="en"/>
              <a:t> is a survey studying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iversity (not distribution) in a population for theory building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Qualitative surveys may be the simplest possible theory building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variant is the interview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Levels of Diversity Analysis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levels (types) of analysis 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Unidimensional description (of collected data)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Data → Object, Object → Dimensions, Dimensions → Categories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Multidimensional description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Concept-oriented and case-oriented description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Coding Strategies</a:t>
            </a:r>
            <a:endParaRPr/>
          </a:p>
        </p:txBody>
      </p:sp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21" name="Google Shape;321;p4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{C4CA5B04-2BB5-4789-9BAA-94203746F1AD}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 q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ualitative survey [1]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Thematic analysis [2]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Grounded theory [3]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 coding and collation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Upward coding</a:t>
                      </a:r>
                      <a:br>
                        <a:rPr lang="en"/>
                      </a:br>
                      <a:r>
                        <a:rPr lang="en"/>
                        <a:t>Downward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Searching for themes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Axial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Reviewing themes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Selective coding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2" name="Google Shape;322;p48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[1] See Jansen (2010): The qualitative survey.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Braun &amp; Clarke (2012): Thematic analysis.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See Corbin &amp; Strauss (2008): Grounded theory.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Until Saturation is Reached</a:t>
            </a:r>
            <a:endParaRPr/>
          </a:p>
        </p:txBody>
      </p:sp>
      <p:sp>
        <p:nvSpPr>
          <p:cNvPr id="328" name="Google Shape;32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Until saturation criterion tied to analysis method is reached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EVR Saturation Criterion</a:t>
            </a:r>
            <a:endParaRPr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14 interviews (out of 20 in total) all codes were set</a:t>
            </a:r>
            <a:endParaRPr/>
          </a:p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tied to the individual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 → sampling model and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 → data analysis</a:t>
            </a:r>
            <a:endParaRPr/>
          </a:p>
        </p:txBody>
      </p:sp>
      <p:sp>
        <p:nvSpPr>
          <p:cNvPr id="348" name="Google Shape;348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QS EVR Quality Assurance</a:t>
            </a:r>
            <a:endParaRPr/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coders, with the second coder recoding the first coder’s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Second iteration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procedure, with the second coder being a distributed coding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each iteration, the codebook was discussed and revised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surveys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vs. quantitative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Purposive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62" name="Google Shape;362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68" name="Google Shape;368;p5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74" name="Google Shape;374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qualitative survey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Defining the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the 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research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the 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Sample purposefully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</a:t>
            </a:r>
            <a:r>
              <a:rPr lang="en"/>
              <a:t>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Analyzing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common methodology for qualitative surveys is Jansen (2010)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QS Episodic Volunteer Retention (EVR) RQ [1]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open source projects retain episodic volunteers?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these practices relate to traditional retention practices?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source projects rely on free “volunteer” contributions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these volunteers are habitual, some are episodic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0" y="4233672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Barcomb et al. (2020): Uncovering the periphery.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 vs. Interview Study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Most qualitative surveys are interview studies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Surveys </a:t>
            </a:r>
            <a:r>
              <a:rPr lang="en"/>
              <a:t>in a Larger Research Design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1106364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Qualitative vs. Quantitative Surveys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