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6A8A8E-213A-48CC-B899-E1D6EA9ECF08}">
  <a:tblStyle styleId="{6C6A8A8E-213A-48CC-B899-E1D6EA9ECF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3601aed9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3601aed9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ad2ef2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ad2ef2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9b616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79b616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bb148f7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bb148f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abade3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abade3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b148f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b148f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bb148f7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bb148f7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b148f7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b148f7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abade3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3abade3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79b616e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79b616e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3abade3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3abade3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7e14a2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7e14a2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3be5e16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3be5e16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3be5e1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3be5e1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3601aed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3601aed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428e7a1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f428e7a1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428e7a1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428e7a1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3601aed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3601aed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3601aed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3601aed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3601aed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3601aed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3601aed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3601aed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3601aed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3601aed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3601aed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3601aed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428e7a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428e7a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428e7a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428e7a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3601aed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3601aed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3be5e16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3be5e16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3be5e16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3be5e16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3601aed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3601aed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abade3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abade3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3be5e16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3be5e16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c3601aed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c3601aed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e14a22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e14a22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3be5e16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3be5e16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3be5e16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3be5e16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3601aed9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3601aed9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3be5e16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3be5e16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33be5e16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33be5e16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3601aed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3601aed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428e7a1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428e7a1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79b616e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179b616e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3601aed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c3601aed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3be5e16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3be5e16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601aed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601aed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90037b5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390037b5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390037b5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390037b5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d3036d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d3036d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b148f7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bb148f7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e14a22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e14a22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Research Methodology Category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 (Lewin, 1946)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 (McIntyre, 2008)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Critical participatory action research (Kemmis et al., 2014)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 in a Larger Research Design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337500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Sweet Spot for Action Research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a good choice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 initial theory already in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has access to appropriate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theory under development is evolving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significant tacit knowledge</a:t>
            </a:r>
            <a:r>
              <a:rPr lang="en"/>
              <a:t> with the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expect to learn/benefit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Consulting as Action Research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industry consulting (paid or unpaid), a researcher provides advice to practitioners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called upon to help improve the outcome of practitioner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have to be participants (of implementation), but may simply advise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Industry consulting on new, novel topics, works well with action research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Participatory Action Research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(PAR)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and practitioners perform the research jointly and collaboratively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practitioners, this has the following consequences; they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understand and develop practices while on the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develop a joint, reflective, language of critical debate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form communities of practice based on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Participatory action research is a “practice-changing practice”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Kemmis et al. (2014): Critical participatory action research.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Participatory Action Research (CPAR)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Critical participatory action research</a:t>
            </a:r>
            <a:r>
              <a:rPr lang="en"/>
              <a:t> is action research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Empowers participants to change practices in the face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irrational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unsustainable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unjust situations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this addition of critical theory, we are leaving positivism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objective independent reality but rather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and collective action and reflection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0480" y="914400"/>
            <a:ext cx="2359151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Specificity / No Fixed Formula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context-dependent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research project is different and so are the employed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 require significant adaptation to situation beyond the core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Participatory action research has no single theoretical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Participatory Action Research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is a participant, some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are either in the researcher or practitioner role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temporary 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 are (more) permanent participants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are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 may be uneven</a:t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vs. Involvement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Involvement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agency or ownership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action-feedback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Action</a:t>
            </a:r>
            <a:r>
              <a:rPr lang="en"/>
              <a:t> Research Process in Context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Names by Methodology Variant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79" name="Google Shape;179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{6C6A8A8E-213A-48CC-B899-E1D6EA9ECF08}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Generic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Action research [1]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Participatory AR [2]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Critical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PAR [3]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Investigating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Reconnaissance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Enacting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Fact-finding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Refining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Reflection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Lewin (1946): Action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McIntyre (2008): Participatory action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See Kemmis et al. (2014): Critical participatory action research.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Problem Identification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choose action research, because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theory is young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a project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can benefit from your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approach the project with the goal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practitioners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research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Open Source Governance PAR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identified a need by companies to get a handle on using open-source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Riehle et al. (2021): Pattern discovery and validation.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Research Design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Handbook Method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handbook method is an approach for taking research results into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research theory is codified as a best practice handbook of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best practices are derived from practitioners using a qualitative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action research, a researcher helps a practitioner apply the handbook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Open Source Governance PAR (Continued)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identified a need by companies to get a handle on using open-source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developed a theory of open source governance using a qualitative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codified (wrote down) the theory as a best practices handbook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theory had substance but was still young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then took the handbook to an industry partner for participatory action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structure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Practices</a:t>
            </a:r>
            <a:endParaRPr/>
          </a:p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1 / 2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000" y="914400"/>
            <a:ext cx="5236613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2 / 2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12"/>
            <a:ext cx="4297681" cy="117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7676" y="914400"/>
            <a:ext cx="4023361" cy="3108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Action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The Action-Feedback Loop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Focus</a:t>
            </a:r>
            <a:endParaRPr/>
          </a:p>
        </p:txBody>
      </p:sp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choosing (focus)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which aspect of your theory to build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Criteria to choose focus by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Strategic: Immaturity of theory aspect 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Pragmatic: Aspect readily available in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research prefers pragmatic choices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about helping </a:t>
            </a:r>
            <a:r>
              <a:rPr lang="en"/>
              <a:t>practitioners</a:t>
            </a:r>
            <a:r>
              <a:rPr lang="en"/>
              <a:t> </a:t>
            </a:r>
            <a:endParaRPr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Choosing Focus 1 / 2</a:t>
            </a:r>
            <a:endParaRPr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274325" y="914400"/>
            <a:ext cx="85953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early to focus on the component approval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approval is a critical process in open source governance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Choosing Focus 2 / 2</a:t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review the situation</a:t>
            </a:r>
            <a:endParaRPr/>
          </a:p>
        </p:txBody>
      </p:sp>
      <p:sp>
        <p:nvSpPr>
          <p:cNvPr id="262" name="Google Shape;262;p40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participant observation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Action</a:t>
            </a:r>
            <a:endParaRPr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planning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an appropriate method to perform the action and investigate its effects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Planning an Action 1 / 2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worked with the OSPO to define the component approval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handbook to define a first version of the process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Planning an Action 2 / 2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3" name="Google Shape;283;p43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continued participant observation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define the process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Action</a:t>
            </a:r>
            <a:endParaRPr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execution,</a:t>
            </a:r>
            <a:r>
              <a:rPr lang="en"/>
              <a:t> you follow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the project working on the aspect of choice</a:t>
            </a:r>
            <a:endParaRPr/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helped the first component approval processes along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both entry and exit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participant observation</a:t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Executing Action 1 / 2</a:t>
            </a:r>
            <a:endParaRPr/>
          </a:p>
        </p:txBody>
      </p:sp>
      <p:sp>
        <p:nvSpPr>
          <p:cNvPr id="298" name="Google Shape;298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Executing Action 2 / 2</a:t>
            </a:r>
            <a:endParaRPr/>
          </a:p>
        </p:txBody>
      </p:sp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the first process instances</a:t>
            </a:r>
            <a:endParaRPr/>
          </a:p>
        </p:txBody>
      </p:sp>
      <p:sp>
        <p:nvSpPr>
          <p:cNvPr id="306" name="Google Shape;306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continued 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entry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exit interviews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</a:t>
            </a:r>
            <a:r>
              <a:rPr lang="en"/>
              <a:t> 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Iterates over </a:t>
            </a:r>
            <a:r>
              <a:rPr b="1" lang="en"/>
              <a:t>applying</a:t>
            </a:r>
            <a:r>
              <a:rPr lang="en"/>
              <a:t>, evaluating, and revising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/>
              <a:t>cause change</a:t>
            </a:r>
            <a:r>
              <a:rPr lang="en"/>
              <a:t> and build out the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active involvement (the “action” and/or “intervention”)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expected effects in the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researcher is not just a distant observer!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Effects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observation,</a:t>
            </a:r>
            <a:r>
              <a:rPr lang="en"/>
              <a:t> you continue with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the results of the execution using the methods you chose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Observing Effects 1 / 2</a:t>
            </a:r>
            <a:endParaRPr/>
          </a:p>
        </p:txBody>
      </p:sp>
      <p:sp>
        <p:nvSpPr>
          <p:cNvPr id="319" name="Google Shape;319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0" name="Google Shape;32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action, in addition to in-action observations, we reviewed the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interviews with the OSPO after a couple of instances had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note of statistics (duration, complications, results)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Observing Effects 2 / 2</a:t>
            </a:r>
            <a:endParaRPr/>
          </a:p>
        </p:txBody>
      </p:sp>
      <p:sp>
        <p:nvSpPr>
          <p:cNvPr id="326" name="Google Shape;326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participant improving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</a:t>
            </a:r>
            <a:endParaRPr/>
          </a:p>
        </p:txBody>
      </p:sp>
      <p:sp>
        <p:nvSpPr>
          <p:cNvPr id="328" name="Google Shape;328;p4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researcher performing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Conducted additional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notes of emerging statistics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from Observations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learning,</a:t>
            </a:r>
            <a:r>
              <a:rPr lang="en"/>
              <a:t> you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the observed data towards the aspect of interest</a:t>
            </a:r>
            <a:endParaRPr/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Learning from Observations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built out our theory and used it to provide feedback and make suggestions</a:t>
            </a:r>
            <a:endParaRPr/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Learning from Observations 2 / 2</a:t>
            </a:r>
            <a:endParaRPr/>
          </a:p>
        </p:txBody>
      </p:sp>
      <p:sp>
        <p:nvSpPr>
          <p:cNvPr id="348" name="Google Shape;348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participant improving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Discussed ways to improve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researcher performing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collected data into theory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Action-Feedback Loop</a:t>
            </a:r>
            <a:endParaRPr/>
          </a:p>
        </p:txBody>
      </p:sp>
      <p:sp>
        <p:nvSpPr>
          <p:cNvPr id="356" name="Google Shape;356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you learned,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continue with another iteration of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move on to next steps (publications / methodology)</a:t>
            </a:r>
            <a:endParaRPr/>
          </a:p>
        </p:txBody>
      </p:sp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Quality Assurance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is closely tied to the research methods employed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our example (open source governance) these were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68" name="Google Shape;368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369" name="Google Shape;369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action-feedback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6" name="Google Shape;376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Facilitation vs. Participation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researcher is not necessarily executing the action themselves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outside researcher is a facilitator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inside researcher is a participant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82" name="Google Shape;382;p5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88" name="Google Shape;388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Duality of Purpose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action research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out a theory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 uses established research methods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(research)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effects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from observations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Motivations for Action Research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action research </a:t>
            </a:r>
            <a:r>
              <a:rPr lang="en"/>
              <a:t>is interested 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control over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Educational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practitioners act more wisely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Emancipating practitioners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(AR)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research methodology (as before)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 (PAR)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is an active participant of the whole research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(theory) participatory action research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 uses critical theory as the underlying epistemological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theory seeks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“to liberate human beings from the circumstances that enslave them” [1]</a:t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Action Research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Horckheimer (1982): Critical theory.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