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6A9AAA-2F76-433B-816F-F979552F7BF8}">
  <a:tblStyle styleId="{0E6A9AAA-2F76-433B-816F-F979552F7B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812CE2D-2EA0-4C4E-86F5-34F98F143B6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c37050ba0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2c37050ba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77d6b95a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77d6b95a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77d6b95a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77d6b95a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77d6b95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77d6b95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77d6b95a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77d6b95a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77d6b95a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77d6b95a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77d6b95a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77d6b95a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77d6b95a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77d6b95a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77d6b95a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77d6b95a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77d6b95a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77d6b95a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77d6b95a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77d6b95a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177d6b95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177d6b95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983758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983758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77d6b95a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77d6b95a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77d6b95a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77d6b95a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a440056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a440056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348cfacfd_0_176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3348cfacfd_0_176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348cfacfd_0_181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3348cfacfd_0_181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348cfacfd_0_186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3348cfacfd_0_186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348cfacfd_0_191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3348cfacfd_0_191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348cfacfd_0_196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3348cfacfd_0_196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348cfacfd_0_202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3348cfacfd_0_202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177d6b95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177d6b95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348cfacfd_0_208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3348cfacfd_0_208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348cfacfd_0_214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3348cfacfd_0_214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348cfacfd_0_220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3348cfacfd_0_220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348cfacfd_0_226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3348cfacfd_0_226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348cfacfd_0_232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3348cfacfd_0_232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348cfacfd_0_237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3348cfacfd_0_237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348cfacfd_0_242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3348cfacfd_0_242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48cfacfd_0_271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3348cfacfd_0_271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39613a982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39613a982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9613a982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39613a982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177d6b95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177d6b95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77d6b95a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77d6b95a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77d6b95a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77d6b95a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77d6b95a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77d6b95a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f57bad08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f57bad08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77d6b95a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77d6b95a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0" y="0"/>
            <a:ext cx="9143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163276" y="734714"/>
            <a:ext cx="8817000" cy="3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wp.me/pe4V6-1g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</a:t>
            </a:r>
            <a:endParaRPr/>
          </a:p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C05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vs. Evaluation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can be used both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Both are a form of building out your theory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Case Study Research Design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Design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 case study research design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research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propositions, if 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unit(s) of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data-to-proposition linking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interpretation criteria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388"/>
            <a:ext cx="2743200" cy="354735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/>
          <p:nvPr/>
        </p:nvSpPr>
        <p:spPr>
          <a:xfrm>
            <a:off x="5973267" y="1463040"/>
            <a:ext cx="2743200" cy="548700"/>
          </a:xfrm>
          <a:prstGeom prst="rect">
            <a:avLst/>
          </a:prstGeom>
          <a:noFill/>
          <a:ln cap="flat" cmpd="sng" w="38100">
            <a:solidFill>
              <a:srgbClr val="416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CSR Problems in PLE Research Questions [1]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(study question)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current problems in product-line engineering (PLE) and why?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specific propositions (hypotheses)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0" y="423367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Riehle, D., Capraro, M., Kips, D. &amp; Horn, L. (2016). </a:t>
            </a:r>
            <a:r>
              <a:rPr lang="en" u="sng">
                <a:solidFill>
                  <a:schemeClr val="hlink"/>
                </a:solidFill>
                <a:hlinkClick r:id="rId4"/>
              </a:rPr>
              <a:t>Inner Source in Platform-Based Product Engineering.</a:t>
            </a:r>
            <a:r>
              <a:rPr lang="en"/>
              <a:t> IEEE Transactions on Software Engineering vol. 42, no. 12, pp. 1162-1177.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Product-Line Engineering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unit of analysis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construct being analyzed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Units of analysis can be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Tangible (e.g. people, products)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Intangible (e.g. theoretical constructs like group dynamics)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simplest case (no pun intended), the case is the unit of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of Analysis</a:t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CSR Problems in PLE Units of Analysis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(Potential) units of analysis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overall business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product organizational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platform organizational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business unit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Engineering managers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Architects / developers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of Case Study Research Design 2 / 2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Single-Case Case Study Research</a:t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single-case case study research according to Yin (2009)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</a:t>
            </a:r>
            <a:r>
              <a:rPr b="1" lang="en"/>
              <a:t> typical (representative)</a:t>
            </a:r>
            <a:r>
              <a:rPr lang="en"/>
              <a:t> case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cases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</a:t>
            </a:r>
            <a:r>
              <a:rPr b="1" lang="en"/>
              <a:t> critical </a:t>
            </a:r>
            <a:r>
              <a:rPr lang="en"/>
              <a:t>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</a:t>
            </a:r>
            <a:r>
              <a:rPr b="1" lang="en"/>
              <a:t> unique / extreme</a:t>
            </a:r>
            <a:r>
              <a:rPr lang="en"/>
              <a:t> (rare and/or particularly interesting)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/>
              <a:t>revelatory </a:t>
            </a:r>
            <a:r>
              <a:rPr lang="en"/>
              <a:t>case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longitudinal </a:t>
            </a:r>
            <a:r>
              <a:rPr lang="en"/>
              <a:t>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Multiple-Case Case Study Research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replication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Literal replication to strengthen 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 replication to contrast and extend findings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Purposive sampling (not statistical sampling)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 study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 </a:t>
            </a:r>
            <a:r>
              <a:rPr lang="en"/>
              <a:t>study 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 study research execution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Case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Stopping criterion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vs. </a:t>
            </a:r>
            <a:r>
              <a:rPr lang="en"/>
              <a:t>Evaluation</a:t>
            </a:r>
            <a:r>
              <a:rPr lang="en"/>
              <a:t> Revisited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case study research prefers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 replication </a:t>
            </a:r>
            <a:r>
              <a:rPr b="1" lang="en"/>
              <a:t>to go broad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Evaluatory case study research preferes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Literal replication </a:t>
            </a:r>
            <a:r>
              <a:rPr b="1" lang="en"/>
              <a:t>to go deep</a:t>
            </a:r>
            <a:endParaRPr b="1"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Multiple-Case CSR Design With Replication Logic</a:t>
            </a:r>
            <a:endParaRPr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81" name="Google Shape;181;p29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{6812CE2D-2EA0-4C4E-86F5-34F98F143B65}</a:tableStyleId>
              </a:tblPr>
              <a:tblGrid>
                <a:gridCol w="1284625"/>
                <a:gridCol w="1284625"/>
                <a:gridCol w="2008700"/>
                <a:gridCol w="2008700"/>
                <a:gridCol w="2008700"/>
              </a:tblGrid>
              <a:tr h="64007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Inner source approach (IS)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6400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analysis 1,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case 1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analysis 1,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case 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analysis 1,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case 3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00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Dedicated organization approach (DO)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anal- ysis 2, case 1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[1] Direct comparison of IS and DO from case 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[a] Cross-case 1 + 2 IS analysis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[b] Cross-case 1 + 3 IS analysis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anal- ysis 2, case 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[x] Cross-case 1 + 2 DO analysis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[2] Direct comparison,</a:t>
                      </a:r>
                      <a:br>
                        <a:rPr lang="en" sz="1200"/>
                      </a:br>
                      <a:r>
                        <a:rPr lang="en" sz="1200"/>
                        <a:t>[i] Replication of case 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planned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anal- ysis 2, case 3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[y] Cross-case 1 + 3 DO analysis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planned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[3] Direct comparison, [ii] replication of case 1 + 2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Direct comparison = [1], [2], [3]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Cross-case unit-of-analysis comparisons = [a], [b], and [x], [y]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Replication of case analyses = [i], [ii]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Case Study Research Execution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Execution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execution, you iterate over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Until a stopping criterion is reached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5973275" y="2084832"/>
            <a:ext cx="2743200" cy="1865100"/>
          </a:xfrm>
          <a:prstGeom prst="rect">
            <a:avLst/>
          </a:prstGeom>
          <a:noFill/>
          <a:ln cap="flat" cmpd="sng" w="38100">
            <a:solidFill>
              <a:srgbClr val="416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550" y="914388"/>
            <a:ext cx="2743200" cy="354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Prepare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1" lang="en" sz="1600" strike="noStrike">
                <a:solidFill>
                  <a:schemeClr val="dk1"/>
                </a:solidFill>
              </a:rPr>
              <a:t>Goal</a:t>
            </a:r>
            <a:endParaRPr b="1" sz="1600" strike="noStrike">
              <a:solidFill>
                <a:schemeClr val="dk1"/>
              </a:solidFill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for how to gather the data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</a:rPr>
              <a:t>Document procedures in case study protocol</a:t>
            </a:r>
            <a:endParaRPr b="1" i="0" sz="1400" u="none" cap="none" strike="noStrike">
              <a:solidFill>
                <a:schemeClr val="dk1"/>
              </a:solidFill>
            </a:endParaRPr>
          </a:p>
          <a:p>
            <a:pPr indent="-254000" lvl="0" marL="3937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</a:t>
            </a:r>
            <a:r>
              <a:rPr b="1" lang="en" sz="1600" strike="noStrike">
                <a:solidFill>
                  <a:schemeClr val="dk1"/>
                </a:solidFill>
              </a:rPr>
              <a:t>research ethics</a:t>
            </a:r>
            <a:endParaRPr b="1" sz="1600" strike="noStrike">
              <a:solidFill>
                <a:schemeClr val="dk1"/>
              </a:solidFill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Gain ethics committee approval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researchers' conflicts of interests, subjective views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937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sz="14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1" lang="en" sz="1600" strike="noStrike">
                <a:solidFill>
                  <a:schemeClr val="dk1"/>
                </a:solidFill>
              </a:rPr>
              <a:t>Conduct pilot case study</a:t>
            </a:r>
            <a:endParaRPr b="1" sz="1600" strike="noStrike">
              <a:solidFill>
                <a:schemeClr val="dk1"/>
              </a:solidFill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Refine data collection plans, spot holes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pilot case for convenience, access, geographic proximity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4" marL="19558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2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Prepare: Case Study Protocol (</a:t>
            </a: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case study protocol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Structured guidance for data gathering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procedures, interview questions, etc.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4" marL="19558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of case study protocol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effectiveness, focus, reduce error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followed properly, improves case study reliability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3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Prepare: Case Study Protocol (</a:t>
            </a:r>
            <a:r>
              <a:rPr b="1" lang="en" sz="2200">
                <a:solidFill>
                  <a:srgbClr val="FFFFFF"/>
                </a:solidFill>
              </a:rPr>
              <a:t>2</a:t>
            </a: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Suggested case study protocol structure [Y09]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A: Overview of the case study design, context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Objectives, research questions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 literature, readings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3" marL="1562100" marR="0" rtl="0" algn="l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B: Data gathering procedures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for protecting human subjects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Identification of likely sources of data (identification of interviewees)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Logistical reminders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3" marL="1562100" marR="0" rtl="0" algn="l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C: Data collection questions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Fine-grained questions for the researcher to keep in mind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of questions to data sources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3" marL="1562100" marR="0" rtl="0" algn="l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D: Guide for case study report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 to the data to enable later report of the findings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4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Collect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the case study protocol 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3" marL="15621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four principles of data collection [Y09]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</a:rPr>
              <a:t>Use multiple sources of evidence</a:t>
            </a:r>
            <a:endParaRPr b="1" i="0" sz="1400" u="none" cap="none" strike="noStrike">
              <a:solidFill>
                <a:schemeClr val="dk1"/>
              </a:solidFill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last weeks remarks on triangulation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3" marL="1562100" marR="0" rtl="0" algn="l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case study database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Arranges collected evidence, researchers' interpretation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shared as part of reporting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3" marL="1562100" marR="0" rtl="0" algn="l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a chain of evidence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 reliability of results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3" marL="1562100" marR="0" rtl="0" algn="l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 care when using data from electronic sources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overload; cheap collection, expensive analysis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Incorrect claims about authorship in social networks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5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Collect: Data Sources (1)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Interviews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 about a topic following a guideline (structured) or not (unstructured)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Strengths: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Targeted to case study research question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lang="en" sz="1100">
                <a:solidFill>
                  <a:schemeClr val="dk1"/>
                </a:solidFill>
              </a:rPr>
              <a:t>P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rovides deep explanations and personal views of interviewees.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Weaknesses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Bias to poorly articulated questions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bias (tendency to give wrong answers, e.g. answers that are socially acceptable)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1" i="0" lang="en" sz="1100" u="none" cap="none" strike="noStrike">
                <a:solidFill>
                  <a:schemeClr val="dk1"/>
                </a:solidFill>
              </a:rPr>
              <a:t>Reflexivity bias (interviewer gives what researcher wants to hear)</a:t>
            </a:r>
            <a:endParaRPr b="1" i="0" sz="1100" u="none" cap="none" strike="noStrike">
              <a:solidFill>
                <a:schemeClr val="dk1"/>
              </a:solidFill>
            </a:endParaRPr>
          </a:p>
        </p:txBody>
      </p:sp>
      <p:sp>
        <p:nvSpPr>
          <p:cNvPr id="230" name="Google Shape;230;p36"/>
          <p:cNvSpPr/>
          <p:nvPr/>
        </p:nvSpPr>
        <p:spPr>
          <a:xfrm>
            <a:off x="6302438" y="4775644"/>
            <a:ext cx="2220600" cy="269400"/>
          </a:xfrm>
          <a:prstGeom prst="rect">
            <a:avLst/>
          </a:prstGeom>
          <a:solidFill>
            <a:srgbClr val="FFFFFF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6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Collect: Data Sources (2)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observations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 of a phenomenon by the research, e.g. “shadowing” an individual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Strengths: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Covers actions in real time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 case's context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Weaknesses: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costs / time </a:t>
            </a:r>
            <a:r>
              <a:rPr lang="en" sz="1100">
                <a:solidFill>
                  <a:schemeClr val="dk1"/>
                </a:solidFill>
              </a:rPr>
              <a:t>investment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reflexivity bias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6302438" y="4775644"/>
            <a:ext cx="2220600" cy="269400"/>
          </a:xfrm>
          <a:prstGeom prst="rect">
            <a:avLst/>
          </a:prstGeom>
          <a:solidFill>
            <a:srgbClr val="FFFFFF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7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Case Study Research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Collect: Data Sources (3)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Participant observations</a:t>
            </a:r>
            <a:endParaRPr b="0" sz="1600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 from the role of a participant, e.g. joining as a worker in a studied company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Strengths: 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into interpersonal behavior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as for observations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Weaknesses: 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Bias due to manipulation of events, 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 as for direct observation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6302438" y="4775644"/>
            <a:ext cx="2220600" cy="269400"/>
          </a:xfrm>
          <a:prstGeom prst="rect">
            <a:avLst/>
          </a:prstGeom>
          <a:solidFill>
            <a:srgbClr val="FFFFFF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8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Collect: Data Sources (4)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 b="0" sz="1600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Letters, calendars, meeting minutes, administrative documents, progress reports, written reports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Strengths: 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Stable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 (with a lot of details)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deliver historical insights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Weaknesses: 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bias 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Retrievability, getting access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 bias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9"/>
          <p:cNvSpPr/>
          <p:nvPr/>
        </p:nvSpPr>
        <p:spPr>
          <a:xfrm>
            <a:off x="6302438" y="4775644"/>
            <a:ext cx="2220600" cy="269400"/>
          </a:xfrm>
          <a:prstGeom prst="rect">
            <a:avLst/>
          </a:prstGeom>
          <a:solidFill>
            <a:srgbClr val="FFFFFF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9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Collect: Data Sources (5)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Archival records</a:t>
            </a:r>
            <a:endParaRPr b="0" sz="1600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Records form government archives, case internal archives (e.g. configuration management systems)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Strengths: 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Stable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 (with a lot of details)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deliver historical insights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Weaknesses: 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bias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Retrievability, getting access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2" marL="1181100" marR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Char char="−"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 bias</a:t>
            </a:r>
            <a:endParaRPr b="0" i="0" sz="1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6302438" y="4775644"/>
            <a:ext cx="2220600" cy="269400"/>
          </a:xfrm>
          <a:prstGeom prst="rect">
            <a:avLst/>
          </a:prstGeom>
          <a:solidFill>
            <a:srgbClr val="FFFFFF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Collect: Data Sources (6)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artifacts</a:t>
            </a:r>
            <a:endParaRPr b="0" sz="1600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of art, tools and devices, buildings, office space</a:t>
            </a:r>
            <a:endParaRPr b="0" i="0" sz="14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1"/>
          <p:cNvSpPr/>
          <p:nvPr/>
        </p:nvSpPr>
        <p:spPr>
          <a:xfrm>
            <a:off x="6302438" y="4775644"/>
            <a:ext cx="2220600" cy="269400"/>
          </a:xfrm>
          <a:prstGeom prst="rect">
            <a:avLst/>
          </a:prstGeom>
          <a:solidFill>
            <a:srgbClr val="FFFFFF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1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/>
        </p:nvSpPr>
        <p:spPr>
          <a:xfrm>
            <a:off x="0" y="0"/>
            <a:ext cx="9143400" cy="571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of 4. Collect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Performed </a:t>
            </a:r>
            <a:r>
              <a:rPr lang="en">
                <a:solidFill>
                  <a:schemeClr val="dk1"/>
                </a:solidFill>
              </a:rPr>
              <a:t>3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interviews per case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observations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Observed 3 to 5 workshops for two cases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 not perform direct observations for one case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Reviewed process documentation and training materials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2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/>
        </p:nvSpPr>
        <p:spPr>
          <a:xfrm>
            <a:off x="0" y="0"/>
            <a:ext cx="9143400" cy="6123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 Analyze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3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theoretical propositions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evidence to (in-)validate propositions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1" lang="en" sz="1600" strike="noStrike">
                <a:solidFill>
                  <a:schemeClr val="dk1"/>
                </a:solidFill>
              </a:rPr>
              <a:t>Work data from the “ground up”</a:t>
            </a:r>
            <a:endParaRPr b="1" sz="1600" strike="noStrike">
              <a:solidFill>
                <a:schemeClr val="dk1"/>
              </a:solidFill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to “relying on theoretical propositions”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</a:rPr>
              <a:t>Search for patterns and analyze using appropriate research methods</a:t>
            </a:r>
            <a:endParaRPr b="1" i="0" sz="1400" u="none" cap="none" strike="noStrike">
              <a:solidFill>
                <a:schemeClr val="dk1"/>
              </a:solidFill>
            </a:endParaRPr>
          </a:p>
          <a:p>
            <a:pPr indent="-2540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 case description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 case study data according to a preexisting descriptive framework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Fallback solution if other methods don’t work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rival explanations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define and test rival explanations to the ones identified in the analysis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3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" y="0"/>
            <a:ext cx="9143433" cy="5319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/>
        </p:nvSpPr>
        <p:spPr>
          <a:xfrm>
            <a:off x="0" y="0"/>
            <a:ext cx="9143400" cy="571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0" lIns="163275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Case Studies in Theory Evaluation (</a:t>
            </a:r>
            <a:r>
              <a:rPr b="1" lang="en" sz="2200">
                <a:solidFill>
                  <a:srgbClr val="FFFFFF"/>
                </a:solidFill>
              </a:rPr>
              <a:t>2</a:t>
            </a:r>
            <a:r>
              <a:rPr b="1" lang="en" sz="22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5"/>
          <p:cNvSpPr txBox="1"/>
          <p:nvPr/>
        </p:nvSpPr>
        <p:spPr>
          <a:xfrm>
            <a:off x="163276" y="734714"/>
            <a:ext cx="8817000" cy="3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393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 to evaluate is postulated as framing theory in study design (phase 2)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937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Noto Sans Symbols"/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3937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●"/>
            </a:pPr>
            <a:r>
              <a:rPr b="0" lang="en" sz="16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Guidelines for case studies in theory evaluation [Y09]</a:t>
            </a:r>
            <a:endParaRPr b="0" sz="16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Triangulate evidence from multiple types of sources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Mix contrary methods, orientations (realist/relativist, qualitative/quantitative)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787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much focus to discussion rival explanations / theories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5"/>
          <p:cNvSpPr txBox="1"/>
          <p:nvPr>
            <p:ph idx="4294967295" type="sldNum"/>
          </p:nvPr>
        </p:nvSpPr>
        <p:spPr>
          <a:xfrm>
            <a:off x="7315200" y="441210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03" name="Google Shape;303;p46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09" name="Google Shape;309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2012-2023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</a:t>
            </a:r>
            <a:endParaRPr/>
          </a:p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case study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lang="en"/>
              <a:t>empirical in-depth investigation of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contemporary phenomenon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its real-world context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Yin (2009)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Applicability of Case Study Research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can cope with situations in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phenomenon under investigation and its context aren’t easily separable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here will be many more variables of interest than data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Case Study Research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Case study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multiple sources of evidence in order to triangulate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 from the prior development of theoretical propositions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Case Study Research Process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is linear yet iterative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Plan</a:t>
            </a:r>
            <a:r>
              <a:rPr lang="en"/>
              <a:t> case study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Design</a:t>
            </a:r>
            <a:r>
              <a:rPr lang="en"/>
              <a:t>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Prepare</a:t>
            </a:r>
            <a:r>
              <a:rPr lang="en"/>
              <a:t>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Collect</a:t>
            </a:r>
            <a:r>
              <a:rPr lang="en"/>
              <a:t>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Analyze</a:t>
            </a:r>
            <a:r>
              <a:rPr lang="en"/>
              <a:t>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Report </a:t>
            </a:r>
            <a:r>
              <a:rPr lang="en"/>
              <a:t>findings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388"/>
            <a:ext cx="2743200" cy="354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When to Use Case Study Research [Y09]</a:t>
            </a:r>
            <a:endParaRPr sz="2200"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{0E6A9AAA-2F76-433B-816F-F979552F7BF8}</a:tableStyleId>
              </a:tblPr>
              <a:tblGrid>
                <a:gridCol w="2012750"/>
                <a:gridCol w="1316500"/>
                <a:gridCol w="1316500"/>
                <a:gridCol w="1316500"/>
                <a:gridCol w="1316500"/>
                <a:gridCol w="1316500"/>
              </a:tblGrid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Experiment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Survey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Archival analysis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History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Case study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 of research question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How, why?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Who, what, how much?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How, why?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How, why?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control of behavioral events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Focuses on </a:t>
                      </a:r>
                      <a:r>
                        <a:rPr lang="en"/>
                        <a:t>contemporary events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Yes/no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Studies real-life 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Relies on one source of evidence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Yes/no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5568636" y="1428690"/>
            <a:ext cx="2469000" cy="2469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r>
              <a:rPr lang="en"/>
              <a:t> Research in a Larger Research Design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