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1D0E97-C47B-4501-B80B-81D78F5D7A8E}">
  <a:tblStyle styleId="{D41D0E97-C47B-4501-B80B-81D78F5D7A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f3ff092dd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f3ff092dd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6ac22f7b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6ac22f7b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d1cde2ff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d1cde2ff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6ac22f7b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6ac22f7b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7e89dbb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7e89dbb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6ac22f7b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6ac22f7b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d1cde2ff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d1cde2ff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6ac22f7b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6ac22f7b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7e89dbb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7e89dbb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d1cde2ff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d1cde2ff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6ac22f7b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6ac22f7b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d1cde2f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3d1cde2f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6ac22f7b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6ac22f7b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d1cde2f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d1cde2f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6ab2b64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6ab2b64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6ab2b64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6ab2b64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d239778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d239778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d1cde2ff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d1cde2ff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7e89dbbb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7e89dbbb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81d1345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81d1345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d1cde2f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d1cde2f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7e89dbbb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7e89dbbb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d1cde2f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d1cde2f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7e89dbbb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7e89dbbb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d239778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d239778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d1cde2ff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d1cde2ff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d1cde2ff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d1cde2ff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7e89dbbb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7e89dbbb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6ab2b641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6ab2b64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51da7d4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51da7d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7e89dbbb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7e89dbbb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1ddc518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1ddc518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d239778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d239778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7e89dbbb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7e89dbbb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7e89dbbb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7e89dbbb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7e89dbbb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7e89dbbb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7e89dbbb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7e89dbbb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6ab2b641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6ab2b641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6ab2b641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6ab2b641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7e89dbbb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7e89dbbb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7e89dbbb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57e89dbbb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6ac22f7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36ac22f7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d1cde2f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d1cde2f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6ac22f7b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6ac22f7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6ac22f7b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6ac22f7b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6ac22f7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36ac22f7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6ac22f7b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6ac22f7b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1ddc518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21ddc518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3d239778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3d239778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39615a81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39615a81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39615a810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39615a81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d1cde2f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d1cde2f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ddc518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ddc518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d1cde2ff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d1cde2ff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6ac22f7b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6ac22f7b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rofriehle.com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profriehle.com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profriehle.com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profriehle.co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www.newyorker.com/magazine/2021/12/27/florida-woman-bites-camel" TargetMode="External"/><Relationship Id="rId4" Type="http://schemas.openxmlformats.org/officeDocument/2006/relationships/hyperlink" Target="https://profriehle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profriehle.com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Writing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E01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Paper Titles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 reader 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short and memorable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Carry a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Indicate 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Don’t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long and academic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incomprehensible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overly cute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Author List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the author list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and identify authors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Rank-order their contributions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Authors always need to agree to be on an author list and at which position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be Listed as an Author?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author to a research paper must have made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non-trivial intellectual </a:t>
            </a:r>
            <a:r>
              <a:rPr lang="en"/>
              <a:t>contribution</a:t>
            </a:r>
            <a:r>
              <a:rPr lang="en"/>
              <a:t> to the presented scientific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Authors of other contributions go into the acknowledgement section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Rank Order Author Lists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logic to the author ordering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contribution gets you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Ranking of contribution moves you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Alphabetical ordering after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patterns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Ph.D. student followed by supervising 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author followed by alphabetical list of other contributors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Principal investigator followed by alphabetical list of all project members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Ordering Intellectual Contributions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contribution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first document contributions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to rank-order them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525" y="822960"/>
            <a:ext cx="4186810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Abstract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an abstract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 readers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Summarize the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Most readers are lost in the abstract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Best Practice Pattern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sentence each describing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/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 taken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Consequences of work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846320" y="914400"/>
            <a:ext cx="4114800" cy="36576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(1) Open-source software is available for free and many companies use it in their software.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(2) However, managers worry that open source is only a temporary phenomenon and will go away, leaving them with abandoned software components that nobody is maintaining.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(3) This article empirically analyses the growth of open-source software using the top 1000 projects from GitHub.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(4) We show that open source is alive and keeps growing.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(5) Thus, open source is a sustainable phenomenon and managers can use open-source software in their products.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Beck’s Four-Sentence Abstract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sentence each describing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the problem is a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“startling sentence”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Implications of findings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24"/>
          <p:cNvSpPr txBox="1"/>
          <p:nvPr>
            <p:ph idx="2" type="body"/>
          </p:nvPr>
        </p:nvSpPr>
        <p:spPr>
          <a:xfrm>
            <a:off x="4846320" y="914400"/>
            <a:ext cx="4114800" cy="36576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(1) Users of open-source software worry that the open source phenomenon is not sustainable.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(2) They hesitate to adopt open-source software and miss out on its economic benefits.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(3) This paper shows that open source is a sustainable phenomenon.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(4) Thus, users should not worry but adopt and gain the benefits of open-source software.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Introduction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the introduction section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drawing in the reader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expectations straight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going with the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Most readers’ </a:t>
            </a:r>
            <a:r>
              <a:rPr lang="en"/>
              <a:t>belief</a:t>
            </a:r>
            <a:r>
              <a:rPr lang="en"/>
              <a:t> is lost in the introduction</a:t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the Introduction Section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introduction section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Extends the abstract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Contrasts most-relevant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Explicitly lists contributions of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Summarizes the structure of the paper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research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Sections of a research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research 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Academic writing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Claim to Contributions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claim your contributions,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explicitly,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precisely as you can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4846320" y="914400"/>
            <a:ext cx="4114800" cy="36576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The contributions of this paper are: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Courier New"/>
              <a:buAutoNum type="arabicPeriod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An operational definition of how to measure open source project growth;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Courier New"/>
              <a:buAutoNum type="arabicPeriod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The assessment of past open source growth using a large sample representative of open source;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Font typeface="Courier New"/>
              <a:buAutoNum type="arabicPeriod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The now plausible prediction that open-source software as a whole will keep growing in the future.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Related Work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related work section surveys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Prior art you are building 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Related</a:t>
            </a:r>
            <a:r>
              <a:rPr lang="en"/>
              <a:t> work (to yours)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Related work is identified through a literature survey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an ad-hoc literature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structured literature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Art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art (work) is work you build 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needed it to perform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Readers need it to understand your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Prior work does not compete with yours</a:t>
            </a:r>
            <a:endParaRPr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Related</a:t>
            </a:r>
            <a:r>
              <a:rPr lang="en"/>
              <a:t> work is work that may have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Attempted the same as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gone alternative ways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need to</a:t>
            </a:r>
            <a:r>
              <a:rPr b="1" lang="en"/>
              <a:t> compare-and-contrast</a:t>
            </a:r>
            <a:r>
              <a:rPr lang="en"/>
              <a:t> this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</a:t>
            </a:r>
            <a:r>
              <a:rPr b="1" lang="en"/>
              <a:t>compare</a:t>
            </a:r>
            <a:r>
              <a:rPr lang="en"/>
              <a:t> to show how the works relate to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work is not related, it is irrelevant to your paper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</a:t>
            </a:r>
            <a:r>
              <a:rPr b="1" lang="en"/>
              <a:t>contrast</a:t>
            </a:r>
            <a:r>
              <a:rPr lang="en"/>
              <a:t> to show how your work is different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different from yours, your work is not novel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Structure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typically structure related work by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Domains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 domain, technical domain, etc.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specialize within domain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the more general to the more specialized work</a:t>
            </a:r>
            <a:endParaRPr/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Research Design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 design section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Presents your research design, methods employed,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Serves to convince readers of rigor of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section is also known 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specifics depend on your research design</a:t>
            </a:r>
            <a:endParaRPr/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of Research Design Section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 design section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Presents the logical structure of the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Presents a one-shot rationalized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iterative process in own subsection</a:t>
            </a:r>
            <a:endParaRPr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Research Design Section</a:t>
            </a:r>
            <a:endParaRPr/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structure (systematic review)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approach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Research design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Research questions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Research protocol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Research execution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Study search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Study selection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Study quality filter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Data extraction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Data synthesis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Research Results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 results section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Presents setup, data collection, and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basis of relevance of your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specifics also depend on your research design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results </a:t>
            </a:r>
            <a:r>
              <a:rPr lang="en"/>
              <a:t>typically mirror the design section structure</a:t>
            </a:r>
            <a:endParaRPr/>
          </a:p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Discussion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discussions section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Discusses your research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Establishes (beyond the results section) their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specifics depend on the type of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Research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qualitative research, also often called discussion and limitations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separate (sub)sections, one each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Interpreting research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Limitations (using qualitative research quality criteria)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in Qualitative Research Papers</a:t>
            </a:r>
            <a:endParaRPr/>
          </a:p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in Quantitative Research Papers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quantitative research, also often called threats to validity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separate (sub)sections, one each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Interpreting research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Threats to validity (using quantitative research quality criteria)</a:t>
            </a:r>
            <a:endParaRPr/>
          </a:p>
        </p:txBody>
      </p:sp>
      <p:sp>
        <p:nvSpPr>
          <p:cNvPr id="248" name="Google Shape;248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Limitations / Threats to Validity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down by relevant quality criterion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Feel free to choose relevant criteria beyond the core four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should always put weaknesses / challenges into context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their consequences</a:t>
            </a:r>
            <a:endParaRPr/>
          </a:p>
        </p:txBody>
      </p:sp>
      <p:sp>
        <p:nvSpPr>
          <p:cNvPr id="255" name="Google Shape;255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Conclusions</a:t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conclusions section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Reiterates the main contributions and their significance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readers jump from abstract to conclusions </a:t>
            </a:r>
            <a:r>
              <a:rPr lang="en"/>
              <a:t>directly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Skip any outlook on future work</a:t>
            </a:r>
            <a:endParaRPr/>
          </a:p>
        </p:txBody>
      </p:sp>
      <p:sp>
        <p:nvSpPr>
          <p:cNvPr id="262" name="Google Shape;262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Acknowledgments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all people and thank them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made a contribution that was relevant but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enough to make them an author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Increasingly also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made which contribution that made them an author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Expressed using a contribution model (see author list)</a:t>
            </a:r>
            <a:endParaRPr/>
          </a:p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 References</a:t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references section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of literature references used by the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literature reference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identifying description of the paper’s sources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references typically list articles referenced in the paper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usually sorted alphabetically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References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main body of a paper short-hand references the references, for example: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“We use Braun &amp; Clarke (2012) as our qualitative data analysis method.”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short-hand reference serves as index into the references: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Braun, V., &amp; Clarke, V. (2012). Thematic analysis. APA.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Short-hand Reference (Indexing) Formats</a:t>
            </a:r>
            <a:endParaRPr/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90" name="Google Shape;290;p4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{D41D0E97-C47B-4501-B80B-81D78F5D7A8E}</a:tableStyleId>
              </a:tblPr>
              <a:tblGrid>
                <a:gridCol w="2022025"/>
                <a:gridCol w="65733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Reference (key)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Referenced entry (value)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[27]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Spector, A. Z. 1989. Achieving application requirements. In Distributed Systems, S. Mullender, Ed. ACM Press. ACM, New York, NY, 19-33.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[Spe89]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Spector, A. Z. 1989. Achieving application requirements. In Distributed Systems, S. Mullender, Ed. ACM Press. ACM, New York, NY, 19-33.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Spector, A. Z. (1989).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Achieving application requirements. In Distributed Systems, S. Mullender, Ed. ACM Press. ACM, New York, NY, 19-33.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an Appropriate Literature Reference</a:t>
            </a:r>
            <a:endParaRPr/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1711825"/>
            <a:ext cx="7315200" cy="171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Final Research Theses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Papers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research paper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scientific article published after passing peer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Scientific </a:t>
            </a:r>
            <a:r>
              <a:rPr b="1" lang="en"/>
              <a:t>peer review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review</a:t>
            </a:r>
            <a:r>
              <a:rPr lang="en"/>
              <a:t> (assessment) of some artifact by scientific peers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research paper is the gold standard of scientific publication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Research Theses</a:t>
            </a:r>
            <a:endParaRPr/>
          </a:p>
        </p:txBody>
      </p: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offer three options for final research theses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Pure research 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science 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Engineering 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Research Thesis</a:t>
            </a:r>
            <a:endParaRPr/>
          </a:p>
        </p:txBody>
      </p:sp>
      <p:sp>
        <p:nvSpPr>
          <p:cNvPr id="315" name="Google Shape;315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pure research thesis follows the format of a research paper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either blows up the format to the full length of a thesis,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presents the results as a research paper, followed by an elaboration</a:t>
            </a:r>
            <a:endParaRPr/>
          </a:p>
        </p:txBody>
      </p:sp>
      <p:sp>
        <p:nvSpPr>
          <p:cNvPr id="316" name="Google Shape;316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Science Thesis</a:t>
            </a:r>
            <a:endParaRPr/>
          </a:p>
        </p:txBody>
      </p:sp>
      <p:sp>
        <p:nvSpPr>
          <p:cNvPr id="322" name="Google Shape;322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design science thesis is a research thesis using a design </a:t>
            </a:r>
            <a:r>
              <a:rPr lang="en"/>
              <a:t>science structure</a:t>
            </a:r>
            <a:r>
              <a:rPr lang="en"/>
              <a:t> </a:t>
            </a:r>
            <a:endParaRPr/>
          </a:p>
        </p:txBody>
      </p:sp>
      <p:sp>
        <p:nvSpPr>
          <p:cNvPr id="323" name="Google Shape;323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Thesis</a:t>
            </a:r>
            <a:endParaRPr/>
          </a:p>
        </p:txBody>
      </p:sp>
      <p:sp>
        <p:nvSpPr>
          <p:cNvPr id="329" name="Google Shape;329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engineering thesis serves to demonstrate the student’s engineering skills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thesis structure follows the project results, for example: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Evaluation of results</a:t>
            </a:r>
            <a:endParaRPr/>
          </a:p>
        </p:txBody>
      </p:sp>
      <p:sp>
        <p:nvSpPr>
          <p:cNvPr id="330" name="Google Shape;330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vs. Results</a:t>
            </a:r>
            <a:endParaRPr/>
          </a:p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rewards results, not effort (skip process, focus on results)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 not present work in the sequence you performed it, present only the results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questions (research thesis) can be results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 (engineering thesis) can be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demonstrated ability to separate process from results is a plus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absolutely must describe process, do it in a separate section</a:t>
            </a:r>
            <a:endParaRPr/>
          </a:p>
        </p:txBody>
      </p:sp>
      <p:sp>
        <p:nvSpPr>
          <p:cNvPr id="337" name="Google Shape;337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Academic Writing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and foremost rule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your audience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writing is specific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active voice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“An active voice walks into a bar”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passive voice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“The bar was walked into by a passive voice”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Rule of Writing</a:t>
            </a:r>
            <a:endParaRPr/>
          </a:p>
        </p:txBody>
      </p:sp>
      <p:sp>
        <p:nvSpPr>
          <p:cNvPr id="349" name="Google Shape;349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Rule of Writing</a:t>
            </a:r>
            <a:endParaRPr/>
          </a:p>
        </p:txBody>
      </p:sp>
      <p:sp>
        <p:nvSpPr>
          <p:cNvPr id="355" name="Google Shape;355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brief and concise, 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“Omit needless words”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short sentences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subject-verb-object sentences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common phrases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imprecise adjectives (“very”)</a:t>
            </a:r>
            <a:endParaRPr/>
          </a:p>
        </p:txBody>
      </p:sp>
      <p:sp>
        <p:nvSpPr>
          <p:cNvPr id="356" name="Google Shape;356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57" name="Google Shape;357;p5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Strunk &amp; White (1918). Elements of Style. Penguin.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Best Practices</a:t>
            </a:r>
            <a:endParaRPr/>
          </a:p>
        </p:txBody>
      </p:sp>
      <p:sp>
        <p:nvSpPr>
          <p:cNvPr id="363" name="Google Shape;363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Avoid weak wording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Avoid imprecise wording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data rather than qualifications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Brief</a:t>
            </a:r>
            <a:endParaRPr/>
          </a:p>
        </p:txBody>
      </p:sp>
      <p:sp>
        <p:nvSpPr>
          <p:cNvPr id="370" name="Google Shape;370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“It is suggested to remove any dependency on </a:t>
            </a:r>
            <a:r>
              <a:rPr lang="en"/>
              <a:t>prerequisite</a:t>
            </a:r>
            <a:r>
              <a:rPr lang="en"/>
              <a:t> 3</a:t>
            </a:r>
            <a:br>
              <a:rPr lang="en"/>
            </a:br>
            <a:r>
              <a:rPr lang="en"/>
              <a:t>in this experiment</a:t>
            </a:r>
            <a:br>
              <a:rPr lang="en"/>
            </a:br>
            <a:r>
              <a:rPr lang="en"/>
              <a:t>to not unduly restrict any possible outcome.”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“It is suggested to remove any dependency on prerequisite 3</a:t>
            </a:r>
            <a:br>
              <a:rPr lang="en"/>
            </a:br>
            <a:r>
              <a:rPr lang="en" strike="sngStrike"/>
              <a:t>in this experiment</a:t>
            </a:r>
            <a:br>
              <a:rPr lang="en" strike="sngStrike"/>
            </a:br>
            <a:r>
              <a:rPr lang="en"/>
              <a:t>to not unduly restrict the outcome.”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Types of Research Publications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types of research publications of varying quality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Public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Monographies (books)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Presentation slides (lecturing)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Opinion</a:t>
            </a:r>
            <a:r>
              <a:rPr lang="en"/>
              <a:t> pieces e.g. letters to the editor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goal is public documented scientific exchange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</a:t>
            </a:r>
            <a:r>
              <a:rPr lang="en"/>
              <a:t> Concise</a:t>
            </a:r>
            <a:endParaRPr/>
          </a:p>
        </p:txBody>
      </p:sp>
      <p:sp>
        <p:nvSpPr>
          <p:cNvPr id="377" name="Google Shape;377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“It is suggested to remove any dependency on prerequisite 3</a:t>
            </a:r>
            <a:br>
              <a:rPr lang="en"/>
            </a:br>
            <a:r>
              <a:rPr lang="en"/>
              <a:t>to not unduly restrict the outcome.”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“It is suggested to remove requirement 3.”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</a:t>
            </a:r>
            <a:r>
              <a:rPr lang="en"/>
              <a:t> Active Voice</a:t>
            </a:r>
            <a:endParaRPr/>
          </a:p>
        </p:txBody>
      </p:sp>
      <p:sp>
        <p:nvSpPr>
          <p:cNvPr id="384" name="Google Shape;384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“It is suggested to remove requirement 3.”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“Drop requirement 3.”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Weak Wording</a:t>
            </a:r>
            <a:endParaRPr/>
          </a:p>
        </p:txBody>
      </p:sp>
      <p:sp>
        <p:nvSpPr>
          <p:cNvPr id="391" name="Google Shape;391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weak wording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“We tried to…” (So what?)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“We believe…” (OK, why?)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“Try not. Do or do not. There is no try.” </a:t>
            </a:r>
            <a:endParaRPr/>
          </a:p>
        </p:txBody>
      </p:sp>
      <p:sp>
        <p:nvSpPr>
          <p:cNvPr id="392" name="Google Shape;392;p5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Imprecise Wording</a:t>
            </a:r>
            <a:endParaRPr/>
          </a:p>
        </p:txBody>
      </p:sp>
      <p:sp>
        <p:nvSpPr>
          <p:cNvPr id="398" name="Google Shape;398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imprecise wording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“Very efficient…” (How efficient?)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“Many occurrences…” (How many?)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leave your reader guessing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1"/>
          <p:cNvSpPr txBox="1"/>
          <p:nvPr/>
        </p:nvSpPr>
        <p:spPr>
          <a:xfrm>
            <a:off x="-25" y="441210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https://www.newyorker.com/magazine/2021/12/27/florida-woman-bites-camel</a:t>
            </a:r>
            <a:r>
              <a:rPr lang="en"/>
              <a:t> </a:t>
            </a:r>
            <a:endParaRPr/>
          </a:p>
        </p:txBody>
      </p:sp>
      <p:sp>
        <p:nvSpPr>
          <p:cNvPr id="405" name="Google Shape;405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Rules Break Down, Eventually</a:t>
            </a:r>
            <a:endParaRPr/>
          </a:p>
        </p:txBody>
      </p:sp>
      <p:sp>
        <p:nvSpPr>
          <p:cNvPr id="406" name="Google Shape;406;p6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407" name="Google Shape;407;p61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91425" lIns="914400" spcFirstLastPara="1" rIns="914400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“A veterinarian prescribed antibiotics Monday for a camel that lives behind an Iberville Parish truck stop after a Florida woman told law officers she bit the 600 pound animal’s genitalia after it sat on her when she and her husband entered its enclosure to retrieve their deaf dog.” [1]</a:t>
            </a:r>
            <a:endParaRPr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3" name="Google Shape;413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research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Sections of a research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research 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Academic writing</a:t>
            </a:r>
            <a:endParaRPr/>
          </a:p>
        </p:txBody>
      </p:sp>
      <p:sp>
        <p:nvSpPr>
          <p:cNvPr id="414" name="Google Shape;414;p6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20" name="Google Shape;420;p6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26" name="Google Shape;426;p6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427" name="Google Shape;427;p6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2012-2023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Sections of a Research Paper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Typical Research Paper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Title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a paper’s title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Attract readers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Indicate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Good paper titles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dependent (where will this be published)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Properly feed academic search engines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Paper Titles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title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 rational design process: How and why to fake it”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Good title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“Nailing your thesis” (you be the judge)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Poor title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 comparative evaluation of common theories in computer science”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