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8338E8-999D-4604-BDDB-CE8F4F131BE4}">
  <a:tblStyle styleId="{E18338E8-999D-4604-BDDB-CE8F4F131B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386efa3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386efa3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4990fbb6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4990fbb6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b1f6a61c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b1f6a61c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e740d6d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e740d6d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b1f6a61c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b1f6a61c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b1f6a61c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b1f6a61c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b1f6a61c9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b1f6a61c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b1f6a61c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b1f6a61c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b1f6a61c9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b1f6a61c9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4990fbb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4990fbb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5ac5498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5ac5498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b1f6a61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0b1f6a61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5ac5498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5ac5498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b1f6a61c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b1f6a61c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8c488f7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8c488f7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b1f6a61c9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b1f6a61c9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b1f6a61c9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b1f6a61c9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e751f47f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e751f47f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e751f47f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e751f47f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b1f6a61c9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b1f6a61c9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e751f47f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e751f47f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e751f47f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e751f47f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e751f47f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e751f47f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e751f47f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e751f47f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b1f6a61c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b1f6a61c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b1f6a61c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b1f6a61c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b1f6a61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b1f6a61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b1f6a61c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b1f6a61c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b1f6a61c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b1f6a61c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b1f6a61c9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b1f6a61c9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46c69a0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46c69a0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46c69a0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46c69a0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b1f6a61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b1f6a61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e751f47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e751f47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e751f47f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e751f47f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b1f6a61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b1f6a61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39613ad45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39613ad45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39613ad45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39613ad45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b1f6a61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b1f6a61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6c08e60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6c08e60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b1f6a61c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b1f6a61c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b1f6a61c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b1f6a61c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www.nobelprize.org/" TargetMode="External"/><Relationship Id="rId5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amturing.acm.org/" TargetMode="External"/><Relationship Id="rId5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20" Type="http://schemas.openxmlformats.org/officeDocument/2006/relationships/image" Target="../media/image7.png"/><Relationship Id="rId11" Type="http://schemas.openxmlformats.org/officeDocument/2006/relationships/hyperlink" Target="http://kneubuehl.com/wiki/doku.php?id=start" TargetMode="External"/><Relationship Id="rId10" Type="http://schemas.openxmlformats.org/officeDocument/2006/relationships/hyperlink" Target="http://www.virtopsy.com/index.php/team/current-members/1-michael-j-thali" TargetMode="External"/><Relationship Id="rId13" Type="http://schemas.openxmlformats.org/officeDocument/2006/relationships/hyperlink" Target="http://trmri.org/" TargetMode="External"/><Relationship Id="rId12" Type="http://schemas.openxmlformats.org/officeDocument/2006/relationships/hyperlink" Target="https://dx.doi.org/10.1016/j.jflm.2008.07.013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www.ncl.ac.uk/biomedicine/contact/profile/catherine.douglas" TargetMode="External"/><Relationship Id="rId4" Type="http://schemas.openxmlformats.org/officeDocument/2006/relationships/hyperlink" Target="http://www.ncl.ac.uk/afrd/staff/profile/peter.rowlinson" TargetMode="External"/><Relationship Id="rId9" Type="http://schemas.openxmlformats.org/officeDocument/2006/relationships/hyperlink" Target="http://remed.charite.de/en/institut/forensic_pathology/forensic_pathology_team/" TargetMode="External"/><Relationship Id="rId15" Type="http://schemas.openxmlformats.org/officeDocument/2006/relationships/hyperlink" Target="https://www.ebbra.com/" TargetMode="External"/><Relationship Id="rId14" Type="http://schemas.openxmlformats.org/officeDocument/2006/relationships/hyperlink" Target="https://www.ebbra.com/" TargetMode="External"/><Relationship Id="rId17" Type="http://schemas.openxmlformats.org/officeDocument/2006/relationships/hyperlink" Target="https://patents.google.com/patent/US7255627B2/en?oq=7255627" TargetMode="External"/><Relationship Id="rId16" Type="http://schemas.openxmlformats.org/officeDocument/2006/relationships/hyperlink" Target="https://www.ebbra.com/" TargetMode="External"/><Relationship Id="rId5" Type="http://schemas.openxmlformats.org/officeDocument/2006/relationships/hyperlink" Target="http://www.ingentaconnect.com/content/berg/anthroz/2009/00000022/00000001/art00006" TargetMode="External"/><Relationship Id="rId19" Type="http://schemas.openxmlformats.org/officeDocument/2006/relationships/hyperlink" Target="https://profriehle.com" TargetMode="External"/><Relationship Id="rId6" Type="http://schemas.openxmlformats.org/officeDocument/2006/relationships/hyperlink" Target="http://www.ncl.ac.uk/afrd/staff/profile/catherine.douglas" TargetMode="External"/><Relationship Id="rId18" Type="http://schemas.openxmlformats.org/officeDocument/2006/relationships/hyperlink" Target="https://improbable.com/" TargetMode="External"/><Relationship Id="rId7" Type="http://schemas.openxmlformats.org/officeDocument/2006/relationships/hyperlink" Target="http://www.ncl.ac.uk/afrd/staff/profile/peter.rowlinson" TargetMode="External"/><Relationship Id="rId8" Type="http://schemas.openxmlformats.org/officeDocument/2006/relationships/hyperlink" Target="http://www.virtopsy.com/index.php/team/current-members/3-steffen-ros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en.wikipedia.org/wiki/Maxwell%27s_equations" TargetMode="External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Science?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NYT C01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Sciences (by Subject)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Formal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Mathematics,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Natural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Physics, chemistry, biology,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Social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Psychology, sociology, political science,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Applied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Mechanical engineering, computer science, information systems, 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274320" y="3621024"/>
            <a:ext cx="859536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7"/>
          <p:cNvSpPr txBox="1"/>
          <p:nvPr/>
        </p:nvSpPr>
        <p:spPr>
          <a:xfrm>
            <a:off x="4572000" y="3163825"/>
            <a:ext cx="3886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likely to take an analytical approach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likely to take a design science approach</a:t>
            </a:r>
            <a:endParaRPr/>
          </a:p>
        </p:txBody>
      </p:sp>
      <p:cxnSp>
        <p:nvCxnSpPr>
          <p:cNvPr id="105" name="Google Shape;105;p17"/>
          <p:cNvCxnSpPr/>
          <p:nvPr/>
        </p:nvCxnSpPr>
        <p:spPr>
          <a:xfrm>
            <a:off x="274320" y="1737355"/>
            <a:ext cx="8595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7"/>
          <p:cNvSpPr txBox="1"/>
          <p:nvPr/>
        </p:nvSpPr>
        <p:spPr>
          <a:xfrm>
            <a:off x="4572000" y="1280150"/>
            <a:ext cx="3886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a formal approach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an empirical approach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8562675" y="1371650"/>
            <a:ext cx="274200" cy="731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8562675" y="3255325"/>
            <a:ext cx="274200" cy="731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a Problem vs. Building a Theory</a:t>
            </a:r>
            <a:endParaRPr/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Theory to Solve a Problem</a:t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 vs. Engineering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Science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defined before (“build to learn”, design science)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Engineering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of scientific principles (“learn to build”)</a:t>
            </a:r>
            <a:endParaRPr/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Theory Building and Validation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 and Validation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building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of creating and revising (building out) a theory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Subsequent 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Continued revision and evaluation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Theory validation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of testing a theory through its hypotheses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of Theory Building and Validation [1]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Not drawn to scale or effort involved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4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Evaluation vs. Validation [DR]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evaluation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assessment of a theory for the purposes of revising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Theory validation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testing of a theory </a:t>
            </a:r>
            <a:r>
              <a:rPr lang="en"/>
              <a:t>to</a:t>
            </a:r>
            <a:r>
              <a:rPr lang="en"/>
              <a:t> reconfirm it / find holes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Many researchers (sloppily) use these terms interchangeably</a:t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and Confirmatory Research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building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Confirmatory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validation (testing) research</a:t>
            </a:r>
            <a:endParaRPr/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Inductive vs. Deductive Research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Inductive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finds patterns in data to derive a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Deductive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creates and tests hypotheses from theory</a:t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science?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building and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as a social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Programs and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and society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ethics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vs. Quantitative Research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Qualitative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works with </a:t>
            </a:r>
            <a:r>
              <a:rPr b="1" lang="en"/>
              <a:t>qualitative data </a:t>
            </a:r>
            <a:r>
              <a:rPr lang="en"/>
              <a:t>which is</a:t>
            </a:r>
            <a:endParaRPr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 collected for characterization using qualitative insight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Not easily measured and counted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Quantitative</a:t>
            </a:r>
            <a:r>
              <a:rPr b="1" lang="en"/>
              <a:t>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works with </a:t>
            </a:r>
            <a:r>
              <a:rPr b="1" lang="en"/>
              <a:t>quantitative data</a:t>
            </a:r>
            <a:r>
              <a:rPr lang="en"/>
              <a:t> which is</a:t>
            </a:r>
            <a:endParaRPr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 collected for generalization </a:t>
            </a:r>
            <a:r>
              <a:rPr lang="en" sz="1500"/>
              <a:t>through</a:t>
            </a:r>
            <a:r>
              <a:rPr lang="en" sz="1500"/>
              <a:t> statistical analysis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Numerical in some way</a:t>
            </a:r>
            <a:endParaRPr sz="1500"/>
          </a:p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Theory Building and Validation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is almost always incremental and iterative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science, there are at least three major scopes of iterations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building out a single theory on a subject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building out a </a:t>
            </a:r>
            <a:r>
              <a:rPr lang="en"/>
              <a:t>paradigm through interrelated theories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replacing an old paradigm with a new one</a:t>
            </a:r>
            <a:endParaRPr/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Rigor vs. Relevance</a:t>
            </a:r>
            <a:endParaRPr/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Science as a Social System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Communication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research paper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(written) article published in an accredited publication outlet like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Academic journals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Conference </a:t>
            </a:r>
            <a:r>
              <a:rPr lang="en"/>
              <a:t>proceedings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Special events / outlets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forms of scientific communication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grant proposals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Opinions, letters to the editor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and private peer reviews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Quality Assurance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peer review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quality assessment of scientific communication by a peer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a peer is another scientist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review process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</a:t>
            </a:r>
            <a:r>
              <a:rPr lang="en"/>
              <a:t>quality assessment of some scientific writing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(several) peer reviews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Editorial / committee deliberation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number of </a:t>
            </a:r>
            <a:r>
              <a:rPr b="1" lang="en"/>
              <a:t>paper citations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count of other research papers referencing your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key metric in assessing impact (not necessarily quality)</a:t>
            </a:r>
            <a:endParaRPr/>
          </a:p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Can be a Researcher / Scientist?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are all peers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 are more peer than others</a:t>
            </a:r>
            <a:r>
              <a:rPr lang="en"/>
              <a:t>.</a:t>
            </a:r>
            <a:endParaRPr/>
          </a:p>
        </p:txBody>
      </p: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Programs and Projects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and Project Hierarchy</a:t>
            </a:r>
            <a:endParaRPr/>
          </a:p>
        </p:txBody>
      </p:sp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29" name="Google Shape;229;p35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{E18338E8-999D-4604-BDDB-CE8F4F131BE4}</a:tableStyleId>
              </a:tblPr>
              <a:tblGrid>
                <a:gridCol w="1689175"/>
                <a:gridCol w="1689175"/>
                <a:gridCol w="5216950"/>
              </a:tblGrid>
              <a:tr h="82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Level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Purpose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Sponsor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Theme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Defines a research theme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Funds programs within the theme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manager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Applies for managing a 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If chosen, manages the 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Principal investigator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Projects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Applies for a project within a 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If accepted, carries out the project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Parties</a:t>
            </a:r>
            <a:endParaRPr/>
          </a:p>
        </p:txBody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36" name="Google Shape;236;p36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{E18338E8-999D-4604-BDDB-CE8F4F131BE4}</a:tableStyleId>
              </a:tblPr>
              <a:tblGrid>
                <a:gridCol w="2932275"/>
                <a:gridCol w="5663075"/>
              </a:tblGrid>
              <a:tr h="82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Sponsor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DFG, BMBF, BMWK, …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Program manager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DFG, DLR, VDI/VDE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Principal investigator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Any scientist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What is Science?</a:t>
            </a:r>
            <a:endParaRPr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Theme, Program, and Projects</a:t>
            </a:r>
            <a:endParaRPr/>
          </a:p>
        </p:txBody>
      </p:sp>
      <p:sp>
        <p:nvSpPr>
          <p:cNvPr id="242" name="Google Shape;242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43" name="Google Shape;243;p37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{E18338E8-999D-4604-BDDB-CE8F4F131BE4}</a:tableStyleId>
              </a:tblPr>
              <a:tblGrid>
                <a:gridCol w="2932275"/>
                <a:gridCol w="5663075"/>
              </a:tblGrid>
              <a:tr h="82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Level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Theme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Innovation in software engineering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Improving programmer productivity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Projects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How to use chat AIs for code generation?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Is static typing superior to dynamic typing?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Role of Students in Research Projects</a:t>
            </a:r>
            <a:endParaRPr/>
          </a:p>
        </p:txBody>
      </p:sp>
      <p:sp>
        <p:nvSpPr>
          <p:cNvPr id="249" name="Google Shape;249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50" name="Google Shape;250;p38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{E18338E8-999D-4604-BDDB-CE8F4F131BE4}</a:tableStyleId>
              </a:tblPr>
              <a:tblGrid>
                <a:gridCol w="2932275"/>
                <a:gridCol w="5663075"/>
              </a:tblGrid>
              <a:tr h="822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Responsibility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Principal investigator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Overall project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Graduate researcher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Major component in project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2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Final thesis student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Contribution to graduate researcher’s project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Science and Society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Nobel Prize [1] in Chemistry (2020)</a:t>
            </a:r>
            <a:endParaRPr/>
          </a:p>
        </p:txBody>
      </p:sp>
      <p:sp>
        <p:nvSpPr>
          <p:cNvPr id="261" name="Google Shape;261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2" name="Google Shape;262;p40"/>
          <p:cNvSpPr txBox="1"/>
          <p:nvPr/>
        </p:nvSpPr>
        <p:spPr>
          <a:xfrm>
            <a:off x="0" y="4229097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https://www.nobelprize.org/</a:t>
            </a:r>
            <a:r>
              <a:rPr lang="en"/>
              <a:t> </a:t>
            </a:r>
            <a:endParaRPr/>
          </a:p>
        </p:txBody>
      </p:sp>
      <p:pic>
        <p:nvPicPr>
          <p:cNvPr id="263" name="Google Shape;26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331" y="914400"/>
            <a:ext cx="7657338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ACM’s A.M. Turing Award [1] (1999)</a:t>
            </a:r>
            <a:endParaRPr/>
          </a:p>
        </p:txBody>
      </p:sp>
      <p:sp>
        <p:nvSpPr>
          <p:cNvPr id="269" name="Google Shape;269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0" name="Google Shape;270;p41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https://amturing.acm.org/</a:t>
            </a:r>
            <a:r>
              <a:rPr lang="en"/>
              <a:t> </a:t>
            </a:r>
            <a:endParaRPr/>
          </a:p>
        </p:txBody>
      </p:sp>
      <p:pic>
        <p:nvPicPr>
          <p:cNvPr id="271" name="Google Shape;27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3438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" name="Google Shape;276;p42"/>
          <p:cNvGraphicFramePr/>
          <p:nvPr/>
        </p:nvGraphicFramePr>
        <p:xfrm>
          <a:off x="274320" y="822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{E18338E8-999D-4604-BDDB-CE8F4F131BE4}</a:tableStyleId>
              </a:tblPr>
              <a:tblGrid>
                <a:gridCol w="8595350"/>
              </a:tblGrid>
              <a:tr h="1224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VETERINARY MEDICINE PRIZE: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3"/>
                        </a:rPr>
                        <a:t>Catherine Douglas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and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4"/>
                        </a:rPr>
                        <a:t>Peter Rowlinson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of Newcastle University, Newcastle-Upon-Tyne, UK, 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for showing that cows who have names give more milk than cows that are nameless.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REFERENCE: “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5"/>
                        </a:rPr>
                        <a:t>Exploring Stock Managers’ Perceptions of the Human-Animal Relationship on Dairy Farms and an Association with Milk Production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,”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6"/>
                        </a:rPr>
                        <a:t>Catherine Bertenshaw [Douglas]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and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7"/>
                        </a:rPr>
                        <a:t>Peter Rowlinson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Anthrozoos, vol. 22, no. 1, March 2009, pp. 59-69. DOI: 10.2752/175303708X390473.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2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PEACE PRIZE: Stephan Bolliger,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8"/>
                        </a:rPr>
                        <a:t>Steffen Ross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9"/>
                        </a:rPr>
                        <a:t>Lars Oesterhelweg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0"/>
                        </a:rPr>
                        <a:t>Michael Thali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and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1"/>
                        </a:rPr>
                        <a:t>Beat Kneubuehl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of the University of Bern, Switzerland, 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for determining — by experiment — whether it is better to be smashed over the head with a full bottle of beer or with an empty bottle.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REFERENCE: “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2"/>
                        </a:rPr>
                        <a:t>Are Full or Empty Beer Bottles Sturdier and Does Their Fracture-Threshold Suffice to Break the Human Skull?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” Stephan A. Bolliger, Steffen Ross, Lars Oesterhelweg, Michael J. Thali and Beat P. Kneubuehl, Journal of Forensic and Legal Medicine, vol. 16, no. 3, April 2009, pp. 138-42. DOI:10.1016/j.jflm.2008.07.013.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42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PUBLIC HEALTH PRIZE: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3"/>
                        </a:rPr>
                        <a:t>Elena N. Bodnar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Raphael C. Lee, and Sandra Marijan of</a:t>
                      </a:r>
                      <a:br>
                        <a:rPr lang="en" sz="1100">
                          <a:solidFill>
                            <a:srgbClr val="212121"/>
                          </a:solidFill>
                        </a:rPr>
                      </a:b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Chicago, Illinois, USA, 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for inventing a </a:t>
                      </a:r>
                      <a:r>
                        <a:rPr b="1" lang="en" sz="1100" u="sng">
                          <a:solidFill>
                            <a:schemeClr val="hlink"/>
                          </a:solidFill>
                          <a:hlinkClick r:id="rId14"/>
                        </a:rPr>
                        <a:t>brassiere that, in an emergency, can be</a:t>
                      </a:r>
                      <a:br>
                        <a:rPr b="1" lang="en" sz="1100" u="sng">
                          <a:solidFill>
                            <a:schemeClr val="hlink"/>
                          </a:solidFill>
                          <a:hlinkClick r:id="rId15"/>
                        </a:rPr>
                      </a:br>
                      <a:r>
                        <a:rPr b="1" lang="en" sz="1100" u="sng">
                          <a:solidFill>
                            <a:schemeClr val="hlink"/>
                          </a:solidFill>
                          <a:hlinkClick r:id="rId16"/>
                        </a:rPr>
                        <a:t>quickly converted into a pair of protective face masks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, one for the brassiere</a:t>
                      </a:r>
                      <a:br>
                        <a:rPr b="1" lang="en" sz="1100">
                          <a:solidFill>
                            <a:srgbClr val="212121"/>
                          </a:solidFill>
                        </a:rPr>
                      </a:b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wearer and one to be given to some needy bystander.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REFERENCE: U.S. patent # 725562</a:t>
                      </a:r>
                      <a:r>
                        <a:rPr lang="en" sz="1100"/>
                        <a:t>7, granted August 14, 2007 for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</a:t>
                      </a:r>
                      <a:br>
                        <a:rPr lang="en" sz="1100">
                          <a:solidFill>
                            <a:srgbClr val="212121"/>
                          </a:solidFill>
                        </a:rPr>
                      </a:b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“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7"/>
                        </a:rPr>
                        <a:t>Garment Device Convertible to One or More Facemasks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.”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7" name="Google Shape;277;p42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18"/>
              </a:rPr>
              <a:t>https://improbable.com/</a:t>
            </a:r>
            <a:r>
              <a:rPr lang="en"/>
              <a:t> </a:t>
            </a:r>
            <a:endParaRPr/>
          </a:p>
        </p:txBody>
      </p:sp>
      <p:sp>
        <p:nvSpPr>
          <p:cNvPr id="278" name="Google Shape;278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2009 Ig Nobel Prizes [1]</a:t>
            </a:r>
            <a:endParaRPr/>
          </a:p>
        </p:txBody>
      </p:sp>
      <p:sp>
        <p:nvSpPr>
          <p:cNvPr id="279" name="Google Shape;279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9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80" name="Google Shape;280;p42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806440" y="3163824"/>
            <a:ext cx="2509500" cy="16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Research Ethics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Research, the Researcher, and Ethics</a:t>
            </a:r>
            <a:endParaRPr/>
          </a:p>
        </p:txBody>
      </p:sp>
      <p:sp>
        <p:nvSpPr>
          <p:cNvPr id="291" name="Google Shape;291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ethics as well as ethical standards provide criteria of what and what not to 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are your own agent and cannot delegate (or hide from) responsibility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Escalation Levels of Responsibility</a:t>
            </a:r>
            <a:endParaRPr/>
          </a:p>
        </p:txBody>
      </p:sp>
      <p:sp>
        <p:nvSpPr>
          <p:cNvPr id="298" name="Google Shape;298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99" name="Google Shape;299;p4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{E18338E8-999D-4604-BDDB-CE8F4F131BE4}</a:tableStyleId>
              </a:tblPr>
              <a:tblGrid>
                <a:gridCol w="2928500"/>
                <a:gridCol w="1416675"/>
                <a:gridCol w="1416675"/>
                <a:gridCol w="1416675"/>
                <a:gridCol w="1416675"/>
              </a:tblGrid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Party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Value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system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Project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obligations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Ethical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standards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Laws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Researcher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Principal investigator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Project sponsor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Country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Informed consent </a:t>
            </a:r>
            <a:r>
              <a:rPr lang="en"/>
              <a:t>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participant received all relevant information and explicitly agreed to participate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Scientific value </a:t>
            </a:r>
            <a:r>
              <a:rPr lang="en"/>
              <a:t>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relative to other work the combined rigor and relevance outweighs the competition</a:t>
            </a:r>
            <a:endParaRPr/>
          </a:p>
        </p:txBody>
      </p:sp>
      <p:sp>
        <p:nvSpPr>
          <p:cNvPr id="305" name="Google Shape;305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Conduct in Software Engineering Research [1]</a:t>
            </a:r>
            <a:endParaRPr/>
          </a:p>
        </p:txBody>
      </p:sp>
      <p:sp>
        <p:nvSpPr>
          <p:cNvPr id="306" name="Google Shape;306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7" name="Google Shape;307;p46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Beneficence</a:t>
            </a:r>
            <a:r>
              <a:rPr lang="en"/>
              <a:t> 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expected gains far outweigh any harms that might result from the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(Sufficient) </a:t>
            </a:r>
            <a:r>
              <a:rPr b="1" lang="en"/>
              <a:t>confidentiality</a:t>
            </a:r>
            <a:r>
              <a:rPr lang="en"/>
              <a:t> 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participants remain anonymous and data confidential to the extent possible  </a:t>
            </a:r>
            <a:endParaRPr/>
          </a:p>
        </p:txBody>
      </p:sp>
      <p:sp>
        <p:nvSpPr>
          <p:cNvPr id="308" name="Google Shape;308;p4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Singer &amp; Vinson (2002)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Science (Working Definition, Recap)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914400" y="914400"/>
            <a:ext cx="73152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2"/>
                </a:solidFill>
              </a:rPr>
              <a:t>Science</a:t>
            </a:r>
            <a:r>
              <a:rPr lang="en" sz="3200"/>
              <a:t> is the </a:t>
            </a:r>
            <a:r>
              <a:rPr b="1" lang="en" sz="3200"/>
              <a:t>process of acquiring knowledge</a:t>
            </a:r>
            <a:r>
              <a:rPr lang="en" sz="3200"/>
              <a:t> for </a:t>
            </a:r>
            <a:r>
              <a:rPr b="1" lang="en" sz="3200"/>
              <a:t>correct prediction and reliable outcome.</a:t>
            </a:r>
            <a:r>
              <a:rPr lang="en" sz="3200"/>
              <a:t> [DR]</a:t>
            </a:r>
            <a:endParaRPr sz="3200"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DFG’s Safeguarding Good Scientific Practice [1]</a:t>
            </a:r>
            <a:endParaRPr/>
          </a:p>
        </p:txBody>
      </p:sp>
      <p:sp>
        <p:nvSpPr>
          <p:cNvPr id="314" name="Google Shape;314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5" name="Google Shape;315;p47"/>
          <p:cNvSpPr txBox="1"/>
          <p:nvPr>
            <p:ph idx="1" type="body"/>
          </p:nvPr>
        </p:nvSpPr>
        <p:spPr>
          <a:xfrm>
            <a:off x="274326" y="914400"/>
            <a:ext cx="45720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Good scientific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Institutional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Young scientists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Impartial counselors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Performance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Procedure for suspected misconduct</a:t>
            </a:r>
            <a:endParaRPr/>
          </a:p>
        </p:txBody>
      </p:sp>
      <p:sp>
        <p:nvSpPr>
          <p:cNvPr id="316" name="Google Shape;316;p47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Cooperation of institutes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Learned societies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Authorship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Scientific journals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Guidelines for research proposals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Rules for the use of funds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Reviewers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Ombudsman for science</a:t>
            </a:r>
            <a:endParaRPr/>
          </a:p>
        </p:txBody>
      </p:sp>
      <p:sp>
        <p:nvSpPr>
          <p:cNvPr id="317" name="Google Shape;317;p4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[1] See DFG (1998)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MPG’s Rules for Safeguarding Scientific Practice [1]</a:t>
            </a:r>
            <a:endParaRPr/>
          </a:p>
        </p:txBody>
      </p:sp>
      <p:sp>
        <p:nvSpPr>
          <p:cNvPr id="323" name="Google Shape;323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 principles of scientific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Cooperation and leadership responsibility within working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Guidance to junior scientists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Securing and storing primary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protection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Scientific publications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Conflicts of interest between science and industry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Appointing ombudspersons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Whistleblower protection </a:t>
            </a:r>
            <a:endParaRPr/>
          </a:p>
        </p:txBody>
      </p:sp>
      <p:sp>
        <p:nvSpPr>
          <p:cNvPr id="324" name="Google Shape;324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25" name="Google Shape;325;p4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MPG (2009)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31" name="Google Shape;331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32" name="Google Shape;332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science?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building and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as a social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Programs and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and society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ethics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38" name="Google Shape;338;p50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44" name="Google Shape;344;p5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45" name="Google Shape;345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2012-2023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 and Process of Science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Epistemological</a:t>
            </a:r>
            <a:r>
              <a:rPr lang="en"/>
              <a:t> Stances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Objectivism </a:t>
            </a:r>
            <a:r>
              <a:rPr lang="en"/>
              <a:t>(truth is independent of the observer and can be known)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chemeClr val="accent2"/>
                </a:solidFill>
              </a:rPr>
              <a:t>Positivism / empiricism</a:t>
            </a:r>
            <a:r>
              <a:rPr b="1" lang="en"/>
              <a:t> </a:t>
            </a:r>
            <a:r>
              <a:rPr lang="en"/>
              <a:t>(truth can be determined and </a:t>
            </a:r>
            <a:r>
              <a:rPr lang="en"/>
              <a:t>verified</a:t>
            </a:r>
            <a:r>
              <a:rPr lang="en"/>
              <a:t> through observation)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Rationalism</a:t>
            </a:r>
            <a:r>
              <a:rPr lang="en"/>
              <a:t> (some truths don’t follow from observation but rather logical thought)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Constructivism</a:t>
            </a:r>
            <a:r>
              <a:rPr lang="en"/>
              <a:t> (truth depends on the observer and is socially negotiated)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scientific </a:t>
            </a:r>
            <a:r>
              <a:rPr b="1" lang="en"/>
              <a:t>theory</a:t>
            </a:r>
            <a:r>
              <a:rPr lang="en"/>
              <a:t> is a model / framework / equation / calculus / 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can be used to create </a:t>
            </a:r>
            <a:r>
              <a:rPr b="1" lang="en"/>
              <a:t>hypotheses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scientific </a:t>
            </a:r>
            <a:r>
              <a:rPr b="1" lang="en"/>
              <a:t>hypothesis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Testable true/false statement about </a:t>
            </a:r>
            <a:r>
              <a:rPr b="1" lang="en"/>
              <a:t>reality</a:t>
            </a:r>
            <a:endParaRPr b="1"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Reality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Maxwell’s Equations [1] of (Classic) Electromagnetism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0" y="4412100"/>
            <a:ext cx="9144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https://en.wikipedia.org/wiki/Maxwell%27s_equations</a:t>
            </a:r>
            <a:r>
              <a:rPr lang="en"/>
              <a:t> 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2664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H1: Social motives </a:t>
            </a:r>
            <a:r>
              <a:rPr lang="en"/>
              <a:t>→</a:t>
            </a:r>
            <a:r>
              <a:rPr lang="en"/>
              <a:t> SVC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H2: Hedonistic motives </a:t>
            </a:r>
            <a:r>
              <a:rPr lang="en"/>
              <a:t>→</a:t>
            </a:r>
            <a:r>
              <a:rPr lang="en"/>
              <a:t> SVC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H3: Moral motives </a:t>
            </a:r>
            <a:r>
              <a:rPr lang="en"/>
              <a:t>→ SVC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Trinkenreich et al. (2023)</a:t>
            </a:r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Equation Model of Sense of Virtual Community [1]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395" y="1824950"/>
            <a:ext cx="7315199" cy="245915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idx="2" type="body"/>
          </p:nvPr>
        </p:nvSpPr>
        <p:spPr>
          <a:xfrm>
            <a:off x="4005426" y="914400"/>
            <a:ext cx="49557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H4abc: Power distance x (</a:t>
            </a:r>
            <a:r>
              <a:rPr lang="en"/>
              <a:t>H1, H2, H3 → SVC)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H5abc: Is paid for work x (H1, H2, H3 → SVC)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