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050609-55D9-4161-B1FF-9B8382AE386E}">
  <a:tblStyle styleId="{44050609-55D9-4161-B1FF-9B8382AE38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1E8A99E-A2B9-4E9F-8527-E908F8EE74D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c37001a82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2c37001a82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526c459e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526c459e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526c459e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526c459e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24af2f72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24af2f72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526c459e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526c459e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642d48b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642d48b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6bbd71a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6bbd71a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46fb0b6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246fb0b6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2a294c02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2a294c02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526c459e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526c459e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526c459e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526c459e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2246fb0b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12246fb0b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6bbd71a1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6bbd71a1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6bbd71a1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6bbd71a1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526c459e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f526c459e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526c459e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526c459e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526c459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f526c459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2a294c02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2a294c02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6bbd71a1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6bbd71a1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2a294c02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2a294c02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4a05b51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4a05b51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2a294c0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2a294c0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2a294c02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2a294c02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2a294c02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2a294c02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c8c09730d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c8c09730d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2a294c02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2a294c02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c8c09730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c8c09730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c8c09730d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c8c09730d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2a294c02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22a294c02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2a294c02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2a294c02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2a294c02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2a294c02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2a294c02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2a294c02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224af2f7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224af2f7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6bbd71a1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6bbd71a1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3957baf33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3957baf33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3957baf33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3957baf33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058f7102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058f7102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f93e392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3f93e392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246fb0b6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246fb0b6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246fb0b6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246fb0b6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246fb0b6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246fb0b6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526c459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526c459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nyt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nyt" TargetMode="External"/><Relationship Id="rId4" Type="http://schemas.openxmlformats.org/officeDocument/2006/relationships/hyperlink" Target="https://www.britannica.com/video/21895/Collapse-Tacoma-Narrows-Bridge-Puget-Sound-Washington-Nov-7-1940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uni1.de/ny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ny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ny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ny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ny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ny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nyt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ny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ny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nyt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nyt" TargetMode="External"/><Relationship Id="rId4" Type="http://schemas.openxmlformats.org/officeDocument/2006/relationships/hyperlink" Target="https://commons.wikimedia.org/wiki/File:PiratesVsTemp(en).svg" TargetMode="External"/><Relationship Id="rId5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uni1.de/nyt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nyt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uni1.de/nyt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nyt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nyt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nyt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uni1.de/nyt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uni1.de/nyt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ny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nyt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uni1.de/ny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ny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ny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ny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ny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Validation</a:t>
            </a:r>
            <a:endParaRPr/>
          </a:p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NYT D01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Minimal Theory (Recap)</a:t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Minimal Validation Strategy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Generation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Hypothesis generation = theory instantiation = deductive reasoning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371600"/>
            <a:ext cx="360045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Triangulation in Theory Validation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Validation vs. Application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(application) of a theory is a form of hypothesis generation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b="1" lang="en"/>
              <a:t>theory validation,</a:t>
            </a:r>
            <a:r>
              <a:rPr lang="en"/>
              <a:t> we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Adversarially seek out boundary cases to test the theory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b="1" lang="en"/>
              <a:t>theory</a:t>
            </a:r>
            <a:r>
              <a:rPr b="1" lang="en"/>
              <a:t> application, </a:t>
            </a:r>
            <a:r>
              <a:rPr lang="en"/>
              <a:t>we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we stay within the sweet spot to build something of 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Pushing application to the edge of theory is usually not a good idea [1]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27" name="Google Shape;127;p2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Cf. </a:t>
            </a:r>
            <a:r>
              <a:rPr lang="en"/>
              <a:t>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Gallopping Gertie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Research Methods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quantitative research method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Gathers quantitative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sampling methods that allow for statistical generalization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run a hypothesis test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Construct Design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variable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Directly observable one-dimensional phenomenon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physical variable</a:t>
            </a:r>
            <a:r>
              <a:rPr lang="en"/>
              <a:t> is a variable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Reflects a physical reality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construct </a:t>
            </a:r>
            <a:r>
              <a:rPr lang="en"/>
              <a:t>is a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Not-directly-observable “latent” phenomenon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Constructs can be multi-dimensional</a:t>
            </a:r>
            <a:endParaRPr/>
          </a:p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and Constructs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reflective construct </a:t>
            </a:r>
            <a:r>
              <a:rPr lang="en"/>
              <a:t>is a construct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assessed (measured) through appropriate indicators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Reflects some underlying reality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formative construct </a:t>
            </a:r>
            <a:r>
              <a:rPr lang="en"/>
              <a:t>is a construct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defined by its measurements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entirely created by humans</a:t>
            </a:r>
            <a:endParaRPr/>
          </a:p>
        </p:txBody>
      </p:sp>
      <p:sp>
        <p:nvSpPr>
          <p:cNvPr id="152" name="Google Shape;152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Reflective vs. Formative Constructs [1]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54" name="Google Shape;154;p2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Petter et al. (2007): Specifying formative constructs.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613" y="2298200"/>
            <a:ext cx="4572001" cy="1935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Constructs and Indicators</a:t>
            </a:r>
            <a:endParaRPr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162" name="Google Shape;162;p2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{44050609-55D9-4161-B1FF-9B8382AE386E}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47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Construct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Indicator 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Indicator 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Indicator 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7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Temperature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Brownian motion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Exam stress level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Heart rate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Amount of sweat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Usability of a website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Clarity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Relevance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Accessibility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Ability to write bug-free code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Number of bugs by difficulty per unit of time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</a:tr>
              <a:tr h="47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Intention to share access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Open mindedness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Collaborativeness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Goal orientation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Validation strategy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Construct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hypotheses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 Operationalization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Intrinsic definition</a:t>
            </a:r>
            <a:r>
              <a:rPr lang="en"/>
              <a:t> (reflective constructs)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definition is based the construct’s assumed intrinsic properties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there can be different ways of measuring the construct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Extrinsic definition</a:t>
            </a:r>
            <a:r>
              <a:rPr lang="en"/>
              <a:t> (formative constructs)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construct’s operationalization is its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there is is exactly one way of measuring the construct</a:t>
            </a:r>
            <a:endParaRPr/>
          </a:p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Construct validity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extent to which an operationalization matches the construct’s definition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Questions to ask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any individual </a:t>
            </a:r>
            <a:r>
              <a:rPr lang="en"/>
              <a:t>indicators</a:t>
            </a:r>
            <a:r>
              <a:rPr lang="en"/>
              <a:t> </a:t>
            </a:r>
            <a:r>
              <a:rPr lang="en"/>
              <a:t>measured</a:t>
            </a:r>
            <a:r>
              <a:rPr lang="en"/>
              <a:t> correctly?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 indicators correctly aggregated?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 construct domain fully covered?</a:t>
            </a:r>
            <a:endParaRPr/>
          </a:p>
        </p:txBody>
      </p:sp>
      <p:sp>
        <p:nvSpPr>
          <p:cNvPr id="175" name="Google Shape;175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 Validity</a:t>
            </a:r>
            <a:endParaRPr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 Instruments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variables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Corresponding </a:t>
            </a:r>
            <a:r>
              <a:rPr b="1" lang="en"/>
              <a:t>physical devices</a:t>
            </a:r>
            <a:r>
              <a:rPr lang="en"/>
              <a:t> e.g. a thermometer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Atomic constructs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Human-made instruments e.g. </a:t>
            </a:r>
            <a:r>
              <a:rPr b="1" lang="en"/>
              <a:t>item (question) blocks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Composite constructs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Composites of measurement instruments</a:t>
            </a:r>
            <a:endParaRPr/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of Measurement Instruments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 instruments need to be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Standardized, 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Consistently calibrated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correspondence of indicators and constructs is its own hypothesis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 is that a measurement instrument correctly reflects this correspondence</a:t>
            </a:r>
            <a:endParaRPr/>
          </a:p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Research Hypotheses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research question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question of interest to be answered by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research hypothesis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research question that can only be answered with yes or no, true or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Research questions should answerable and non-trivial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answer can be big (a whole theory) or small (yes/no)</a:t>
            </a:r>
            <a:endParaRPr/>
          </a:p>
        </p:txBody>
      </p:sp>
      <p:sp>
        <p:nvSpPr>
          <p:cNvPr id="201" name="Google Shape;201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Hypothesis (Recap)</a:t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(Recap)</a:t>
            </a:r>
            <a:endParaRPr/>
          </a:p>
        </p:txBody>
      </p:sp>
      <p:sp>
        <p:nvSpPr>
          <p:cNvPr id="208" name="Google Shape;208;p3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and Causation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 A </a:t>
            </a:r>
            <a:r>
              <a:rPr b="1" lang="en"/>
              <a:t>correlates</a:t>
            </a:r>
            <a:r>
              <a:rPr lang="en"/>
              <a:t> with variable B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Changes to variable A correspond to defined changes in variable 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 A </a:t>
            </a:r>
            <a:r>
              <a:rPr b="1" lang="en"/>
              <a:t>causes</a:t>
            </a:r>
            <a:r>
              <a:rPr lang="en"/>
              <a:t> variable B to change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Changes to variable A cause defined changes in variable 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Correlation can be measured, causation needs to be established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Causation vs. Correlation [1]</a:t>
            </a:r>
            <a:endParaRPr/>
          </a:p>
        </p:txBody>
      </p:sp>
      <p:sp>
        <p:nvSpPr>
          <p:cNvPr id="222" name="Google Shape;222;p3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23" name="Google Shape;223;p35"/>
          <p:cNvSpPr txBox="1"/>
          <p:nvPr/>
        </p:nvSpPr>
        <p:spPr>
          <a:xfrm>
            <a:off x="0" y="4690872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[1] See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https://commons.wikimedia.org/wiki/File:PiratesVsTemp(en).svg</a:t>
            </a:r>
            <a:r>
              <a:rPr lang="en" sz="1200"/>
              <a:t> </a:t>
            </a:r>
            <a:endParaRPr sz="1200"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7185" y="914400"/>
            <a:ext cx="5809629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Example Methods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Theory Validation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Research Methods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quantitative research methods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Hypothesis-testing surveys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Controlled experiments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many </a:t>
            </a:r>
            <a:r>
              <a:rPr lang="en"/>
              <a:t>other</a:t>
            </a:r>
            <a:r>
              <a:rPr lang="en"/>
              <a:t> forms of experiments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Hypothesis-Testing Surveys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hypothesis-testing survey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collection of hypothesis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with a large sample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item blocks as instruments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presented as a questionnaire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other types of surveys, most notably, </a:t>
            </a:r>
            <a:r>
              <a:rPr b="1" lang="en"/>
              <a:t>descriptive surveys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not useful for theory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may be useful in theory building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Blocks in Hypothesis-Testing Surveys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item block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measurement instrument of a construct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typically takes the form of set of questions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Triangulate a measure for the underlying construct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item block for personal innovativeness [1]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I heard about a new technology, I would look for ways to experiment with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Among my peers, I’m usually the first to try out new technologies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general, I am hesitant to try out new technologies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 like to experiment with new technologies</a:t>
            </a:r>
            <a:endParaRPr/>
          </a:p>
        </p:txBody>
      </p:sp>
      <p:sp>
        <p:nvSpPr>
          <p:cNvPr id="250" name="Google Shape;250;p3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51" name="Google Shape;251;p3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Agarwal &amp; Prasad (1998): Personal innovativeness.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Controlled Experiments</a:t>
            </a:r>
            <a:endParaRPr/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controlled experiment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collection of hypothesis tests where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treatment is applied to the independent variable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Measure the effect on the assumed dependent variable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tightly controlled environment to isolate the variables of interest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Recipients are typically split into a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Treatment group (which receives the treatment) and 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group (which does not)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Controlled Random Trials</a:t>
            </a:r>
            <a:endParaRPr/>
          </a:p>
        </p:txBody>
      </p:sp>
      <p:sp>
        <p:nvSpPr>
          <p:cNvPr id="264" name="Google Shape;264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Controlled experiments = controlled random trials (in medicine)</a:t>
            </a:r>
            <a:endParaRPr/>
          </a:p>
        </p:txBody>
      </p:sp>
      <p:sp>
        <p:nvSpPr>
          <p:cNvPr id="265" name="Google Shape;265;p4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Types of Experiments</a:t>
            </a:r>
            <a:endParaRPr/>
          </a:p>
        </p:txBody>
      </p:sp>
      <p:sp>
        <p:nvSpPr>
          <p:cNvPr id="271" name="Google Shape;271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Field </a:t>
            </a:r>
            <a:r>
              <a:rPr lang="en"/>
              <a:t>experiments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experiments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Quasi-experiments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</p:txBody>
      </p:sp>
      <p:sp>
        <p:nvSpPr>
          <p:cNvPr id="272" name="Google Shape;272;p4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Hypothesis-Testing Survey vs. Controlled Experiment</a:t>
            </a:r>
            <a:endParaRPr/>
          </a:p>
        </p:txBody>
      </p:sp>
      <p:sp>
        <p:nvSpPr>
          <p:cNvPr id="278" name="Google Shape;278;p4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79" name="Google Shape;279;p43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{44050609-55D9-4161-B1FF-9B8382AE386E}</a:tableStyleId>
              </a:tblPr>
              <a:tblGrid>
                <a:gridCol w="2865125"/>
                <a:gridCol w="2865125"/>
                <a:gridCol w="2865125"/>
              </a:tblGrid>
              <a:tr h="82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Hypothesis-Testing Survey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Controlled Experiment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Sample size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(Usually) l</a:t>
                      </a:r>
                      <a:r>
                        <a:rPr lang="en"/>
                        <a:t>arge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(Comparatively) s</a:t>
                      </a:r>
                      <a:r>
                        <a:rPr lang="en"/>
                        <a:t>mall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Dealing with variation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Through large sample size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Through sample size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 </a:t>
                      </a:r>
                      <a:r>
                        <a:rPr lang="en"/>
                        <a:t>controlling</a:t>
                      </a:r>
                      <a:r>
                        <a:rPr lang="en"/>
                        <a:t> the environment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Data collection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Questionnaire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Observation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Quality Assurance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Criteria for Research Methods (Recap)</a:t>
            </a:r>
            <a:endParaRPr/>
          </a:p>
        </p:txBody>
      </p:sp>
      <p:sp>
        <p:nvSpPr>
          <p:cNvPr id="290" name="Google Shape;290;p4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91" name="Google Shape;291;p45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{01E8A99E-A2B9-4E9F-8527-E908F8EE74D9}</a:tableStyleId>
              </a:tblPr>
              <a:tblGrid>
                <a:gridCol w="2865125"/>
                <a:gridCol w="2865125"/>
                <a:gridCol w="2865125"/>
              </a:tblGrid>
              <a:tr h="64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Intuition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Qualitative research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Quantitative research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Truth value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Credibility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Internal validity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Applicability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Transferability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External validity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Consistency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Dependability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Reliability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Neutrality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Confirmability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Objectivity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Internal validity</a:t>
            </a:r>
            <a:r>
              <a:rPr lang="en"/>
              <a:t> is the extent to which the study result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a cause and effect relationship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External validity</a:t>
            </a:r>
            <a:r>
              <a:rPr b="1" lang="en"/>
              <a:t> </a:t>
            </a:r>
            <a:r>
              <a:rPr lang="en"/>
              <a:t>is </a:t>
            </a:r>
            <a:r>
              <a:rPr lang="en"/>
              <a:t>the extent to which the study result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generalized beyond the study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Reliability</a:t>
            </a:r>
            <a:r>
              <a:rPr lang="en"/>
              <a:t> is the extent to which the study result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repeated under the same conditions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Objectivity</a:t>
            </a:r>
            <a:r>
              <a:rPr lang="en"/>
              <a:t> is the extent to which the study result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repeated by other researchers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Empirical Criteria</a:t>
            </a:r>
            <a:endParaRPr/>
          </a:p>
        </p:txBody>
      </p:sp>
      <p:sp>
        <p:nvSpPr>
          <p:cNvPr id="298" name="Google Shape;298;p4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of Science (Recap)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04" name="Google Shape;304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Validation strategy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Construct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hypotheses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</p:txBody>
      </p:sp>
      <p:sp>
        <p:nvSpPr>
          <p:cNvPr id="305" name="Google Shape;305;p4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11" name="Google Shape;311;p4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17" name="Google Shape;317;p4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18" name="Google Shape;318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2023,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In-, De-, and Reduction</a:t>
            </a:r>
            <a:endParaRPr/>
          </a:p>
        </p:txBody>
      </p:sp>
      <p:sp>
        <p:nvSpPr>
          <p:cNvPr id="324" name="Google Shape;324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Induction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 of inserting ducks into science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Deduction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 of removing ducks from science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Reduction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 of replacing worn out ducks in science</a:t>
            </a:r>
            <a:endParaRPr/>
          </a:p>
        </p:txBody>
      </p:sp>
      <p:sp>
        <p:nvSpPr>
          <p:cNvPr id="325" name="Google Shape;325;p5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Validation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Theory validation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testing of a theory to confirm or punch holes into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Theory validation should follow a strategy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primitives of theory validation are hypothesis tests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Theory Validation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theory validation is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Discriminately and adversarially test a theory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identify weaknesses and holes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cost-efficient way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Theory Validation Process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theory validation research process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Incremental (one hypothesis at a time)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never finished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hypothesis testing process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often a one-shot process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Be Learned?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Validation(ism)</a:t>
            </a:r>
            <a:r>
              <a:rPr lang="en"/>
              <a:t> (verificationism)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belief that you can proof (“validate”) a theory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Closely aligned with classic positivist stance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Falsification(ism)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belief that you can't proof a theory correct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that you should keep it around until it got falsified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Falsification dominates, yet a falsification may be incorrect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Validation Strategy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