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D3B64A-7FFF-4E8F-87F6-037DE44E73C1}">
  <a:tblStyle styleId="{BDD3B64A-7FFF-4E8F-87F6-037DE44E73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21efa68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21efa68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48c0d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c48c0d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fe33275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8fe33275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fe332759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fe33275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c48c0d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c48c0d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c48c0d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c48c0d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8fe33275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8fe33275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9591931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9591931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9591931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9591931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8fe332759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08fe33275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7c6657e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7c6657e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7589f9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7589f9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c7df65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c7df65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7df650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7df650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://uni1.de/ny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://uni1.de/ny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ny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://uni1.de/ny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ny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ny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ny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Nailing Your Thesis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NYT-VUE Grading [1]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Lecture-time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(4 SWS) = 60 / 150 = 40%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exercises = 90 / 150 = 60%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Exercises (Qualitative Data Analysis)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Graded using a structured metric (intercoder reliability) against our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qualitative written assignment (presentation of resulting theory)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Rubric for Homework Submissions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{BDD3B64A-7FFF-4E8F-87F6-037DE44E73C1}</a:tableStyleId>
              </a:tblPr>
              <a:tblGrid>
                <a:gridCol w="1227850"/>
                <a:gridCol w="1131950"/>
                <a:gridCol w="1131950"/>
                <a:gridCol w="1131950"/>
                <a:gridCol w="1131950"/>
                <a:gridCol w="1131950"/>
                <a:gridCol w="1707325"/>
              </a:tblGrid>
              <a:tr h="4628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Categories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Criteria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0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 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Neutral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Form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meet formal requirements?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meet length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requirements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is it written in the right language,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Language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Is the language clear, concise, and helpful?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Are sentences complete, is the grammar correct, are statements coherent,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Structure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(20-30%)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have a clear logical structure?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follow established or suggested structure? Is the argument logical?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(50-60%)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discussion touch on all relevant issues?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As a reference, use your own deliverable as well as what you learned in class.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NYT-PROJ Grading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submissions and one 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outline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 work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1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2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draft =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paper =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presentation = 15%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8" name="Google Shape;148;p23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only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Participation (Auditing)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 is provided publicly, you can always audit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Auditing will not give you credit points towards a degree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/ Waitlist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must have passed a (trivial) entrance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stratified randomized sampling to select students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current student limit for the course is 120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is required to participate in this first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inform you after class if you got off the waitlist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</a:t>
            </a:r>
            <a:r>
              <a:rPr lang="en"/>
              <a:t>: No grade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1" name="Google Shape;171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science in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scientific process, including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process and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methodologies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Publications and the scientific community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write a research paper (thesis)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by performing a small research project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allocation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Projects </a:t>
            </a:r>
            <a:r>
              <a:rPr lang="en"/>
              <a:t>tab on Course organization doc 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 (class)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 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Written 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see…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05" name="Google Shape;205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Definition)</a:t>
            </a:r>
            <a:endParaRPr/>
          </a:p>
        </p:txBody>
      </p:sp>
      <p:sp>
        <p:nvSpPr>
          <p:cNvPr id="51" name="Google Shape;51;p10"/>
          <p:cNvSpPr txBox="1"/>
          <p:nvPr>
            <p:ph idx="4294967295" type="body"/>
          </p:nvPr>
        </p:nvSpPr>
        <p:spPr>
          <a:xfrm>
            <a:off x="918576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5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Content and Structure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Systematic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Case study research</a:t>
            </a:r>
            <a:endParaRPr/>
          </a:p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Survey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Controlled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Comprehensive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0"/>
            </a:pPr>
            <a:r>
              <a:rPr lang="en"/>
              <a:t>Design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Academia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publishing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particular requirements, but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conceptual and analytical thinking</a:t>
            </a:r>
            <a:endParaRPr/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Final Theses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Bachelor-Prüfungsordnung Informatik (“writing about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schriftliche Bachelorarbeit soll ein wissenschaftliches Thema aus dem Bereich der Informatik behandeln.”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Master-Prüfungsordnung Informatik (“applying results of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Masterarbeit dient dazu, die selbständige Bearbeitung von wissenschaftlichen Aufgabenstellungen der Informatik nachzuweisen.”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Promotionsordnung Informatik (“creating scientific progress”)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Dissertation soll die Fähigkeit des Bewerbers belegen, ingenieurwissenschaftliche Probleme selbständig und mit Erfolg zu bearbeiten und Wege zu ihrer Lösung zu finden.</a:t>
            </a:r>
            <a:endParaRPr/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88" name="Google Shape;88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{BDD3B64A-7FFF-4E8F-87F6-037DE44E73C1}</a:tableStyleId>
              </a:tblPr>
              <a:tblGrid>
                <a:gridCol w="1432575"/>
                <a:gridCol w="1432575"/>
                <a:gridCol w="1432575"/>
                <a:gridCol w="1432575"/>
                <a:gridCol w="1432575"/>
                <a:gridCol w="1432575"/>
              </a:tblGrid>
              <a:tr h="6096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Exercise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Project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NYT-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VUE+PROJ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= Lecture + exercise (Vorlesung + Übung)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 =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{BDD3B64A-7FFF-4E8F-87F6-037DE44E73C1}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Univ. Erlangen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NYT-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VUE+PROJ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7" name="Google Shape;97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