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152514-A711-4921-878E-315DFE35F5D9}">
  <a:tblStyle styleId="{6B152514-A711-4921-878E-315DFE35F5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c22c2530a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c22c2530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1f6a61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b1f6a61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990fbb6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990fbb6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b1f6a61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b1f6a61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e740d6d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e740d6d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b1f6a61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b1f6a61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b1f6a61c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b1f6a61c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b1f6a61c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b1f6a61c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b1f6a61c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b1f6a61c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b1f6a61c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b1f6a61c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4990fbb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4990fbb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b1f6a6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0b1f6a6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5ac5498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5ac5498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5ac5498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5ac5498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58dc2809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58dc2809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b1f6a61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b1f6a61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8c488f7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8c488f7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b1f6a61c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b1f6a61c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b1f6a61c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b1f6a61c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e751f47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e751f47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e751f47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e751f47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b1f6a61c9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b1f6a61c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e751f47f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e751f47f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e751f47f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e751f47f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e751f47f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e751f47f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e751f47f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e751f47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b1f6a61c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b1f6a61c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b1f6a61c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b1f6a61c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b1f6a61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b1f6a61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b1f6a61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b1f6a61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b1f6a61c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b1f6a61c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b1f6a61c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b1f6a61c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b1f6a61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0b1f6a61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46c69a0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46c69a0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46c69a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46c69a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e751f47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e751f47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e751f47f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e751f47f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b1f6a61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b1f6a61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39613ad4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39613ad4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39613ad45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39613ad45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b1f6a61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b1f6a61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c08e60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6c08e60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20d072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20d072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b1f6a61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b1f6a61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nyt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ny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ny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ny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ny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ny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ny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ny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ny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ny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ny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ny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ny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ny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nyt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ny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ny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nyt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nyt" TargetMode="External"/><Relationship Id="rId4" Type="http://schemas.openxmlformats.org/officeDocument/2006/relationships/hyperlink" Target="https://www.nobelprize.org/" TargetMode="External"/><Relationship Id="rId5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nyt" TargetMode="External"/><Relationship Id="rId4" Type="http://schemas.openxmlformats.org/officeDocument/2006/relationships/hyperlink" Target="https://amturing.acm.org/" TargetMode="External"/><Relationship Id="rId5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1.png"/><Relationship Id="rId11" Type="http://schemas.openxmlformats.org/officeDocument/2006/relationships/hyperlink" Target="http://kneubuehl.com/wiki/doku.php?id=start" TargetMode="External"/><Relationship Id="rId10" Type="http://schemas.openxmlformats.org/officeDocument/2006/relationships/hyperlink" Target="http://www.virtopsy.com/index.php/team/current-members/1-michael-j-thali" TargetMode="External"/><Relationship Id="rId13" Type="http://schemas.openxmlformats.org/officeDocument/2006/relationships/hyperlink" Target="http://trmri.org/" TargetMode="External"/><Relationship Id="rId12" Type="http://schemas.openxmlformats.org/officeDocument/2006/relationships/hyperlink" Target="https://dx.doi.org/10.1016/j.jflm.2008.07.013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ncl.ac.uk/biomedicine/contact/profile/catherine.douglas" TargetMode="External"/><Relationship Id="rId4" Type="http://schemas.openxmlformats.org/officeDocument/2006/relationships/hyperlink" Target="http://www.ncl.ac.uk/afrd/staff/profile/peter.rowlinson" TargetMode="External"/><Relationship Id="rId9" Type="http://schemas.openxmlformats.org/officeDocument/2006/relationships/hyperlink" Target="http://remed.charite.de/en/institut/forensic_pathology/forensic_pathology_team/" TargetMode="External"/><Relationship Id="rId15" Type="http://schemas.openxmlformats.org/officeDocument/2006/relationships/hyperlink" Target="https://www.ebbra.com/" TargetMode="External"/><Relationship Id="rId14" Type="http://schemas.openxmlformats.org/officeDocument/2006/relationships/hyperlink" Target="https://www.ebbra.com/" TargetMode="External"/><Relationship Id="rId17" Type="http://schemas.openxmlformats.org/officeDocument/2006/relationships/hyperlink" Target="https://patents.google.com/patent/US7255627B2/en?oq=7255627" TargetMode="External"/><Relationship Id="rId16" Type="http://schemas.openxmlformats.org/officeDocument/2006/relationships/hyperlink" Target="https://www.ebbra.com/" TargetMode="External"/><Relationship Id="rId5" Type="http://schemas.openxmlformats.org/officeDocument/2006/relationships/hyperlink" Target="http://www.ingentaconnect.com/content/berg/anthroz/2009/00000022/00000001/art00006" TargetMode="External"/><Relationship Id="rId19" Type="http://schemas.openxmlformats.org/officeDocument/2006/relationships/hyperlink" Target="http://uni1.de/nyt" TargetMode="External"/><Relationship Id="rId6" Type="http://schemas.openxmlformats.org/officeDocument/2006/relationships/hyperlink" Target="http://www.ncl.ac.uk/afrd/staff/profile/catherine.douglas" TargetMode="External"/><Relationship Id="rId18" Type="http://schemas.openxmlformats.org/officeDocument/2006/relationships/hyperlink" Target="https://improbable.com/" TargetMode="External"/><Relationship Id="rId7" Type="http://schemas.openxmlformats.org/officeDocument/2006/relationships/hyperlink" Target="http://www.ncl.ac.uk/afrd/staff/profile/peter.rowlinson" TargetMode="External"/><Relationship Id="rId8" Type="http://schemas.openxmlformats.org/officeDocument/2006/relationships/hyperlink" Target="http://www.virtopsy.com/index.php/team/current-members/3-steffen-ros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ny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nyt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nyt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ny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ny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nyt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uni1.de/nyt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ny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ny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nyt" TargetMode="External"/><Relationship Id="rId4" Type="http://schemas.openxmlformats.org/officeDocument/2006/relationships/hyperlink" Target="https://en.wikipedia.org/wiki/Maxwell%27s_equations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Science?</a:t>
            </a:r>
            <a:endParaRPr/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H1: Social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H2: Hedonistic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H3: Moral motives </a:t>
            </a:r>
            <a:r>
              <a:rPr lang="en"/>
              <a:t>→ SVC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Trinkenreich et al. (2023): Do I belong?</a:t>
            </a:r>
            <a:endParaRPr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Equation Model of Sense of Virtual Community [1]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395" y="1824950"/>
            <a:ext cx="7315199" cy="245915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005426" y="914400"/>
            <a:ext cx="49557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H4abc: Power distance x (</a:t>
            </a:r>
            <a:r>
              <a:rPr lang="en"/>
              <a:t>H1, H2, H3 → SVC)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H5abc: Is paid for work x (H1, H2, H3 → SVC)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Sciences (by Subject)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Mathematics,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Natural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Physics, chemistry, biology,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Social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Psychology, sociology, political science,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Applied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 engineering, computer science, information systems,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274320" y="3621024"/>
            <a:ext cx="859536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8"/>
          <p:cNvSpPr txBox="1"/>
          <p:nvPr/>
        </p:nvSpPr>
        <p:spPr>
          <a:xfrm>
            <a:off x="4572000" y="3163825"/>
            <a:ext cx="38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an analytical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 design science approach</a:t>
            </a:r>
            <a:endParaRPr/>
          </a:p>
        </p:txBody>
      </p:sp>
      <p:cxnSp>
        <p:nvCxnSpPr>
          <p:cNvPr id="113" name="Google Shape;113;p18"/>
          <p:cNvCxnSpPr/>
          <p:nvPr/>
        </p:nvCxnSpPr>
        <p:spPr>
          <a:xfrm>
            <a:off x="274320" y="1737355"/>
            <a:ext cx="8595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8"/>
          <p:cNvSpPr txBox="1"/>
          <p:nvPr/>
        </p:nvSpPr>
        <p:spPr>
          <a:xfrm>
            <a:off x="4572000" y="1280150"/>
            <a:ext cx="38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 formal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an empirical approach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8562675" y="1371650"/>
            <a:ext cx="274200" cy="73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8562675" y="3255325"/>
            <a:ext cx="274200" cy="73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a Problem vs. Building a Theory</a:t>
            </a:r>
            <a:endParaRPr/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Theory to Solve a Problem</a:t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vs. Engineering [1]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Science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defined before (“build to learn”, design science research)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Engineering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of scientific principles (“learn to build”)</a:t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38" name="Google Shape;138;p2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Derived from </a:t>
            </a:r>
            <a:r>
              <a:rPr lang="en"/>
              <a:t>Brooks, (1996): The computer scientist as toolsmith II.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Theory Building and Validation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and Validation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building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creating and revising (building out) a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Subsequent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Continued revision and 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validating a theory by testing its hypotheses</a:t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of Theory Building and Validation [1]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57" name="Google Shape;157;p2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Not drawn to scale or effort involved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Evaluation vs. Validation [DR]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evaluation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assessment of a theory for the purposes of revising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testing of hypotheses</a:t>
            </a:r>
            <a:r>
              <a:rPr lang="en"/>
              <a:t> to confirm or refute a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 researchers (sloppily) use these terms interchangeably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and Confirmatory Research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building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Confirmatory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validation research</a:t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vs. Deductive Research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finds patterns in data to derive a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creates and tests hypotheses from theory</a:t>
            </a:r>
            <a:endParaRPr/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Research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Qualitative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qualitative data </a:t>
            </a:r>
            <a:r>
              <a:rPr lang="en"/>
              <a:t>which is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characterization using qualitative insight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Not easily measured and counted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Quantitative</a:t>
            </a:r>
            <a:r>
              <a:rPr b="1" lang="en"/>
              <a:t>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quantitative data</a:t>
            </a:r>
            <a:r>
              <a:rPr lang="en"/>
              <a:t> which is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generalization </a:t>
            </a:r>
            <a:r>
              <a:rPr lang="en" sz="1500"/>
              <a:t>through</a:t>
            </a:r>
            <a:r>
              <a:rPr lang="en" sz="1500"/>
              <a:t> statistical analysis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Numerical in some way</a:t>
            </a:r>
            <a:endParaRPr sz="1500"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 Alignment</a:t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93" name="Google Shape;193;p29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{6B152514-A711-4921-878E-315DFE35F5D9}</a:tableStyleId>
              </a:tblPr>
              <a:tblGrid>
                <a:gridCol w="4297675"/>
                <a:gridCol w="429767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Theory building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Theory validation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Exploratory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Confirmatory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Inductive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Deductive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Qualitative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Quantitative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Theory Building and Validation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is almost always incremental and iterative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science, there are at least three major scopes of iterations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single theory on a subject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</a:t>
            </a:r>
            <a:r>
              <a:rPr lang="en"/>
              <a:t>paradigm through interrelated theories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replacing an old paradigm with a new one</a:t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Rigor vs. Relevance</a:t>
            </a:r>
            <a:endParaRPr/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Science as a Social System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Communication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research paper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(written) article published in an accredited publication outlet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Academic journals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Conference </a:t>
            </a:r>
            <a:r>
              <a:rPr lang="en"/>
              <a:t>proceedings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events / outlets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forms of scientific communication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grant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Opinions, letters to the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and private peer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Quality Assurance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peer review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quality assessment of scientific communication by a peer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 peer is another scientist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review process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</a:t>
            </a:r>
            <a:r>
              <a:rPr lang="en"/>
              <a:t>quality assessment of some scientific writing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(several) peer reviews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Editorial / committee deliberation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number of </a:t>
            </a:r>
            <a:r>
              <a:rPr b="1" lang="en"/>
              <a:t>paper citations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count of other research papers referencing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key metric in assessing impact (not necessarily quality)</a:t>
            </a:r>
            <a:endParaRPr/>
          </a:p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be a Researcher / Scientist?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all peers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are more peer than others</a:t>
            </a:r>
            <a:r>
              <a:rPr lang="en"/>
              <a:t>.</a:t>
            </a:r>
            <a:endParaRPr/>
          </a:p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Programs and Projects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is Science?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and Project Hierarchy</a:t>
            </a:r>
            <a:endParaRPr/>
          </a:p>
        </p:txBody>
      </p:sp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45" name="Google Shape;245;p37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{6B152514-A711-4921-878E-315DFE35F5D9}</a:tableStyleId>
              </a:tblPr>
              <a:tblGrid>
                <a:gridCol w="1689175"/>
                <a:gridCol w="1689175"/>
                <a:gridCol w="5216950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Sponsor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Defines a research theme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Funds programs within the theme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manager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Applies for managing a 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If chosen, manages the 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Projects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Applies for a project within a 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If accepted, carries out the project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Parties</a:t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52" name="Google Shape;252;p38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{6B152514-A711-4921-878E-315DFE35F5D9}</a:tableStyleId>
              </a:tblPr>
              <a:tblGrid>
                <a:gridCol w="2932275"/>
                <a:gridCol w="566307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Sponsor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DFG, BMBF, BMWK, 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 manager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DFG, DLR, VDI/VDE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Any scientist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Theme, Program, and Projects</a:t>
            </a:r>
            <a:endParaRPr/>
          </a:p>
        </p:txBody>
      </p:sp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59" name="Google Shape;259;p39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{6B152514-A711-4921-878E-315DFE35F5D9}</a:tableStyleId>
              </a:tblPr>
              <a:tblGrid>
                <a:gridCol w="2932275"/>
                <a:gridCol w="566307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Innovation in software engineering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Improving programmer productivity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Projects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How to use chat AIs for code generation?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Is static typing superior to dynamic typing?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Students in Research Projects</a:t>
            </a:r>
            <a:endParaRPr/>
          </a:p>
        </p:txBody>
      </p:sp>
      <p:sp>
        <p:nvSpPr>
          <p:cNvPr id="265" name="Google Shape;265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66" name="Google Shape;266;p40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{6B152514-A711-4921-878E-315DFE35F5D9}</a:tableStyleId>
              </a:tblPr>
              <a:tblGrid>
                <a:gridCol w="2932275"/>
                <a:gridCol w="566307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Responsibility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Project / research agenda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Graduate researcher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Major component in 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Final thesis student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Contribution to major component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Science and Society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Nobel Prize [1] in Chemistry (2020)</a:t>
            </a:r>
            <a:endParaRPr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78" name="Google Shape;278;p4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https://www.nobelprize.org/</a:t>
            </a:r>
            <a:r>
              <a:rPr lang="en"/>
              <a:t> </a:t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331" y="914400"/>
            <a:ext cx="7657338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ACM’s A.M. Turing Award [1] (1999)</a:t>
            </a:r>
            <a:endParaRPr/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86" name="Google Shape;286;p43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https://amturing.acm.org/</a:t>
            </a:r>
            <a:r>
              <a:rPr lang="en"/>
              <a:t> </a:t>
            </a:r>
            <a:endParaRPr/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438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44"/>
          <p:cNvGraphicFramePr/>
          <p:nvPr/>
        </p:nvGraphicFramePr>
        <p:xfrm>
          <a:off x="274320" y="822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{6B152514-A711-4921-878E-315DFE35F5D9}</a:tableStyleId>
              </a:tblPr>
              <a:tblGrid>
                <a:gridCol w="8595350"/>
              </a:tblGrid>
              <a:tr h="122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VETERINARY MEDICINE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3"/>
                        </a:rPr>
                        <a:t>Catherine Douglas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4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Newcastle University, Newcastle-Upon-Tyne, UK,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showing that cows who have names give more milk than cows that are nameless.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5"/>
                        </a:rPr>
                        <a:t>Exploring Stock Managers’ Perceptions of the Human-Animal Relationship on Dairy Farms and an Association with Milk Production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,”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6"/>
                        </a:rPr>
                        <a:t>Catherine Bertenshaw [Douglas]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7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Anthrozoos, vol. 22, no. 1, March 2009, pp. 59-69. DOI: 10.2752/175303708X390473.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PEACE PRIZE: Stephan Bolliger,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8"/>
                        </a:rPr>
                        <a:t>Steffen Ross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9"/>
                        </a:rPr>
                        <a:t>Lars Oesterhelweg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0"/>
                        </a:rPr>
                        <a:t>Michael Thali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1"/>
                        </a:rPr>
                        <a:t>Beat Kneubuehl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the University of Bern, Switzerland,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determining — by experiment — whether it is better to be smashed over the head with a full bottle of beer or with an empty bottle.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2"/>
                        </a:rPr>
                        <a:t>Are Full or Empty Beer Bottles Sturdier and Does Their Fracture-Threshold Suffice to Break the Human Skull?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” Stephan A. Bolliger, Steffen Ross, Lars Oesterhelweg, Michael J. Thali and Beat P. Kneubuehl, Journal of Forensic and Legal Medicine, vol. 16, no. 3, April 2009, pp. 138-42. DOI:10.1016/j.jflm.2008.07.013.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PUBLIC HEALTH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3"/>
                        </a:rPr>
                        <a:t>Elena N. Bodnar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Raphael C. Lee, and Sandra Marijan of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Chicago, Illinois, USA,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inventing a </a:t>
                      </a: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4"/>
                        </a:rPr>
                        <a:t>brassiere that, in an emergency, can be</a:t>
                      </a:r>
                      <a:br>
                        <a:rPr b="1" lang="en" sz="1100" u="sng">
                          <a:solidFill>
                            <a:schemeClr val="hlink"/>
                          </a:solidFill>
                          <a:hlinkClick r:id="rId15"/>
                        </a:rPr>
                      </a:b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6"/>
                        </a:rPr>
                        <a:t>quickly converted into a pair of protective face masks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, one for the brassiere</a:t>
                      </a:r>
                      <a:br>
                        <a:rPr b="1" lang="en" sz="1100">
                          <a:solidFill>
                            <a:srgbClr val="212121"/>
                          </a:solidFill>
                        </a:rPr>
                      </a:b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wearer and one to be given to some needy bystander.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U.S. patent # 725562</a:t>
                      </a:r>
                      <a:r>
                        <a:rPr lang="en" sz="1100"/>
                        <a:t>7, granted August 14, 2007 for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7"/>
                        </a:rPr>
                        <a:t>Garment Device Convertible to One or More Facemasks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.”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4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18"/>
              </a:rPr>
              <a:t>https://improbable.com/</a:t>
            </a:r>
            <a:r>
              <a:rPr lang="en"/>
              <a:t> </a:t>
            </a:r>
            <a:endParaRPr/>
          </a:p>
        </p:txBody>
      </p:sp>
      <p:sp>
        <p:nvSpPr>
          <p:cNvPr id="294" name="Google Shape;294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2009 Ig Nobel Prizes [1]</a:t>
            </a:r>
            <a:endParaRPr/>
          </a:p>
        </p:txBody>
      </p:sp>
      <p:sp>
        <p:nvSpPr>
          <p:cNvPr id="295" name="Google Shape;295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9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96" name="Google Shape;296;p4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806440" y="3163824"/>
            <a:ext cx="2509500" cy="16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Research Ethics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Research, the Researcher, and Ethics</a:t>
            </a:r>
            <a:endParaRPr/>
          </a:p>
        </p:txBody>
      </p:sp>
      <p:sp>
        <p:nvSpPr>
          <p:cNvPr id="307" name="Google Shape;307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ethics as well as ethical standards provide criteria of what and what not to 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are your own agent and cannot delegate (or hide from) responsibility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Science (Working Definition, Recap)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5"/>
                </a:solidFill>
              </a:rPr>
              <a:t>Science</a:t>
            </a:r>
            <a:r>
              <a:rPr lang="en" sz="3200"/>
              <a:t> is the </a:t>
            </a:r>
            <a:r>
              <a:rPr b="1" lang="en" sz="3200"/>
              <a:t>process of acquiring knowledge</a:t>
            </a:r>
            <a:r>
              <a:rPr lang="en" sz="3200"/>
              <a:t> for </a:t>
            </a:r>
            <a:r>
              <a:rPr b="1" lang="en" sz="3200"/>
              <a:t>correct prediction and reliable outcome.</a:t>
            </a:r>
            <a:r>
              <a:rPr lang="en" sz="3200"/>
              <a:t> [DR]</a:t>
            </a:r>
            <a:endParaRPr sz="3200"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Escalation Levels of Responsibility</a:t>
            </a:r>
            <a:endParaRPr/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315" name="Google Shape;315;p4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{6B152514-A711-4921-878E-315DFE35F5D9}</a:tableStyleId>
              </a:tblPr>
              <a:tblGrid>
                <a:gridCol w="2468925"/>
                <a:gridCol w="1531600"/>
                <a:gridCol w="1531600"/>
                <a:gridCol w="1531600"/>
                <a:gridCol w="1531600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Party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Program sponsor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Principal investigator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Individual researcher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Laws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Ethical standards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obligations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Personal value system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Informed consent </a:t>
            </a:r>
            <a:r>
              <a:rPr lang="en"/>
              <a:t>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participant received all relevant information and explicitly agreed to participate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Scientific value </a:t>
            </a:r>
            <a:r>
              <a:rPr lang="en"/>
              <a:t>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relative to other work the combined rigor and relevance outweighs the competition</a:t>
            </a:r>
            <a:endParaRPr/>
          </a:p>
        </p:txBody>
      </p:sp>
      <p:sp>
        <p:nvSpPr>
          <p:cNvPr id="321" name="Google Shape;321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Conduct in Software Engineering Research [1]</a:t>
            </a:r>
            <a:endParaRPr/>
          </a:p>
        </p:txBody>
      </p:sp>
      <p:sp>
        <p:nvSpPr>
          <p:cNvPr id="322" name="Google Shape;322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23" name="Google Shape;323;p4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Beneficence</a:t>
            </a:r>
            <a:r>
              <a:rPr lang="en"/>
              <a:t> 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expected gains far outweigh any harms that might result from the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(Sufficient) </a:t>
            </a:r>
            <a:r>
              <a:rPr b="1" lang="en"/>
              <a:t>confidentiality</a:t>
            </a:r>
            <a:r>
              <a:rPr lang="en"/>
              <a:t> 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participants remain anonymous and data confidential to the extent possible  </a:t>
            </a:r>
            <a:endParaRPr/>
          </a:p>
        </p:txBody>
      </p:sp>
      <p:sp>
        <p:nvSpPr>
          <p:cNvPr id="324" name="Google Shape;324;p4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/>
              <a:t>Singer &amp; Vinson (2002): Ethical issues in empirical studies of software engineering.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DFG’s Safeguarding Good Scientific Practice [1]</a:t>
            </a:r>
            <a:endParaRPr/>
          </a:p>
        </p:txBody>
      </p:sp>
      <p:sp>
        <p:nvSpPr>
          <p:cNvPr id="330" name="Google Shape;330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274326" y="914400"/>
            <a:ext cx="45720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Good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Institutional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Young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Impartial counselors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Performance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Procedure for suspected misconduct</a:t>
            </a:r>
            <a:endParaRPr/>
          </a:p>
        </p:txBody>
      </p:sp>
      <p:sp>
        <p:nvSpPr>
          <p:cNvPr id="332" name="Google Shape;332;p4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Cooperation of institutes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Learned societies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Authorship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Scientific journals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Guidelines for research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Rules for the use of funds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Reviewers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Ombudsman for science</a:t>
            </a:r>
            <a:endParaRPr/>
          </a:p>
        </p:txBody>
      </p:sp>
      <p:sp>
        <p:nvSpPr>
          <p:cNvPr id="333" name="Google Shape;333;p4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[1] See DFG (1998): Vorschläge zur Sicherung guter wissenschaftlicher Praxis.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MPG’s Rules for Safeguarding Scientific Practice [1]</a:t>
            </a:r>
            <a:endParaRPr/>
          </a:p>
        </p:txBody>
      </p:sp>
      <p:sp>
        <p:nvSpPr>
          <p:cNvPr id="339" name="Google Shape;339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principles of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Cooperation and leadership responsibility within working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Guidance to junior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Securing and storing primary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Scientific publications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Conflicts of interest between science and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Appointing ombudspersons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Whistleblower protection </a:t>
            </a:r>
            <a:endParaRPr/>
          </a:p>
        </p:txBody>
      </p:sp>
      <p:sp>
        <p:nvSpPr>
          <p:cNvPr id="340" name="Google Shape;340;p5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41" name="Google Shape;341;p5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MPG (2009): Regeln zur Sicherung guter wissenschaftlicher Praxis.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7" name="Google Shape;347;p5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4" name="Google Shape;354;p5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0" name="Google Shape;360;p5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61" name="Google Shape;361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and Process of Science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Epistemological</a:t>
            </a:r>
            <a:r>
              <a:rPr lang="en"/>
              <a:t> Stances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Objectivism </a:t>
            </a:r>
            <a:r>
              <a:rPr lang="en"/>
              <a:t>(truth is independent of the observer and can be known)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accent5"/>
                </a:solidFill>
              </a:rPr>
              <a:t>Positivism / empiricism</a:t>
            </a:r>
            <a:r>
              <a:rPr b="1" lang="en"/>
              <a:t> </a:t>
            </a:r>
            <a:r>
              <a:rPr lang="en"/>
              <a:t>(truth can be determined and </a:t>
            </a:r>
            <a:r>
              <a:rPr lang="en"/>
              <a:t>verified</a:t>
            </a:r>
            <a:r>
              <a:rPr lang="en"/>
              <a:t> through observation)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Rationalism</a:t>
            </a:r>
            <a:r>
              <a:rPr lang="en"/>
              <a:t> (some truths don’t follow from observation but rather logical thought)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Constructivism</a:t>
            </a:r>
            <a:r>
              <a:rPr lang="en"/>
              <a:t> (truth depends on the observer and is socially negotiated)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theory</a:t>
            </a:r>
            <a:r>
              <a:rPr lang="en"/>
              <a:t> is a model / framework / equation /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can be used to create </a:t>
            </a:r>
            <a:r>
              <a:rPr b="1" lang="en"/>
              <a:t>hypotheses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hypothesis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Testable true/false statement about </a:t>
            </a:r>
            <a:r>
              <a:rPr b="1" lang="en"/>
              <a:t>reality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smallest case, a (generalized) hypothesis is a theory</a:t>
            </a:r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Reality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Minimal Theory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Maxwell’s Equations [1] of (Classic) Electromagnetism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92" name="Google Shape;92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https://en.wikipedia.org/wiki/Maxwell%27s_equations</a:t>
            </a:r>
            <a:r>
              <a:rPr lang="en"/>
              <a:t> 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266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