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EC0C64-FEF3-4152-A805-9D5F9A160509}">
  <a:tblStyle styleId="{9CEC0C64-FEF3-4152-A805-9D5F9A160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d70f18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d70f18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e2fb27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e2fb27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7049b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a7049b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e2fb27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e2fb27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7049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a7049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6a49f51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6a49f51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e2fb27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e2fb27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3e8de6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3e8de6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23ba490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23ba490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3e8de6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33e8de6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4e2fb27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4e2fb27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33e8de6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33e8de6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33e8de6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33e8de6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2d70f1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2d70f1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3e8de6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33e8de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33e8de6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33e8de6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33e8de6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33e8de6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33e8de6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33e8de6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4e2fb27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4e2fb27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4e2fb27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4e2fb27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3ba490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23ba490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6a49f51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6a49f51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4e2fb27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4e2fb27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6a49f5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6a49f5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33e8de6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33e8de6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33e8de6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33e8de6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2d70f18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2d70f18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4e2fb27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4e2fb27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33e8de6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33e8de6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33e8de6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33e8de6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33e8de66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33e8de66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4e2fb27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4e2fb27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33e8de6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33e8de6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33e8de6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33e8de6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33e8de66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33e8de6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33e8de66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33e8de6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4e2fb27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4e2fb27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33e8de66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33e8de66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4e2fb27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4e2fb27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2d70f18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2d70f18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6a49f51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16a49f51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16a49f51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16a49f51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a7049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a7049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6a49f51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6a49f51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4e2fb27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4e2fb27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6a49f51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6a49f51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6a49f51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6a49f51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9265140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9265140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9265140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9265140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e2fb27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e2fb27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4e2fb27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4e2fb27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4e2fb27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4e2fb27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e2fb27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e2fb27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prisma-statement.org/protocols/" TargetMode="External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al-konsortium.de/" TargetMode="External"/><Relationship Id="rId4" Type="http://schemas.openxmlformats.org/officeDocument/2006/relationships/hyperlink" Target="https://sci-hub.ru/" TargetMode="External"/><Relationship Id="rId5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ny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www.cebm.ox.ac.uk/resources/levels-of-evidence/ocebm-levels-of-evidenc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ny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nyt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ny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ny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uni1.de/nyt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uni1.de/nyt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Reviews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 are literature analyses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aggregate findings from different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a more comprehensive statistical conclusion to a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Meta-analyses are not </a:t>
            </a:r>
            <a:r>
              <a:rPr lang="en"/>
              <a:t>theory</a:t>
            </a:r>
            <a:r>
              <a:rPr lang="en"/>
              <a:t> building, but hypothesis testing research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SLR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Defining the research question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Designing the systematic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design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Review research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Register research protocol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the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 for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for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for quality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SLRs are open to any research question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rely on primary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 type of secondary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useful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Summarizing existing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gaps in current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new research framework (theory)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Research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1371600"/>
            <a:ext cx="8595361" cy="27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Benefits of pre-Requirements-Specification traceability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Question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9" name="Google Shape;129;p21"/>
          <p:cNvSpPr/>
          <p:nvPr/>
        </p:nvSpPr>
        <p:spPr>
          <a:xfrm>
            <a:off x="2578608" y="1755648"/>
            <a:ext cx="1143000" cy="1143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</a:t>
            </a:r>
            <a:r>
              <a:rPr lang="en"/>
              <a:t>Materials</a:t>
            </a:r>
            <a:r>
              <a:rPr lang="en"/>
              <a:t> / Literature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materials (for an SLR) is original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as presented in publications (i.e. literature)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also (but rarely) as the original research artifact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cautious to include gray literature and explain if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 literature is non-peer-reviewed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are practitioner articles like blog posts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</a:t>
            </a:r>
            <a:r>
              <a:rPr lang="en"/>
              <a:t> tasks and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research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supporting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activities and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following sections</a:t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Research Design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Activities + Methods and Practices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and document tasks/activities and associated methods/practices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search (databases, search queries,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filter (inclusion/exclusion criteria,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filter (research quality model,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method (e.g. thematic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Tools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tracker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book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 manager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Zotero, Mendeley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8" name="Google Shape;158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log book, work 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your plan in a research protocol; this includes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and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and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Document the what and explain the why of your choices</a:t>
            </a:r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Research Protocol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</a:t>
            </a:r>
            <a:r>
              <a:rPr lang="en"/>
              <a:t>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Using Prisma Statement [1] 1 / 2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2" name="Google Shape;172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https://prisma-statement.org/protocols/</a:t>
            </a:r>
            <a:r>
              <a:rPr lang="en"/>
              <a:t> 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rotocol Using Prisma Statement 2 / 2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416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Research Design Process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83229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659898" y="914400"/>
            <a:ext cx="520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prose descriptions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Strong in papers and theses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your peers or pay outside experts for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Spall (1998) for peer debriefing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Iterate until satisfied</a:t>
            </a:r>
            <a:endParaRPr/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Research Protocol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Upload to arXiv (or similar registry / archive)</a:t>
            </a:r>
            <a:endParaRPr/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Research Protocol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Study 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studies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Define scope of 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Express scope as search query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Search and evaluate basic fit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Document the process [1]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Filtering the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Filter for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Filter for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Process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5" name="Google Shape;215;p3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</a:t>
            </a:r>
            <a:r>
              <a:rPr lang="en"/>
              <a:t> Rethlefsen et al. (2021): Reporting literature searches in systematic reviews.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Scope of Search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scope follows from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the scope definition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Research-question-specific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Meta-criteria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Year / age of literature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Publication outlet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Written language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citations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Specify both inclusion and exclusion criteria!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Scope as Search Query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Codify scope as search query, usually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conjunction of 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of search engines,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Google Scholar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ACM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IEEE Press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Commercial libraries e.g. Elsevier, Springer, Wiley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learn more about commercial libraries,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https://deal-konsortium.de/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https://sci-hub.ru/</a:t>
            </a:r>
            <a:r>
              <a:rPr lang="en"/>
              <a:t> 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Search Query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pre-Requirements-Specification traceability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“pre-requirements specification traceability” 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“pre-requirements specification” 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“requirements provenance”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Systematic Reviews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Keywords and Statistics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{9CEC0C64-FEF3-4152-A805-9D5F9A160509}</a:tableStyleId>
              </a:tblPr>
              <a:tblGrid>
                <a:gridCol w="2926800"/>
                <a:gridCol w="1417125"/>
                <a:gridCol w="1417125"/>
                <a:gridCol w="1417125"/>
                <a:gridCol w="1417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Search term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Google Scholar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IEEE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ACM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Web of Science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specification traceability”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</a:t>
                      </a:r>
                      <a:r>
                        <a:rPr lang="en" sz="1800"/>
                        <a:t>specification</a:t>
                      </a:r>
                      <a:r>
                        <a:rPr lang="en" sz="1800"/>
                        <a:t>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“requirements provenance”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Basic Fit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search using search query and search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found article, review its basic fit towards search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relevant article, perform forward and backward snowballing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snowballing: Review reference list of article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snowballing: Search for articles citing the one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Snowballing may well lead you to change the search query!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Wohlin (2014): Guidelines for snowballing in systematic literature reviews.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 are formal criteria to include or exclude literature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English language?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Peer-reviewed publication?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primary study?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decision should be made at a glance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Search Process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 results of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Article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(URL)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log book for documentation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Study Filter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Searching for studies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scope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 scope as search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and evaluate basic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the process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Filtering the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Filter for relevance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Filter for quality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Filtering Process</a:t>
            </a:r>
            <a:endParaRPr/>
          </a:p>
        </p:txBody>
      </p:sp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Relevance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retrieved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read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read 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read article,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inclusion and exclusion criteria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or drop the article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possible, use second researcher to perform same task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disagreements are discussed and resolved</a:t>
            </a:r>
            <a:endParaRPr/>
          </a:p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and Exclusion Criteria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research question to define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Inclusion criteria (keep study)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Exclusion criteria (drop study)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 reliability of interpretation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operationalize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second researcher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Relevance Criteria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a duplicate?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written in English?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the right type of study?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it fit the research question?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Quality</a:t>
            </a:r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relevant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article carefully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Qualify the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the 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literature review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existing literature for purposes of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Relevant literature is sought out,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Analysed</a:t>
            </a:r>
            <a:r>
              <a:rPr lang="en"/>
              <a:t> towards a research question,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Synthesized</a:t>
            </a:r>
            <a:r>
              <a:rPr lang="en"/>
              <a:t> towards an answer, the new or revised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literature review should follow a systematic literature review methodology</a:t>
            </a:r>
            <a:endParaRPr/>
          </a:p>
        </p:txBody>
      </p:sp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Filters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existing quality model [1] or create your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order by type of research,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experiments over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studies over qualitative surveys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each type of research, create quality levels, for example based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/ breadth of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Recognized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a minimum expected quality level as the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5" name="Google Shape;315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the OCEBM Levels of Evidence model,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https://www.cebm.ox.ac.uk/resources/levels-of-evidence/ocebm-levels-of-evidence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Potential Quality Model and Its Problems</a:t>
            </a:r>
            <a:endParaRPr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Gray Literature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literature can be included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for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Gray literature can be excluded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enough on-point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Booth et al. (2016), p. 120, for a discussion of gray literature in SLRs</a:t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Filtering Process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decisions for inclusion or exclusion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decision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for the decision (which criterion matched or was violated)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numbers along the search and filter funnel; at least the three stages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returned by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Describes a relevant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Passes expected quality threshold</a:t>
            </a:r>
            <a:endParaRPr/>
          </a:p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 Analysis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can be split into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two types of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metadata i.e.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used for theory building</a:t>
            </a:r>
            <a:endParaRPr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Descriptive Data</a:t>
            </a:r>
            <a:endParaRPr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relevant statistical data from articles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Total number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Keyword-article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Trace to article (keyword, snowballing)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citations by article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the article metadata, not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Descriptive Data</a:t>
            </a:r>
            <a:endParaRPr/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the data using simple means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recognize keyword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recognize publication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descriptive analysis may also be interesting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publishing?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qualitative data analysis using an appropriate method, e.g.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Corbin &amp; Strauss (2012): 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Brown &amp; Clarke (2012): Thematic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Coding Statistics</a:t>
            </a:r>
            <a:endParaRPr/>
          </a:p>
        </p:txBody>
      </p:sp>
      <p:sp>
        <p:nvSpPr>
          <p:cNvPr id="376" name="Google Shape;376;p5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377" name="Google Shape;377;p5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{9CEC0C64-FEF3-4152-A805-9D5F9A160509}</a:tableStyleId>
              </a:tblPr>
              <a:tblGrid>
                <a:gridCol w="4297675"/>
                <a:gridCol w="4297675"/>
              </a:tblGrid>
              <a:tr h="40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Codes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codings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 Traceability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Pre-RS traceability general (+ subcodes)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Applying pre-RS traceability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cases and benefits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Problems and challenges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Consequences of poor pre-RS traceability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Solutions and suggestions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techniques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tools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or narrative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Meta-syntheses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Related, but not a type of literature review as defined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(scientific) type of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 (review)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Demonstration of Saturation</a:t>
            </a:r>
            <a:endParaRPr/>
          </a:p>
        </p:txBody>
      </p:sp>
      <p:sp>
        <p:nvSpPr>
          <p:cNvPr id="383" name="Google Shape;383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84" name="Google Shape;38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60" y="914400"/>
            <a:ext cx="530248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Quality Criteria</a:t>
            </a:r>
            <a:endParaRPr/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selection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 and exhaustive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documentation of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Searching and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Clear chain of evidence to results</a:t>
            </a:r>
            <a:endParaRPr/>
          </a:p>
        </p:txBody>
      </p:sp>
      <p:sp>
        <p:nvSpPr>
          <p:cNvPr id="396" name="Google Shape;396;p5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9" name="Google Shape;409;p6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5" name="Google Shape;415;p6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16" name="Google Shape;416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Review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work review is a research practice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Compares and contrasts</a:t>
            </a:r>
            <a:r>
              <a:rPr lang="en"/>
              <a:t> existing research with current or planned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related</a:t>
            </a:r>
            <a:r>
              <a:rPr lang="en"/>
              <a:t> work review is most commonly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research paper to bring out what is novel about the presented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final thesis to clarify the thesis work’ </a:t>
            </a:r>
            <a:r>
              <a:rPr lang="en"/>
              <a:t>relationship</a:t>
            </a:r>
            <a:r>
              <a:rPr lang="en"/>
              <a:t> to existing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other words, it is a justification for what’s to be presented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or Narrative Literature Reviews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(or narrative)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Choose research question</a:t>
            </a:r>
            <a:r>
              <a:rPr lang="en"/>
              <a:t> to answer using traditional 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comprehensive</a:t>
            </a:r>
            <a:r>
              <a:rPr lang="en"/>
              <a:t> (researcher-expertise-driven)</a:t>
            </a:r>
            <a:r>
              <a:rPr b="1" lang="en"/>
              <a:t> search</a:t>
            </a:r>
            <a:r>
              <a:rPr lang="en"/>
              <a:t> for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Evaluate relevance</a:t>
            </a:r>
            <a:r>
              <a:rPr lang="en"/>
              <a:t> (strengths and weaknesses) of found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Summarize findings</a:t>
            </a:r>
            <a:r>
              <a:rPr lang="en"/>
              <a:t> with respect to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Traditional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rigor (but rely on the researcher’s expertise)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best viewed as well-reasoned opinions [DR]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SLRs </a:t>
            </a:r>
            <a:r>
              <a:rPr lang="en"/>
              <a:t>are a systematic approach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Finding, analyzing, and synthesizing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a form of systematic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systematic reviews are SLRs (but most 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methodology descriptions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Kitchenham et al. (2023), Booth et al. (2016)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 are structured literature reviews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theory building using a research method,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Braun &amp; Clarke (2012): Thematic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Corbin &amp; Strauss (2008): Grounded theory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