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5B8F33-B0B0-4CD8-9CE5-3976699F01E9}">
  <a:tblStyle styleId="{925B8F33-B0B0-4CD8-9CE5-3976699F01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3601aed9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3601aed9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4ad2ef21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4ad2ef21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79b616e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79b616e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bb148f7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bb148f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3abade3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33abade3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1bb148f7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1bb148f7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1bb148f7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1bb148f7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bb148f78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bb148f78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33abade36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33abade36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179b616e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179b616e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3abade36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33abade36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27e14a22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27e14a22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3be5e16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33be5e16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33be5e16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33be5e16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3601aed9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c3601aed9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428e7a1d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428e7a1d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f428e7a1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f428e7a1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3601aed9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3601aed9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3601aed9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3601aed9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3601aed9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3601aed9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3601aed9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3601aed9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3601aed9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c3601aed9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c4bb9ecc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c4bb9ecc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7a6e250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7a6e25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c3601aed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c3601aed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428e7a1d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428e7a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f428e7a1d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f428e7a1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c3601aed9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c3601aed9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3be5e16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33be5e16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3be5e16e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3be5e16e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3601aed9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c3601aed9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33abade36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33abade36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27e14a229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27e14a229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33be5e16e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33be5e16e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3601aed9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3601aed9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3be5e16e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33be5e16e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3be5e16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33be5e16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c3601aed9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c3601aed9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33be5e16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33be5e16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3be5e16e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3be5e16e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3601aed9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3601aed9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f428e7a1d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f428e7a1d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79b616e8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179b616e8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3601aed9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3601aed9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c3601aed9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c3601aed9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3be5e16e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3be5e16e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90037b5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390037b5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390037b54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390037b54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d3036de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d3036de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bb148f78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bb148f78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7e14a229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7e14a229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nyt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ny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nyt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ny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nyt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ny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ny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nyt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nyt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nyt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nyt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ni1.de/nyt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://uni1.de/nyt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Research Methodology Category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 (Lewin, 1946)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 (McIntyre, 2008)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Critical participatory action research (Kemmis et al., 2014)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 in a Larger Research Design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9" name="Google Shape;109;p18"/>
          <p:cNvSpPr/>
          <p:nvPr/>
        </p:nvSpPr>
        <p:spPr>
          <a:xfrm>
            <a:off x="3337500" y="1428690"/>
            <a:ext cx="2469000" cy="2469000"/>
          </a:xfrm>
          <a:prstGeom prst="ellipse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Sweet Spot for Action Research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a good choice if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an initial theory already in 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has access to appropriate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theory under development is evolving quickly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significant tacit knowledge</a:t>
            </a:r>
            <a:r>
              <a:rPr lang="en"/>
              <a:t> with the researcher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expect to learn/benefit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Consulting as Action Research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industry consulting (paid or unpaid), a researcher provides advice to practitioners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called upon to help improve the outcome of practitioner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have to be participants (of implementation), but may simply advise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Industry consulting on new, novel topics, works well with action research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Participatory Action Research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(PAR)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and practitioners perform the research jointly and collaboratively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practitioners, this has the following consequences;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understand and develop practices while on the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develop a joint, reflective, language of critical debate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form communities of practice based on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Participatory action research is a “practice-changing practice”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6" name="Google Shape;136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Kemmis et al. (2014): Critical participatory action research.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Critical Participatory Action Research (CPAR)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Critical participatory action research</a:t>
            </a:r>
            <a:r>
              <a:rPr lang="en"/>
              <a:t> is action research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Empowers participants to change practices in the face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irrational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unsustainable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unjust situations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With this addition of critical theory, we are leaving positivism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objective independent reality but rather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and collective action and reflection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3680" y="914400"/>
            <a:ext cx="2286000" cy="3544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 Specificity / No Fixed Formula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Participatory action research is context-dependent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research project is different and so are the employed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May require significant adaptation to situation beyond the core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Participatory action research has no single theoretical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in Participatory Action Research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is a participant, some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are either in the researcher or practitioner role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Researchers are temporary participants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Practitioners are (more) permanent participants</a:t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Participation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Participants are stakeholders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Participation may be uneven</a:t>
            </a:r>
            <a:endParaRPr/>
          </a:p>
        </p:txBody>
      </p:sp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Participation vs. Involvement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6" name="Google Shape;166;p2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Involvement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agency or ownership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action-feedback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Action</a:t>
            </a:r>
            <a:r>
              <a:rPr lang="en"/>
              <a:t> Research Process in Context</a:t>
            </a:r>
            <a:endParaRPr/>
          </a:p>
        </p:txBody>
      </p:sp>
      <p:sp>
        <p:nvSpPr>
          <p:cNvPr id="172" name="Google Shape;172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Names by Methodology Variant</a:t>
            </a:r>
            <a:endParaRPr/>
          </a:p>
        </p:txBody>
      </p:sp>
      <p:sp>
        <p:nvSpPr>
          <p:cNvPr id="179" name="Google Shape;179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80" name="Google Shape;180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{925B8F33-B0B0-4CD8-9CE5-3976699F01E9}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Generic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Action research [1]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Participatory AR [2]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Critical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PAR [3]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Questioning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Investigating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Reconnaissance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Implementing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Enacting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Observing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Learning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Fact-finding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Refining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Reflection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/>
              <a:t>Lewin (1946): Action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See McIntyre (2008): Participatory action research.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See Kemmis et al. (2014): Critical participatory action research.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Problem Identification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</p:txBody>
      </p:sp>
      <p:sp>
        <p:nvSpPr>
          <p:cNvPr id="192" name="Google Shape;192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choose action research, because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theory is young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have a project at hand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project can benefit from your help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approach the project with the goal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Performing research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Problem Identification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a need by companies to manage using open-source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Riehle et al. (2021): Pattern discovery and validation.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Research Design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Handbook Method</a:t>
            </a:r>
            <a:endParaRPr/>
          </a:p>
        </p:txBody>
      </p:sp>
      <p:sp>
        <p:nvSpPr>
          <p:cNvPr id="212" name="Google Shape;212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handbook method is an approach for taking research results into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 research theory is codified as a best practice handbook of the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best practices are derived from practitioners using a 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 action research, a researcher helps a practitioner apply the handbook</a:t>
            </a:r>
            <a:endParaRPr/>
          </a:p>
        </p:txBody>
      </p:sp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Theory Building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identified a need by companies to manage using open-source software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we developed a theory using a qualitative survey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then codified (wrote down) the theory as a best practices handbook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resulting theory had substance but was still young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then took the handbook to an industry partner for participatory action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structure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Domains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Practices</a:t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1 / 3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175" y="914400"/>
            <a:ext cx="5894451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2 / 3</a:t>
            </a:r>
            <a:endParaRPr/>
          </a:p>
        </p:txBody>
      </p:sp>
      <p:sp>
        <p:nvSpPr>
          <p:cNvPr id="234" name="Google Shape;234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30" y="914388"/>
            <a:ext cx="8595361" cy="2349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Action Research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 of Open Source Governance Handbook 3 / 3</a:t>
            </a:r>
            <a:endParaRPr/>
          </a:p>
        </p:txBody>
      </p:sp>
      <p:sp>
        <p:nvSpPr>
          <p:cNvPr id="241" name="Google Shape;241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532866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Protocol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before, describe methods and data to be acquired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you are now dealing with human subjects, also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research ethics and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expected effects on human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Devise strategies for protecting human subjects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Acquire and document ethics board approval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Include this additional information in research protocol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Action-Feedback Loop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Choose Focus</a:t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choosing (focus)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which aspect of your theory to build out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Criteria to choose focus by can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Strategic: Immaturity of theory aspect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Pragmatic: Aspect readily available in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Action research prefers pragmatic choices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about helping </a:t>
            </a:r>
            <a:r>
              <a:rPr lang="en"/>
              <a:t>practitioners</a:t>
            </a:r>
            <a:r>
              <a:rPr lang="en"/>
              <a:t> </a:t>
            </a:r>
            <a:endParaRPr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Choosing Focus 1 / 2</a:t>
            </a:r>
            <a:endParaRPr/>
          </a:p>
        </p:txBody>
      </p:sp>
      <p:sp>
        <p:nvSpPr>
          <p:cNvPr id="267" name="Google Shape;267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68" name="Google Shape;268;p41"/>
          <p:cNvSpPr txBox="1"/>
          <p:nvPr>
            <p:ph idx="1" type="body"/>
          </p:nvPr>
        </p:nvSpPr>
        <p:spPr>
          <a:xfrm>
            <a:off x="274325" y="914400"/>
            <a:ext cx="8595300" cy="6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decided early to focus on the component approval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approval is a critical process in open source governance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Choosing Focus 2 / 2</a:t>
            </a:r>
            <a:endParaRPr/>
          </a:p>
        </p:txBody>
      </p:sp>
      <p:sp>
        <p:nvSpPr>
          <p:cNvPr id="274" name="Google Shape;274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review the situation</a:t>
            </a:r>
            <a:endParaRPr/>
          </a:p>
        </p:txBody>
      </p:sp>
      <p:sp>
        <p:nvSpPr>
          <p:cNvPr id="276" name="Google Shape;276;p4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participant observation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 Action</a:t>
            </a:r>
            <a:endParaRPr/>
          </a:p>
        </p:txBody>
      </p:sp>
      <p:sp>
        <p:nvSpPr>
          <p:cNvPr id="282" name="Google Shape;282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planning</a:t>
            </a:r>
            <a:r>
              <a:rPr lang="en"/>
              <a:t>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Choose an appropriate method to perform the action and investigate its effects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Planning an Action 1 / 2</a:t>
            </a:r>
            <a:endParaRPr/>
          </a:p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worked with the OSPO to define the component approval process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the handbook to define a first version of the process</a:t>
            </a:r>
            <a:endParaRPr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Planning an Action 2 / 2</a:t>
            </a:r>
            <a:endParaRPr/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97" name="Google Shape;297;p4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participant observation</a:t>
            </a:r>
            <a:endParaRPr/>
          </a:p>
        </p:txBody>
      </p:sp>
      <p:sp>
        <p:nvSpPr>
          <p:cNvPr id="298" name="Google Shape;298;p4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define the process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 Action</a:t>
            </a:r>
            <a:endParaRPr/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execution,</a:t>
            </a:r>
            <a:r>
              <a:rPr lang="en"/>
              <a:t> you follow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Participate in the project working on the aspect of choice</a:t>
            </a:r>
            <a:endParaRPr/>
          </a:p>
        </p:txBody>
      </p:sp>
      <p:sp>
        <p:nvSpPr>
          <p:cNvPr id="305" name="Google Shape;305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</a:t>
            </a:r>
            <a:r>
              <a:rPr lang="en"/>
              <a:t> 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Iterates over </a:t>
            </a:r>
            <a:r>
              <a:rPr b="1" lang="en"/>
              <a:t>applying</a:t>
            </a:r>
            <a:r>
              <a:rPr lang="en"/>
              <a:t>, evaluating, and revising a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</a:t>
            </a:r>
            <a:r>
              <a:rPr b="1" lang="en"/>
              <a:t>cause change</a:t>
            </a:r>
            <a:r>
              <a:rPr lang="en"/>
              <a:t> and build out the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active involvement (the “action” and/or “intervention”) 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expected effects in the world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researcher is not just a distant observer!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helped the first component approval processes along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both entry and exit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participant observation</a:t>
            </a:r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Executing Action 1 / 2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Executing Action 2 / 2</a:t>
            </a:r>
            <a:endParaRPr/>
          </a:p>
        </p:txBody>
      </p:sp>
      <p:sp>
        <p:nvSpPr>
          <p:cNvPr id="318" name="Google Shape;318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9" name="Google Shape;319;p4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As participant improving practice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helped the first process instances</a:t>
            </a:r>
            <a:endParaRPr/>
          </a:p>
        </p:txBody>
      </p:sp>
      <p:sp>
        <p:nvSpPr>
          <p:cNvPr id="320" name="Google Shape;320;p4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As researcher performing research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continued 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entry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performed exit interviews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Observe Effects</a:t>
            </a:r>
            <a:endParaRPr/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observation,</a:t>
            </a:r>
            <a:r>
              <a:rPr lang="en"/>
              <a:t> you continue with your plan 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the results of the execution using the methods you chose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Observing Effects 1 / 2</a:t>
            </a:r>
            <a:endParaRPr/>
          </a:p>
        </p:txBody>
      </p:sp>
      <p:sp>
        <p:nvSpPr>
          <p:cNvPr id="333" name="Google Shape;333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action, in addition to in-action observations, we reviewed the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interviews with the OSPO after a couple of instances had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Taking note of statistics (duration, complications, results)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Observing Effects 2 / 2</a:t>
            </a:r>
            <a:endParaRPr/>
          </a:p>
        </p:txBody>
      </p:sp>
      <p:sp>
        <p:nvSpPr>
          <p:cNvPr id="340" name="Google Shape;340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participant improving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</a:t>
            </a:r>
            <a:endParaRPr/>
          </a:p>
        </p:txBody>
      </p:sp>
      <p:sp>
        <p:nvSpPr>
          <p:cNvPr id="342" name="Google Shape;342;p5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researcher performing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Continued 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Conducted additional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Took notes of emerging statistics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from Observations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</a:t>
            </a:r>
            <a:r>
              <a:rPr b="1" lang="en"/>
              <a:t>learning,</a:t>
            </a:r>
            <a:r>
              <a:rPr lang="en"/>
              <a:t> you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Analyse the observed data towards the aspect of interest</a:t>
            </a:r>
            <a:endParaRPr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Learning from Observations 1 / 2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built out our theory and used it to provide feedback and make suggestions</a:t>
            </a:r>
            <a:endParaRPr/>
          </a:p>
        </p:txBody>
      </p:sp>
      <p:sp>
        <p:nvSpPr>
          <p:cNvPr id="356" name="Google Shape;356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Learning from Observations 2 / 2</a:t>
            </a:r>
            <a:endParaRPr/>
          </a:p>
        </p:txBody>
      </p:sp>
      <p:sp>
        <p:nvSpPr>
          <p:cNvPr id="362" name="Google Shape;362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63" name="Google Shape;363;p54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participant improving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Discussed ways to improve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4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researcher performing research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Integrated collected data into theory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Action-Feedback Loop</a:t>
            </a:r>
            <a:endParaRPr/>
          </a:p>
        </p:txBody>
      </p:sp>
      <p:sp>
        <p:nvSpPr>
          <p:cNvPr id="370" name="Google Shape;370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what you learned,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continue with another iteration of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move on to next steps (publications / methodology)</a:t>
            </a:r>
            <a:endParaRPr/>
          </a:p>
        </p:txBody>
      </p:sp>
      <p:sp>
        <p:nvSpPr>
          <p:cNvPr id="371" name="Google Shape;371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r>
              <a:rPr lang="en"/>
              <a:t>. Quality Assurance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Facilitation vs. Participation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researcher is not necessarily executing the action themselves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outside researcher is a facilitator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inside researcher is a participant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 is closely tied to the research methods employed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our example (open source governance) these were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Participant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Practitioner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 data analysis</a:t>
            </a:r>
            <a:endParaRPr/>
          </a:p>
        </p:txBody>
      </p:sp>
      <p:sp>
        <p:nvSpPr>
          <p:cNvPr id="382" name="Google Shape;382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Assurance</a:t>
            </a:r>
            <a:endParaRPr/>
          </a:p>
        </p:txBody>
      </p:sp>
      <p:sp>
        <p:nvSpPr>
          <p:cNvPr id="383" name="Google Shape;383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action-feedback loop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0" name="Google Shape;390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96" name="Google Shape;396;p5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2" name="Google Shape;402;p6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Duality of Purpose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action research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out a theory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r>
              <a:rPr lang="en"/>
              <a:t> research is linear yet iterative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(</a:t>
            </a:r>
            <a:r>
              <a:rPr lang="en"/>
              <a:t>research) </a:t>
            </a:r>
            <a:r>
              <a:rPr lang="en"/>
              <a:t>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</a:t>
            </a:r>
            <a:r>
              <a:rPr lang="en"/>
              <a:t>research </a:t>
            </a:r>
            <a:r>
              <a:rPr lang="en"/>
              <a:t>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effects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from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from findings</a:t>
            </a:r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Motivations for Action Research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action research </a:t>
            </a:r>
            <a:r>
              <a:rPr lang="en"/>
              <a:t>is interested 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Improving control over outcomes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Educational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practitioners act more wisely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action research</a:t>
            </a:r>
            <a:r>
              <a:rPr lang="en"/>
              <a:t> is motivated by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Emancipating practitioners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(AR)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original research methodology (as before)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 (PAR)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researcher is an active participant of the whole research process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Critical (theory) participatory action research</a:t>
            </a:r>
            <a:r>
              <a:rPr lang="en"/>
              <a:t> is action research in which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research uses critical theory as the underlying epistemological position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Critical theory seeks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“to liberate human beings from the circumstances that enslave them” [1]</a:t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Variants of Action Research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Horckheimer (1982): Critical theory.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