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05206A-91D3-4836-911A-5ED280F946E9}">
  <a:tblStyle styleId="{D205206A-91D3-4836-911A-5ED280F94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A5F0BC7-8457-4731-B0F8-82A01F95BB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37050ba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37050ba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7bc9df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7bc9df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77d6b95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77d6b95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77d6b95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77d6b95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79edfec76_1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79edfec76_1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77d6b95a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77d6b95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77d6b95a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77d6b95a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77d6b95a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77d6b95a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77d6b95a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77d6b95a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77d6b95a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77d6b95a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77d6b95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77d6b95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177d6b9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177d6b9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79edfec76_1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79edfec76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7a85386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7a85386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77d6b95a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77d6b95a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a44005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a44005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7a85386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7a85386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7a85386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7a85386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348cfacfd_0_17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3348cfacfd_0_17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7a85386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7a85386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7a85386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7a85386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7a85386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7a85386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77d6b95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177d6b95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348cfacfd_0_214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348cfacfd_0_214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348cfacfd_0_237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348cfacfd_0_237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348cfacfd_0_242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3348cfacfd_0_242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7a85386e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7a85386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348cfacfd_0_271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3348cfacfd_0_271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7bc9dfd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c7bc9dfd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77d6b95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77d6b95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983758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983758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79edfec76_1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79edfec76_1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77d6b95a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77d6b95a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177d6b95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177d6b95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79edfec76_1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79edfec76_1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79edfec76_1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79edfec76_1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79edfec76_1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79edfec76_1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7e190d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7e190d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9613a98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9613a98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9613a98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9613a98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77d6b95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77d6b95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77d6b95a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77d6b95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75e4477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75e4477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5e4477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5e4477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75e4477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75e4477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ny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ny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ny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ny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ny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ny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ny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ny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ny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hyperlink" Target="http://uni1.de/ny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ny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oss.cs.fau.d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ny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ny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ny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ny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Case Study Research (Yin, 2009)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escriptive case study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Collects, analyses, and presents cases for documentation purposes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Exploratory case study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Investigates cases for theory building and hypothesis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Explanatory case study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Tries to establish causal relationships between constructs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Research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Design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case study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research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propositions, if 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unit(s) of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data-to-proposition linking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interpretation criteria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Exploratory Research Question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 in Product-Line Engineering (PLE)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current problems in product line engineering and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Purpose is building an early theory 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Riehle et al. (2016): Inner source in platform development.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Product-Line Engineering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unit of analysis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construct being analyzed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Units of analysis can be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Tangible (e.g. people, products)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Intangible (e.g. theoretical constructs like group dynamics)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simplest case (no pun intended), the case is the unit of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of Analysis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(Potential) Units of Analysis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 product-line engineering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overall business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product organizational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platform organizational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business unit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Engineering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Architects / developers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Case Study Research Design 2 / 2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Single-Case Case Study Research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single-case case study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</a:t>
            </a:r>
            <a:r>
              <a:rPr b="1" lang="en"/>
              <a:t> typical (representative)</a:t>
            </a:r>
            <a:r>
              <a:rPr lang="en"/>
              <a:t> 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</a:t>
            </a:r>
            <a:r>
              <a:rPr b="1" lang="en"/>
              <a:t> critical </a:t>
            </a:r>
            <a:r>
              <a:rPr lang="en"/>
              <a:t>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</a:t>
            </a:r>
            <a:r>
              <a:rPr b="1" lang="en"/>
              <a:t> unique / extreme</a:t>
            </a:r>
            <a:r>
              <a:rPr lang="en"/>
              <a:t> (rare and/or particularly interesting)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revelatory </a:t>
            </a:r>
            <a:r>
              <a:rPr lang="en"/>
              <a:t>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longitudinal </a:t>
            </a:r>
            <a:r>
              <a:rPr lang="en"/>
              <a:t>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Multiple-Case Case Study Research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replication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replication to contrast and extend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Literal replication to strengthen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Case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 case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Multiple-Case Case Study Research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{D205206A-91D3-4836-911A-5ED280F946E9}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Healthcare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Telco carrier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Age of platform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Number of developers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500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500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500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Distributed (yes/no)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(same campus)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(same metro area)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(same campus)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Developer population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Homogeneous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Organization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 / cost center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 / cost center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 / cost center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Age of company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20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20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20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Size of company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10000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10000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sponsor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 owner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Platform organization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 consulting group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Process Plan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 → case 2 → case 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Incremental build-out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Research Execution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Execution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Selection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r>
              <a:rPr lang="en"/>
              <a:t> case from process plan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saturation is not reached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cases are left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case selection 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 product-line engineering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1 → case 2 → case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09" name="Google Shape;20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Preparation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as laid out in research protocol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 participants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for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case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Refine as necessary given specific case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Case Preparation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prepared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visits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guides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gathering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data collection as planned in protocol,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observation (“shadowing”)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</a:t>
            </a:r>
            <a:r>
              <a:rPr lang="en"/>
              <a:t> materials gathering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Collection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31" name="Google Shape;231;p3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{D205206A-91D3-4836-911A-5ED280F946E9}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No. interviews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No. workshop notes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Additional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materials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Case Study Research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38" name="Google Shape;238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Additional Materials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materials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Admin.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Archival materials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Physical artifacts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of 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and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Furniture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47" name="Google Shape;247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depends on the type (and hence purpose) of the case studies</a:t>
            </a:r>
            <a:endParaRPr/>
          </a:p>
          <a:p>
            <a:pPr indent="-330200" lvl="0" marL="4191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Descriptive case study research</a:t>
            </a:r>
            <a:endParaRPr/>
          </a:p>
          <a:p>
            <a:pPr indent="-292100" lvl="1" marL="825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 to no analysis</a:t>
            </a:r>
            <a:endParaRPr/>
          </a:p>
          <a:p>
            <a:pPr indent="-330200" lvl="0" marL="4191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Exploratory case study research</a:t>
            </a:r>
            <a:endParaRPr/>
          </a:p>
          <a:p>
            <a:pPr indent="-292100" lvl="1" marL="825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QDA for theory building</a:t>
            </a:r>
            <a:endParaRPr/>
          </a:p>
          <a:p>
            <a:pPr indent="-330200" lvl="0" marL="4191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Explanatory case study research</a:t>
            </a:r>
            <a:endParaRPr/>
          </a:p>
          <a:p>
            <a:pPr indent="-292100" lvl="1" marL="825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QDA linking data to propositions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" y="-1"/>
            <a:ext cx="9143433" cy="709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Explanatory Case Studies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Case Study Research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 to identify causal connections between constructs</a:t>
            </a:r>
            <a:endParaRPr/>
          </a:p>
          <a:p>
            <a:pPr indent="-330200" lvl="0" marL="4191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qualitatively evaluating propositions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Thereby </a:t>
            </a:r>
            <a:r>
              <a:rPr lang="en"/>
              <a:t>evaluates</a:t>
            </a:r>
            <a:r>
              <a:rPr lang="en"/>
              <a:t> proposed theory</a:t>
            </a:r>
            <a:endParaRPr/>
          </a:p>
          <a:p>
            <a:pPr indent="-330200" lvl="0" marL="4191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poking holes into propositions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for Explanatory Case Study Research (Yin, 2009) 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data t</a:t>
            </a:r>
            <a:r>
              <a:rPr lang="en"/>
              <a:t>riangulation (evidence from multiple types of sources)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method triangulation (different methods on same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Emphasize rival theories and explanations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3"/>
          <p:cNvSpPr/>
          <p:nvPr/>
        </p:nvSpPr>
        <p:spPr>
          <a:xfrm>
            <a:off x="5568636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 in a Larger Research Design</a:t>
            </a:r>
            <a:endParaRPr/>
          </a:p>
        </p:txBody>
      </p:sp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vs. Explanation Revisited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case study research prefers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replication </a:t>
            </a:r>
            <a:r>
              <a:rPr b="1" lang="en"/>
              <a:t>to go broad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Explanatory</a:t>
            </a:r>
            <a:r>
              <a:rPr lang="en"/>
              <a:t> case study research prefers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Literal replication </a:t>
            </a:r>
            <a:r>
              <a:rPr b="1" lang="en"/>
              <a:t>to go deep</a:t>
            </a:r>
            <a:endParaRPr b="1"/>
          </a:p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Explanatory Case Study Research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source platform development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inner source more effective for building platforms? If so,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Current, ongoing research by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Multiple-Case Design With Replication Logic</a:t>
            </a:r>
            <a:endParaRPr/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302" name="Google Shape;302;p4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{AA5F0BC7-8457-4731-B0F8-82A01F95BB3F}</a:tableStyleId>
              </a:tblPr>
              <a:tblGrid>
                <a:gridCol w="1284625"/>
                <a:gridCol w="1284625"/>
                <a:gridCol w="2008700"/>
                <a:gridCol w="2008700"/>
                <a:gridCol w="2008700"/>
              </a:tblGrid>
              <a:tr h="64007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Inner source approach (IS)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6400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Dedicated organization approach (DO)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Direct comparison of IS and DO from case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[a] Cross-case 1 + 2 IS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[b] Cross-case 1 + 3 IS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[x] Cross-case 1 + 2 DO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Direct comparison,</a:t>
                      </a:r>
                      <a:br>
                        <a:rPr lang="en" sz="1200"/>
                      </a:br>
                      <a:r>
                        <a:rPr lang="en" sz="1200"/>
                        <a:t>[i] Replication of case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planned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[y] Cross-case 1 + 3 DO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planned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[3] Direct comparison, [ii] replication of case 1 + 2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Direct comparison = [1], [2], [3]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Cross-case unit-of-analysis comparisons = [a], [b], and [x], [y]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Replication of case analyses = [i], [ii]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</a:t>
            </a:r>
            <a:r>
              <a:rPr lang="en"/>
              <a:t>Research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contemporary phenomenon in its real-world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case study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/>
              <a:t>empirical in-depth investigation of a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Case study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using case studies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Quality Assurance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According to Yin (2009)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Internal validity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“Do pattern matching”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“Do explanation building”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“Address rival explanations”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“Use logic models”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External validity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Construct validity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5" name="Google Shape;315;p48"/>
          <p:cNvSpPr txBox="1"/>
          <p:nvPr/>
        </p:nvSpPr>
        <p:spPr>
          <a:xfrm>
            <a:off x="4114800" y="1188720"/>
            <a:ext cx="4389000" cy="2194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 am confused. Maybe this applies to case study research that is trying to pose as theory validation research (hypothesis testing). However, this will never meet the rigor of controlled experiments; it is better to use the quality criteria of naturalistic inquiries. [DR]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Following Runeson et al. (2012)</a:t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Methodologies in Comparison</a:t>
            </a:r>
            <a:endParaRPr/>
          </a:p>
        </p:txBody>
      </p:sp>
      <p:sp>
        <p:nvSpPr>
          <p:cNvPr id="328" name="Google Shape;328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9" name="Google Shape;32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35" name="Google Shape;335;p5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even if phenomenon and context are intertwined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multiple sources of evidence in order to triangulate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from the prior development of theoretical propositions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sweet spot are contemporary phenomena, but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cases are possible</a:t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Case Study Research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Study Research Process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is linear yet iterative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Prepare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Analyze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 findings</a:t>
            </a:r>
            <a:endParaRPr b="1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Methodologies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case study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Yin (2009)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Case study research in software engineering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Runeson et al. (2012)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Study Process (Yin, 2009)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 (2024) vs. Yin (2009)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{D205206A-91D3-4836-911A-5ED280F946E9}</a:tableStyleId>
              </a:tblPr>
              <a:tblGrid>
                <a:gridCol w="4297675"/>
                <a:gridCol w="429767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 (2024)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Yin (2009)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 question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Create design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Select case(s)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Prepare case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Prepare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 data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Analyze data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 findings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