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5FECC6-762F-422A-9A9B-3D2458720008}">
  <a:tblStyle styleId="{F65FECC6-762F-422A-9A9B-3D2458720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f3ff092d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f3ff092d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ac22f7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ac22f7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1cde2f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1cde2f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ac22f7b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ac22f7b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e89dbb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e89dbb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6ac22f7b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6ac22f7b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1cde2f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1cde2f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ac22f7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ac22f7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7e89dbb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7e89dbb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d1cde2f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d1cde2f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ac22f7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ac22f7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d1cde2f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d1cde2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6ac22f7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6ac22f7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1cde2f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d1cde2f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6ab2b6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6ab2b6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6ab2b6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6ab2b6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23977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23977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1cde2f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1cde2f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7e89dbb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7e89dbb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81d1345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81d1345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d1cde2f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d1cde2f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7e89dbb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7e89dbb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d1cde2f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d1cde2f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7e89dbb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7e89dbb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d239778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d239778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d1cde2f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d1cde2f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d1cde2f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d1cde2f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7e89dbb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7e89dbb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6ab2b64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6ab2b64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1da7d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51da7d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7e89dbb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7e89dbb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1ddc518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1ddc518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d239778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d239778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7e89dbb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7e89dbb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7e89dbb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7e89dbb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7e89dbb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7e89dbb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7e89dbb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7e89dbb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6ab2b64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6ab2b64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6ab2b64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6ab2b64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7e89dbbb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7e89dbbb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7e89dbbb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7e89dbbb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6ac22f7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6ac22f7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1cde2f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1cde2f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6ac22f7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6ac22f7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6ac22f7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6ac22f7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6ac22f7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6ac22f7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6ac22f7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6ac22f7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1ddc518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1ddc518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d23977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d23977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9615a81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39615a81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9615a81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39615a81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1cde2f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1cde2f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1ddc51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1ddc51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1cde2f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d1cde2f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6ac22f7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6ac22f7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credit.niso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ny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ny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ny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nyt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ny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ny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nyt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ny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1.de/ny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uni1.de/nyt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newyorker.com/magazine/2021/12/27/florida-woman-bites-camel" TargetMode="External"/><Relationship Id="rId4" Type="http://schemas.openxmlformats.org/officeDocument/2006/relationships/hyperlink" Target="http://uni1.de/ny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uni1.de/nyt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Writing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E01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Paper Titles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reader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short and memorable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Carry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Indicate 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Don’t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long and academic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incomprehensible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overly cute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Author List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author list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and identify 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Rank-order their contributions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Authors always need to agree to be on an author list and at which position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Listed as an Author?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author to a research paper must have made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non-trivial intellectual </a:t>
            </a:r>
            <a:r>
              <a:rPr lang="en"/>
              <a:t>contribution</a:t>
            </a:r>
            <a:r>
              <a:rPr lang="en"/>
              <a:t> to the presented scientific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 of other contributions go into the acknowledgement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Rank Order Authors on Author Lists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logic to the author ordering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Minimum contribution gets you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Ranking of contribution moves you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Alphabetical ordering after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patterns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Ph.D. student followed by supervising 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author followed by alphabetical list of other contributors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investigator followed by alphabetical list of all project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Ordering Intellectual Contributions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contribution model like CRediT [1] to document and rank-order contributions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CRediT defines 14 different types of contributions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https://credit.niso.org/</a:t>
            </a:r>
            <a:r>
              <a:rPr lang="en"/>
              <a:t> </a:t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27432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{F65FECC6-762F-422A-9A9B-3D2458720008}</a:tableStyleId>
              </a:tblPr>
              <a:tblGrid>
                <a:gridCol w="2865125"/>
                <a:gridCol w="2865125"/>
                <a:gridCol w="28651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Conceptualization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curation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administration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Formal analysis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Resources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Writing (original draft)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Funding acquisition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Writing (review and editing)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Supervision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Abstract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an abstract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readers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readers are lost in the abstract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Best Practice Pattern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sentence each describing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/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 of work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(1) Open-source software is available for free and many companies use it in their products.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(2) However, many managers worry that open source is only a temporary phenomenon and will go away, leaving them with abandoned software components that nobody is maintaining.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(3) This article empirically analyses the growth of open-source software using the top 1000 projects from GitHub.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(4) We show that open source is alive and keeps growing.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(5) Thus, open source is a sustainable phenomenon and managers can use open-source software in their products.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Beck’s Four-Sentence Abstract [1]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sentence each describing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the problem is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“startling sentence”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Implications of findings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(1) Users of open-source software worry that the open source phenomenon is not sustainable.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(2) They hesitate to adopt open-source software and miss out on its economic benefits.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(3) This paper shows that open source is a sustainable phenomenon.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(4) Thus, users should not worry but adopt and gain the benefits of open-source software.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Johnson, R.E. et al. (1993): How to get a paper accepted at OOPSLA.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introduction section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drawing in the reader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expectations straight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going with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readers’ </a:t>
            </a:r>
            <a:r>
              <a:rPr lang="en"/>
              <a:t>belief</a:t>
            </a:r>
            <a:r>
              <a:rPr lang="en"/>
              <a:t> is lost in the introduction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Introduction Section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the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Contrasts most-relevant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 lists contributions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Summarizes the structure of the paper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Sections of a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research 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Academic writing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Claim to Contributions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claim your contributions,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explicitly,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precisely as you can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846320" y="914400"/>
            <a:ext cx="4114800" cy="36576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contributions of this paper are: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An operational definition of how to measure open source project growth;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assessment of past open source growth using a large sample representative of open source;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Courier New"/>
              <a:buAutoNum type="arabicPeriod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now plausible prediction that open-source software as a whole will keep growing in the future.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Related Work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section surveys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Prior art you are building 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</a:t>
            </a:r>
            <a:r>
              <a:rPr lang="en"/>
              <a:t> work (to yours)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 work is identified through a literature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done ad-hoc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Art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art (work) is work you build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needed it to perform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Readers need it to understand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Prior work does not compete with yours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</a:t>
            </a:r>
            <a:r>
              <a:rPr lang="en"/>
              <a:t> work is work that may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Attempted the same as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gone alternative 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need to</a:t>
            </a:r>
            <a:r>
              <a:rPr b="1" lang="en"/>
              <a:t> compare-and-contrast</a:t>
            </a:r>
            <a:r>
              <a:rPr lang="en"/>
              <a:t> this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compare</a:t>
            </a:r>
            <a:r>
              <a:rPr lang="en"/>
              <a:t> to show how the works relate to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work is not related, it is irrelevant to your paper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b="1" lang="en"/>
              <a:t>contrast</a:t>
            </a:r>
            <a:r>
              <a:rPr lang="en"/>
              <a:t> to show how your work is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different from yours, your work is not novel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Structure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typically structure related work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domain, technical domain,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specialize within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more general to the more specialized work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Design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design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your research design, methods employed,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to convince readers of rigor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section is also known 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specifics depend on your research design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Research Design Section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design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the logical structure of the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a one-shot rationalized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Discusses iterative process in own subsection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Research Design Section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structure (systematic review)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Research design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Research questions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Research protocol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Research 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selection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Study quality filter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extraction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synthesis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Research Results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results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Presents setup, data collection, and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basis of relevance of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specifics also depend on your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</a:t>
            </a:r>
            <a:r>
              <a:rPr lang="en"/>
              <a:t>typically mirror the design section structure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Discussion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discussions section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Discusses your research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Establishes (beyond the results section) their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specifics depend on the type of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Research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qualitative research, usually called </a:t>
            </a:r>
            <a:r>
              <a:rPr b="1" lang="en"/>
              <a:t>limitations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separate (sub)sections, one each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research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Limitations (using qualitative research quality criteria)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in Qualitative Research Papers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in Quantitative Research Papers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quantitative research, usually called </a:t>
            </a:r>
            <a:r>
              <a:rPr b="1" lang="en"/>
              <a:t>threats to validity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separate (sub)sections, one each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Interpreting research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Threats to validity (using quantitative research quality criteria)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Limitations / Threats to Validity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by relevant quality criterion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choose relevant criteria beyond the core four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should always put weaknesses / challenges into 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their consequences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Conclusions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conclusions section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Reiterates the main contributions and their significance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readers jump from abstract to conclusions </a:t>
            </a:r>
            <a:r>
              <a:rPr lang="en"/>
              <a:t>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Skip any outlook on future work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Acknowledgments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all people and thank them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made a contribution that was relevant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to make them an author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Increasingly, make contributions explicit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made which contribution that made them an author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Expressed using a contribution model (see author list)</a:t>
            </a:r>
            <a:endParaRPr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References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references section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literature references used by the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literature reference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identifying description of the paper’s sources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references typically list articles referenced in the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usually sorted alphabetically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References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main body of a paper uses shorthand references,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use Braun &amp; Clarke (2012) as our qualitative data analysis method.”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short-hand reference serves as index into the references: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Braun, V., &amp; Clarke, V. (2012). Thematic analysis. APA.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Short-hand Reference (Indexing) Formats</a:t>
            </a:r>
            <a:endParaRPr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93" name="Google Shape;293;p4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{F65FECC6-762F-422A-9A9B-3D2458720008}</a:tableStyleId>
              </a:tblPr>
              <a:tblGrid>
                <a:gridCol w="2022025"/>
                <a:gridCol w="65733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Reference (key)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Referenced entry (value)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[27]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[27]	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(1989). 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[Spe89]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[Spe89]	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(1989). 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Spector (1989)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Spector, A. Z. (1989).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Achieving application requirements. In Distributed Systems, S. Mullender, Ed. ACM Press. ACM, New York, NY, 19-33.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Appropriate Literature Reference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711825"/>
            <a:ext cx="7315200" cy="17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Final Research Theses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scientific article published after passing peer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Scientific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review</a:t>
            </a:r>
            <a:r>
              <a:rPr lang="en"/>
              <a:t> (assessment) of some artifact by scientific peers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 paper is the gold standard of scientific publication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Research Theses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offer three options for final research theses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Pure research 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science 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Research Thesis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pure research thesis follows the format of a research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either blows up the format to the full length of a thesis,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presents the results as a research paper, followed by an elaboration</a:t>
            </a:r>
            <a:endParaRPr/>
          </a:p>
        </p:txBody>
      </p:sp>
      <p:sp>
        <p:nvSpPr>
          <p:cNvPr id="319" name="Google Shape;319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Thesis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science thesis is a research thesis using a design </a:t>
            </a:r>
            <a:r>
              <a:rPr lang="en"/>
              <a:t>science structure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Objective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Thesis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engineering thesis serves to demonstrate the student’s engineering skills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thesis structure follows the project results, 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of results</a:t>
            </a:r>
            <a:endParaRPr/>
          </a:p>
        </p:txBody>
      </p:sp>
      <p:sp>
        <p:nvSpPr>
          <p:cNvPr id="333" name="Google Shape;333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vs. Results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rewards results, not effort (skip process, focus on results)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not present work in the sequence you performed it, present only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questions (research thesis) can be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(engineering thesis) can be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Demonstrated ability to separate process from results is a plus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absolutely must describe process, do it in a separate section</a:t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Academic Writing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and foremost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your audience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good writing is specific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active voice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“An active voice walks into a bar”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“The bar was walked into by a passive voice”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Rule of Writing</a:t>
            </a:r>
            <a:endParaRPr/>
          </a:p>
        </p:txBody>
      </p:sp>
      <p:sp>
        <p:nvSpPr>
          <p:cNvPr id="352" name="Google Shape;352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Rule of Writing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brief and concise, 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“Omit needless words”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short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subject-verb-object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common phrases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imprecise adjectives (“very”)</a:t>
            </a:r>
            <a:endParaRPr/>
          </a:p>
        </p:txBody>
      </p:sp>
      <p:sp>
        <p:nvSpPr>
          <p:cNvPr id="359" name="Google Shape;359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60" name="Google Shape;360;p5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Strunk &amp; White (1918): Elements of Style.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Best Practices</a:t>
            </a:r>
            <a:endParaRPr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weak wording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imprecise wording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data rather than qualifications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Brief</a:t>
            </a:r>
            <a:endParaRPr/>
          </a:p>
        </p:txBody>
      </p:sp>
      <p:sp>
        <p:nvSpPr>
          <p:cNvPr id="373" name="Google Shape;373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</a:t>
            </a:r>
            <a:r>
              <a:rPr lang="en"/>
              <a:t>prerequisite</a:t>
            </a:r>
            <a:r>
              <a:rPr lang="en"/>
              <a:t> 3 in this experiment</a:t>
            </a:r>
            <a:br>
              <a:rPr lang="en"/>
            </a:br>
            <a:r>
              <a:rPr lang="en"/>
              <a:t>to not unduly restrict any possible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prerequisite 3 </a:t>
            </a:r>
            <a:r>
              <a:rPr lang="en" strike="sngStrike"/>
              <a:t>in this experiment</a:t>
            </a:r>
            <a:br>
              <a:rPr lang="en" strike="sngStrike"/>
            </a:br>
            <a:r>
              <a:rPr lang="en"/>
              <a:t>to not unduly restrict the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Research Publications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research publications of varying quality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Monographies (books)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Presentation slides (lecturing)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Opinion</a:t>
            </a:r>
            <a:r>
              <a:rPr lang="en"/>
              <a:t> pieces e.g. letters to the editor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public documented scientific exchange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</a:t>
            </a:r>
            <a:r>
              <a:rPr lang="en"/>
              <a:t> Concise</a:t>
            </a:r>
            <a:endParaRPr/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any dependency on prerequisite 3</a:t>
            </a:r>
            <a:br>
              <a:rPr lang="en"/>
            </a:br>
            <a:r>
              <a:rPr lang="en"/>
              <a:t>to not unduly restrict the outcome.”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lang="en"/>
              <a:t> Active Voice</a:t>
            </a:r>
            <a:endParaRPr/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“It is suggested to remove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“Drop requirement 3.”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Weak Wording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weak wording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tried to…” (So what?)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“We believe…” (OK, why?)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“Try not. Do or do not. There is no try.” </a:t>
            </a:r>
            <a:endParaRPr/>
          </a:p>
        </p:txBody>
      </p:sp>
      <p:sp>
        <p:nvSpPr>
          <p:cNvPr id="395" name="Google Shape;395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Imprecise Wording</a:t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imprecise wording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“Very efficient…” (How efficient?)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“Many occurrences…” (How many?)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leave your reader guessing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/>
        </p:nvSpPr>
        <p:spPr>
          <a:xfrm>
            <a:off x="-25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https://www.newyorker.com/magazine/2021/12/27/florida-woman-bites-camel</a:t>
            </a:r>
            <a:r>
              <a:rPr lang="en"/>
              <a:t> </a:t>
            </a:r>
            <a:endParaRPr/>
          </a:p>
        </p:txBody>
      </p:sp>
      <p:sp>
        <p:nvSpPr>
          <p:cNvPr id="408" name="Google Shape;408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Rules Break Down, Eventually</a:t>
            </a:r>
            <a:endParaRPr/>
          </a:p>
        </p:txBody>
      </p:sp>
      <p:sp>
        <p:nvSpPr>
          <p:cNvPr id="409" name="Google Shape;409;p6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400" spcFirstLastPara="1" rIns="914400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“A veterinarian prescribed antibiotics Monday for a camel that lives behind an Iberville Parish truck stop after a Florida woman told law officers she bit the 600 pound animal’s genitalia after it sat on her when she and her husband entered its enclosure to retrieve their deaf dog.” [1]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6" name="Google Shape;416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Sections of a research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research 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Academic writing</a:t>
            </a:r>
            <a:endParaRPr/>
          </a:p>
        </p:txBody>
      </p:sp>
      <p:sp>
        <p:nvSpPr>
          <p:cNvPr id="417" name="Google Shape;417;p6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3" name="Google Shape;423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9" name="Google Shape;429;p6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30" name="Google Shape;430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Sections of a Research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Typical Research Paper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a paper’s title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Attract readers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paper titles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dependent (where will this be published)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Properly feed academic search engines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Paper Titles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rational design process: How and why to fake it”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“Nailing your thesis” (you be the judge)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Poor title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 comparative evaluation of common theories in computer science”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