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4B91DF-115E-4F28-A3FD-2A3641705F5F}">
  <a:tblStyle styleId="{8B4B91DF-115E-4F28-A3FD-2A3641705F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990fb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990fb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b1f6a61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b1f6a61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1f6a61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1f6a61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0b1f6a61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0b1f6a61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b1f6a61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b1f6a61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0b1f6a61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0b1f6a61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b1f6a61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b1f6a61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990fb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990fb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ac549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25ac549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5ac549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5ac549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f6a6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f6a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b1f6a61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0b1f6a61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8c488f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28c48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b1f6a61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b1f6a61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0b1f6a61c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0b1f6a61c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e751f4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e751f4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e751f4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0e751f4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b1f6a61c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b1f6a61c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e751f47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e751f47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0e751f4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0e751f4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0e751f47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0e751f47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0e751f47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0e751f47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0b1f6a61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0b1f6a61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b1f6a61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b1f6a61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b1f6a6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b1f6a6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b1f6a61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b1f6a61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1f6a61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b1f6a61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0b1f6a6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0b1f6a6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246c69a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246c69a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46c69a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46c69a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e751f47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e751f47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f6a6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f6a6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0e751f47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0e751f47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0b1f6a6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0b1f6a6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1f6a61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1f6a61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c08e6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c08e6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b1f6a61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b1f6a6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1f6a61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1f6a61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nobelprize.org/" TargetMode="External"/><Relationship Id="rId5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turing.acm.org/" TargetMode="External"/><Relationship Id="rId5" Type="http://schemas.openxmlformats.org/officeDocument/2006/relationships/image" Target="../media/image9.png"/></Relationships>
</file>

<file path=ppt/slides/_rels/slide34.xml.rels><?xml version="1.0" encoding="UTF-8" standalone="yes"?><Relationships xmlns="http://schemas.openxmlformats.org/package/2006/relationships"><Relationship Id="rId20" Type="http://schemas.openxmlformats.org/officeDocument/2006/relationships/image" Target="../media/image7.png"/><Relationship Id="rId11" Type="http://schemas.openxmlformats.org/officeDocument/2006/relationships/hyperlink" Target="http://kneubuehl.com/wiki/doku.php?id=start" TargetMode="External"/><Relationship Id="rId10" Type="http://schemas.openxmlformats.org/officeDocument/2006/relationships/hyperlink" Target="http://www.virtopsy.com/index.php/team/current-members/1-michael-j-thali" TargetMode="External"/><Relationship Id="rId13" Type="http://schemas.openxmlformats.org/officeDocument/2006/relationships/hyperlink" Target="http://trmri.org/" TargetMode="External"/><Relationship Id="rId12" Type="http://schemas.openxmlformats.org/officeDocument/2006/relationships/hyperlink" Target="https://dx.doi.org/10.1016/j.jflm.2008.07.0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ncl.ac.uk/biomedicine/contact/profile/catherine.douglas" TargetMode="External"/><Relationship Id="rId4" Type="http://schemas.openxmlformats.org/officeDocument/2006/relationships/hyperlink" Target="http://www.ncl.ac.uk/afrd/staff/profile/peter.rowlinson" TargetMode="External"/><Relationship Id="rId9" Type="http://schemas.openxmlformats.org/officeDocument/2006/relationships/hyperlink" Target="http://remed.charite.de/en/institut/forensic_pathology/forensic_pathology_team/" TargetMode="External"/><Relationship Id="rId15" Type="http://schemas.openxmlformats.org/officeDocument/2006/relationships/hyperlink" Target="https://www.ebbra.com/" TargetMode="External"/><Relationship Id="rId14" Type="http://schemas.openxmlformats.org/officeDocument/2006/relationships/hyperlink" Target="https://www.ebbra.com/" TargetMode="External"/><Relationship Id="rId17" Type="http://schemas.openxmlformats.org/officeDocument/2006/relationships/hyperlink" Target="https://patents.google.com/patent/US7255627B2/en?oq=7255627" TargetMode="External"/><Relationship Id="rId16" Type="http://schemas.openxmlformats.org/officeDocument/2006/relationships/hyperlink" Target="https://www.ebbra.com/" TargetMode="External"/><Relationship Id="rId5" Type="http://schemas.openxmlformats.org/officeDocument/2006/relationships/hyperlink" Target="http://www.ingentaconnect.com/content/berg/anthroz/2009/00000022/00000001/art00006" TargetMode="External"/><Relationship Id="rId19" Type="http://schemas.openxmlformats.org/officeDocument/2006/relationships/hyperlink" Target="https://profriehle.com" TargetMode="External"/><Relationship Id="rId6" Type="http://schemas.openxmlformats.org/officeDocument/2006/relationships/hyperlink" Target="http://www.ncl.ac.uk/afrd/staff/profile/catherine.douglas" TargetMode="External"/><Relationship Id="rId18" Type="http://schemas.openxmlformats.org/officeDocument/2006/relationships/hyperlink" Target="https://improbable.com/" TargetMode="External"/><Relationship Id="rId7" Type="http://schemas.openxmlformats.org/officeDocument/2006/relationships/hyperlink" Target="http://www.ncl.ac.uk/afrd/staff/profile/peter.rowlinson" TargetMode="External"/><Relationship Id="rId8" Type="http://schemas.openxmlformats.org/officeDocument/2006/relationships/hyperlink" Target="http://www.virtopsy.com/index.php/team/current-members/3-steffen-ros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en.wikipedia.org/wiki/Maxwell%27s_equations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Science?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Sciences (by Subject)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Natural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Physics, chemistry, biology,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Psychology, sociology, political science,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Applied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engineering, computer science, information systems,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274320" y="3621024"/>
            <a:ext cx="859536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572000" y="3163824"/>
            <a:ext cx="429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an analytical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 design science approach</a:t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274320" y="1737355"/>
            <a:ext cx="859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4572000" y="1280155"/>
            <a:ext cx="429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formal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an empirical approach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Theory vs. Solving a Problem</a:t>
            </a:r>
            <a:endParaRPr/>
          </a:p>
        </p:txBody>
      </p:sp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vs. Engineering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defined before (“build to learn”, design science)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scientific principles (“learn to build”)</a:t>
            </a:r>
            <a:endParaRPr/>
          </a:p>
        </p:txBody>
      </p:sp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Theory Building and Validation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Validation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creating and revising (building out) a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Continued revision and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testing a theory through its hypotheses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Theory Building and Validation [1]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drawn to scale or effort involved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Evaluation vs. Validation [DR]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evaluation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assessment of a theory for the purposes of revising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the theory </a:t>
            </a:r>
            <a:r>
              <a:rPr lang="en"/>
              <a:t>to</a:t>
            </a:r>
            <a:r>
              <a:rPr lang="en"/>
              <a:t> reconfirm it / find holes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researchers (sloppily) use these terms interchangeably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Confirmatory Research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Confirmatory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validation (testing) research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vs. Deductive Research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finds patterns in data to derive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creates and tests hypotheses from theory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qualitative data </a:t>
            </a:r>
            <a:r>
              <a:rPr lang="en"/>
              <a:t>which is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characterization using qualitative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easily measured and counted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r>
              <a:rPr b="1" lang="en"/>
              <a:t>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quantitative data</a:t>
            </a:r>
            <a:r>
              <a:rPr lang="en"/>
              <a:t> which is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generalization </a:t>
            </a:r>
            <a:r>
              <a:rPr lang="en" sz="1500"/>
              <a:t>through</a:t>
            </a:r>
            <a:r>
              <a:rPr lang="en" sz="1500"/>
              <a:t> statistical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in some way</a:t>
            </a:r>
            <a:endParaRPr sz="1500"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Theory Building and Validation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almost always incremental and iterative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science, there are at least three major scopes of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single theory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</a:t>
            </a:r>
            <a:r>
              <a:rPr lang="en"/>
              <a:t>paradigm through interrelated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replacing an old paradigm with a new one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vs. Relevance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Science as a Social System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Communication</a:t>
            </a:r>
            <a:endParaRPr/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(written) article published in an accredited publication outlet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journals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</a:t>
            </a:r>
            <a:r>
              <a:rPr lang="en"/>
              <a:t>proceedings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events / outlets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forms of scientific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grant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Opinions, letters to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peer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Quality Assurance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assessment of scientific communication by a 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peer is another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review process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</a:t>
            </a:r>
            <a:r>
              <a:rPr lang="en"/>
              <a:t>quality assessment of some scientific 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(several) peer reviews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Editorial / committee deliberation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paper citations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 of other research papers referencing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metric in assessing impact (not necessarily quality)</a:t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a Researcher / Scientist?</a:t>
            </a:r>
            <a:endParaRPr/>
          </a:p>
        </p:txBody>
      </p:sp>
      <p:sp>
        <p:nvSpPr>
          <p:cNvPr id="207" name="Google Shape;207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all peers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more peer than others</a:t>
            </a:r>
            <a:r>
              <a:rPr lang="en"/>
              <a:t>.</a:t>
            </a:r>
            <a:endParaRPr/>
          </a:p>
        </p:txBody>
      </p:sp>
      <p:sp>
        <p:nvSpPr>
          <p:cNvPr id="208" name="Google Shape;208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Programs and Projects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and Project Hierarchy</a:t>
            </a:r>
            <a:endParaRPr/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20" name="Google Shape;220;p34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{8B4B91DF-115E-4F28-A3FD-2A3641705F5F}</a:tableStyleId>
              </a:tblPr>
              <a:tblGrid>
                <a:gridCol w="1689175"/>
                <a:gridCol w="1689175"/>
                <a:gridCol w="5216950"/>
              </a:tblGrid>
              <a:tr h="77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Defines a research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Funds programs within the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managing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chosen, manages the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a project within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accepted, carries out the project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Parties</a:t>
            </a:r>
            <a:endParaRPr/>
          </a:p>
        </p:txBody>
      </p:sp>
      <p:sp>
        <p:nvSpPr>
          <p:cNvPr id="226" name="Google Shape;226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27" name="Google Shape;227;p35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{8B4B91DF-115E-4F28-A3FD-2A3641705F5F}</a:tableStyleId>
              </a:tblPr>
              <a:tblGrid>
                <a:gridCol w="2932275"/>
                <a:gridCol w="5663075"/>
              </a:tblGrid>
              <a:tr h="77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BMBF, BMWK, …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 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DLR, VDI/VDE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Any scientist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Theme, Program, and Projects</a:t>
            </a:r>
            <a:endParaRPr/>
          </a:p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34" name="Google Shape;234;p36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{8B4B91DF-115E-4F28-A3FD-2A3641705F5F}</a:tableStyleId>
              </a:tblPr>
              <a:tblGrid>
                <a:gridCol w="2932275"/>
                <a:gridCol w="5663075"/>
              </a:tblGrid>
              <a:tr h="77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Innovation in ICT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Improving programmer productivity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to write code faster?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Is static typing superior to dynamic typing?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Science?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Students in Research Projects</a:t>
            </a:r>
            <a:endParaRPr/>
          </a:p>
        </p:txBody>
      </p:sp>
      <p:sp>
        <p:nvSpPr>
          <p:cNvPr id="240" name="Google Shape;240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1" name="Google Shape;241;p37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{8B4B91DF-115E-4F28-A3FD-2A3641705F5F}</a:tableStyleId>
              </a:tblPr>
              <a:tblGrid>
                <a:gridCol w="2932275"/>
                <a:gridCol w="5663075"/>
              </a:tblGrid>
              <a:tr h="77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Responsibility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Overall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Graduate researcher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Major component in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Final thesis student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Contribution to graduate researcher’s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Science and Society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Nobel Prize [1] in Chemistry (2020)</a:t>
            </a:r>
            <a:endParaRPr/>
          </a:p>
        </p:txBody>
      </p:sp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0" y="4229097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https://www.nobelprize.org/</a:t>
            </a:r>
            <a:r>
              <a:rPr lang="en"/>
              <a:t> </a:t>
            </a:r>
            <a:endParaRPr/>
          </a:p>
        </p:txBody>
      </p:sp>
      <p:pic>
        <p:nvPicPr>
          <p:cNvPr id="254" name="Google Shape;254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31" y="914400"/>
            <a:ext cx="76573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ACM’s A.M. Turing Award [1] (1999)</a:t>
            </a:r>
            <a:endParaRPr/>
          </a:p>
        </p:txBody>
      </p:sp>
      <p:sp>
        <p:nvSpPr>
          <p:cNvPr id="260" name="Google Shape;260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https://amturing.acm.org/</a:t>
            </a:r>
            <a:r>
              <a:rPr lang="en"/>
              <a:t> 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" name="Google Shape;267;p41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{8B4B91DF-115E-4F28-A3FD-2A3641705F5F}</a:tableStyleId>
              </a:tblPr>
              <a:tblGrid>
                <a:gridCol w="8595350"/>
              </a:tblGrid>
              <a:tr h="12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VETERINARY MEDICINE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Catherine Douglas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Newcastle University, Newcastle-Upon-Tyne, UK,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showing that cows who have names give more milk than cows that are nameless.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Exploring Stock Managers’ Perceptions of the Human-Animal Relationship on Dairy Farms and an Association with Milk Production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,”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Catherine Bertenshaw [Douglas]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7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Anthrozoos, vol. 22, no. 1, March 2009, pp. 59-69. DOI: 10.2752/175303708X390473.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PEACE PRIZE: Stephan Bolliger,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8"/>
                        </a:rPr>
                        <a:t>Steffen Ross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9"/>
                        </a:rPr>
                        <a:t>Lars Oesterhelweg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0"/>
                        </a:rPr>
                        <a:t>Michael Thali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1"/>
                        </a:rPr>
                        <a:t>Beat Kneubuehl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the University of Bern, Switzerland,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determining — by experiment — whether it is better to be smashed over the head with a full bottle of beer or with an empty bottle.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2"/>
                        </a:rPr>
                        <a:t>Are Full or Empty Beer Bottles Sturdier and Does Their Fracture-Threshold Suffice to Break the Human Skull?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” Stephan A. Bolliger, Steffen Ross, Lars Oesterhelweg, Michael J. Thali and Beat P. Kneubuehl, Journal of Forensic and Legal Medicine, vol. 16, no. 3, April 2009, pp. 138-42. DOI:10.1016/j.jflm.2008.07.013.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PUBLIC HEALTH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3"/>
                        </a:rPr>
                        <a:t>Elena N. Bodnar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Raphael C. Lee, and Sandra Marijan of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Chicago, Illinois, USA,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inventing a </a:t>
                      </a: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4"/>
                        </a:rPr>
                        <a:t>brassiere that, in an emergency, can be</a:t>
                      </a:r>
                      <a:br>
                        <a:rPr b="1" lang="en" sz="1100" u="sng">
                          <a:solidFill>
                            <a:schemeClr val="hlink"/>
                          </a:solidFill>
                          <a:hlinkClick r:id="rId15"/>
                        </a:rPr>
                      </a:b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6"/>
                        </a:rPr>
                        <a:t>quickly converted into a pair of protective face masks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, one for the brassiere</a:t>
                      </a:r>
                      <a:br>
                        <a:rPr b="1" lang="en" sz="1100">
                          <a:solidFill>
                            <a:srgbClr val="212121"/>
                          </a:solidFill>
                        </a:rPr>
                      </a:b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wearer and one to be given to some needy bystander.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U.S. patent # 725562</a:t>
                      </a:r>
                      <a:r>
                        <a:rPr lang="en" sz="1100"/>
                        <a:t>7, granted August 14, 2007 for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7"/>
                        </a:rPr>
                        <a:t>Garment Device Convertible to One or More Facemasks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.”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41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18"/>
              </a:rPr>
              <a:t>https://improbable.com/</a:t>
            </a:r>
            <a:r>
              <a:rPr lang="en"/>
              <a:t> </a:t>
            </a:r>
            <a:endParaRPr/>
          </a:p>
        </p:txBody>
      </p:sp>
      <p:sp>
        <p:nvSpPr>
          <p:cNvPr id="269" name="Google Shape;269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2009 Ig Nobel Prizes [1]</a:t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9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06440" y="3163824"/>
            <a:ext cx="2509500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Ethics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the Researcher, and Ethics</a:t>
            </a:r>
            <a:endParaRPr/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ethics as well as ethical standards provide criteria of what and what not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your own agent and cannot delegate (or hide from) responsibility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 Levels of Responsibility</a:t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90" name="Google Shape;290;p4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{8B4B91DF-115E-4F28-A3FD-2A3641705F5F}</a:tableStyleId>
              </a:tblPr>
              <a:tblGrid>
                <a:gridCol w="2924750"/>
                <a:gridCol w="5670600"/>
              </a:tblGrid>
              <a:tr h="685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Party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Standard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Researcher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Value system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Principal investigator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Value system + obligations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sponsor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Ethical standards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Country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Laws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Informed consent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agreement to research based on the disclosure of all relevant information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must have explicit provided informed consent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Scientific value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societal merit of the research as measured in relevance and rigor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 must have sufficient scientific value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Beneficence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relationship between benefits and harms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benefits must outweigh the harms by a non-trivial margin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Confidentiality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anonymity of participants and the confidentiality of the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300"/>
              </a:spcAft>
              <a:buSzPts val="1800"/>
              <a:buChar char="●"/>
            </a:pPr>
            <a:r>
              <a:rPr lang="en"/>
              <a:t>Confidentiality should be provided and the degree disclosed to participants</a:t>
            </a:r>
            <a:endParaRPr/>
          </a:p>
        </p:txBody>
      </p:sp>
      <p:sp>
        <p:nvSpPr>
          <p:cNvPr id="296" name="Google Shape;296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Conduct in Software Engineering Research [SV02]</a:t>
            </a:r>
            <a:endParaRPr/>
          </a:p>
        </p:txBody>
      </p:sp>
      <p:sp>
        <p:nvSpPr>
          <p:cNvPr id="297" name="Google Shape;29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DFG’s Safeguarding Good Scientific Practice [DFG98]</a:t>
            </a:r>
            <a:endParaRPr/>
          </a:p>
        </p:txBody>
      </p:sp>
      <p:sp>
        <p:nvSpPr>
          <p:cNvPr id="303" name="Google Shape;303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Good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Young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Impartial counselors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Procedure for suspected misconduct</a:t>
            </a:r>
            <a:endParaRPr/>
          </a:p>
        </p:txBody>
      </p:sp>
      <p:sp>
        <p:nvSpPr>
          <p:cNvPr id="305" name="Google Shape;305;p4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Cooperation of institutes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Learned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Authorship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Scientific journals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Guidelines for research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Rules for the use of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Ombudsman for science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Definition, Recap)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MPG’s Rules for Safeguarding Scientific Practice [MPG09]</a:t>
            </a:r>
            <a:endParaRPr/>
          </a:p>
        </p:txBody>
      </p:sp>
      <p:sp>
        <p:nvSpPr>
          <p:cNvPr id="311" name="Google Shape;311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principles of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Cooperation and leadership responsibility within working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to junior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Securing and storing primary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Conflicts of interest between science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Appointing ombudspersons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Whistleblower </a:t>
            </a:r>
            <a:r>
              <a:rPr lang="en"/>
              <a:t>protection </a:t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8" name="Google Shape;318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25" name="Google Shape;325;p4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31" name="Google Shape;331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2" name="Google Shape;332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Epistemological</a:t>
            </a:r>
            <a:r>
              <a:rPr lang="en"/>
              <a:t> Stances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Objectivism </a:t>
            </a:r>
            <a:r>
              <a:rPr lang="en"/>
              <a:t>(truth is independent of the observer and can be known)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accent2"/>
                </a:solidFill>
              </a:rPr>
              <a:t>Positivism / empiricism</a:t>
            </a:r>
            <a:r>
              <a:rPr b="1" lang="en"/>
              <a:t> </a:t>
            </a:r>
            <a:r>
              <a:rPr lang="en"/>
              <a:t>(truth can be determined and </a:t>
            </a:r>
            <a:r>
              <a:rPr lang="en"/>
              <a:t>verified</a:t>
            </a:r>
            <a:r>
              <a:rPr lang="en"/>
              <a:t> through observation)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Rationalism</a:t>
            </a:r>
            <a:r>
              <a:rPr lang="en"/>
              <a:t> (some truths don’t follow from observation but rather logical thought)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Constructivism</a:t>
            </a:r>
            <a:r>
              <a:rPr lang="en"/>
              <a:t> (truth depends on the observer and is socially negotiated)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theory</a:t>
            </a:r>
            <a:r>
              <a:rPr lang="en"/>
              <a:t> is a model / framework / equation / calculus /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can be used to create </a:t>
            </a:r>
            <a:r>
              <a:rPr b="1" lang="en"/>
              <a:t>hypotheses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hypothesis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 true/false statement about </a:t>
            </a:r>
            <a:r>
              <a:rPr b="1" lang="en"/>
              <a:t>reality</a:t>
            </a:r>
            <a:endParaRPr b="1"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Reality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[1] of (Classic) Electromagnetism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https://en.wikipedia.org/wiki/Maxwell%27s_equations</a:t>
            </a:r>
            <a:r>
              <a:rPr lang="en"/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26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Social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H2: Hedonistic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H3: Moral motives </a:t>
            </a:r>
            <a:r>
              <a:rPr lang="en"/>
              <a:t>→ SVC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Trinkenreich et al. (2023)</a:t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Equation Model of Sense of Virtual Community [1]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1828800"/>
            <a:ext cx="8595358" cy="289377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005426" y="914400"/>
            <a:ext cx="49557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H4abc: Power distance x (</a:t>
            </a:r>
            <a:r>
              <a:rPr lang="en"/>
              <a:t>H1, H2, H3 → SVC)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H5abc: Is paid for work x (H1, H2, H3 → SVC)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