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Dirk RIEHL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CA8B42-4BF1-4AA3-A532-0648B1368AB3}">
  <a:tblStyle styleId="{D3CA8B42-4BF1-4AA3-A532-0648B1368A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44" Type="http://schemas.openxmlformats.org/officeDocument/2006/relationships/slide" Target="slides/slide37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46" Type="http://schemas.openxmlformats.org/officeDocument/2006/relationships/slide" Target="slides/slide39.xml"/><Relationship Id="rId23" Type="http://schemas.openxmlformats.org/officeDocument/2006/relationships/slide" Target="slides/slide16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8" Type="http://schemas.openxmlformats.org/officeDocument/2006/relationships/slide" Target="slides/slide41.xml"/><Relationship Id="rId25" Type="http://schemas.openxmlformats.org/officeDocument/2006/relationships/slide" Target="slides/slide18.xml"/><Relationship Id="rId47" Type="http://schemas.openxmlformats.org/officeDocument/2006/relationships/slide" Target="slides/slide40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3-29T10:20:46.102">
    <p:pos x="0" y="0"/>
    <p:text>@kaufmann@group.riehle.org
_Assigned to Andreas Kaufmann_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386efa3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386efa3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61256e0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61256e0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4494c3ca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4494c3ca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472ea89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472ea89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1256e00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61256e00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4494c3ca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4494c3ca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4494c3ca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4494c3ca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61256e00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61256e00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4494c3ca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4494c3ca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4494c3c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4494c3c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1acffd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1acffd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4494c3ca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4494c3ca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4494c3ca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4494c3ca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4494c3ca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4494c3ca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4494c3ca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24494c3ca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4494c3ca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24494c3ca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4494c3ca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24494c3ca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261256e00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261256e0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4494c3ca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4494c3ca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223fb568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223fb568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23fb568d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23fb568d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45a116b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45a116b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5c9e0f2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5c9e0f2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25c9e0f25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25c9e0f25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25c9e0f25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25c9e0f2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5c9e0f25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25c9e0f25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5c9e0f25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5c9e0f25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5c9e0f25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5c9e0f25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5c9e0f25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5c9e0f25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5c9e0f25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5c9e0f25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5c9e0f25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5c9e0f25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5c9e0f25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5c9e0f25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35f0df3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35f0df3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5a95014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5a9501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5a95014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f5a95014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5f0df3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5f0df3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35f0df3a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35f0df3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35f0df3a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35f0df3a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4494c3c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4494c3c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ocs.google.com/document/d/1tY4wrqGkB2O_BQdOWg9hjFV6-rDzw9jqqKPloMBpH_g" TargetMode="External"/><Relationship Id="rId4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r>
              <a:rPr lang="en"/>
              <a:t>ualitative</a:t>
            </a:r>
            <a:r>
              <a:rPr lang="en"/>
              <a:t> Data Analysis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Andreas Kaufmann and </a:t>
            </a: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NYT C04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is a form of data analysis in which theoretical constructs emerge from the data in the form of codes,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Codes are hierarchically structured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Segments of data are assigned to the codes representing these constructs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codes and their hypothesized relationships are evidenced in the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sum of all codes and their relationships form a theory about the phenomenon under investigation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Coding, then</a:t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6800" y="963325"/>
            <a:ext cx="7010400" cy="3790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Coding, now</a:t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0200" y="731400"/>
            <a:ext cx="6945224" cy="41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performed in three distinct 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Axial 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Selective 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types of process-phases exist (compare thematic analysis)</a:t>
            </a:r>
            <a:endParaRPr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Coding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Identify key concepts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Identify similar terms, synonyms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Determine concept codes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May be terms, actions, relationships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Codify using symbol, term, or desc.</a:t>
            </a:r>
            <a:endParaRPr sz="1800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Annotate text with concept codes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Annotate using concept codes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Use codes consistently</a:t>
            </a:r>
            <a:endParaRPr sz="1800">
              <a:solidFill>
                <a:srgbClr val="212121"/>
              </a:solidFill>
            </a:endParaRPr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Axial Coding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relationships between codes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Equivalence class of atomic concepts</a:t>
            </a:r>
            <a:endParaRPr sz="1800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Category hierarchy follows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Should form a single-rooted hierarchy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rgbClr val="212121"/>
                </a:solidFill>
              </a:rPr>
              <a:t>Mutually exclusive, completely exhaustive</a:t>
            </a:r>
            <a:endParaRPr sz="1800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/>
              <a:t>Other types of relationships can be documented in memos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Axial Coding: Coding Paradigm</a:t>
            </a:r>
            <a:endParaRPr/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2714550" y="806425"/>
            <a:ext cx="3261000" cy="11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Context</a:t>
            </a:r>
            <a:r>
              <a:rPr b="1" lang="en"/>
              <a:t> &amp; Intervening Conditions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Agile development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Competition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Internal supplier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…</a:t>
            </a:r>
            <a:endParaRPr sz="1200"/>
          </a:p>
        </p:txBody>
      </p:sp>
      <p:sp>
        <p:nvSpPr>
          <p:cNvPr id="156" name="Google Shape;156;p23"/>
          <p:cNvSpPr/>
          <p:nvPr/>
        </p:nvSpPr>
        <p:spPr>
          <a:xfrm>
            <a:off x="300150" y="2308375"/>
            <a:ext cx="2414400" cy="11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Causal</a:t>
            </a:r>
            <a:r>
              <a:rPr b="1" lang="en"/>
              <a:t> Conditions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Customer Requirements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Maintainability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Hardware compatibility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…</a:t>
            </a:r>
            <a:endParaRPr sz="1200"/>
          </a:p>
        </p:txBody>
      </p:sp>
      <p:sp>
        <p:nvSpPr>
          <p:cNvPr id="157" name="Google Shape;157;p23"/>
          <p:cNvSpPr/>
          <p:nvPr/>
        </p:nvSpPr>
        <p:spPr>
          <a:xfrm>
            <a:off x="3512400" y="2555288"/>
            <a:ext cx="1665300" cy="68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Phenomenon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UXD in PLE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5975550" y="2308375"/>
            <a:ext cx="2414400" cy="11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Consequences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Style guides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Designated UXD expert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Common terminology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…</a:t>
            </a:r>
            <a:endParaRPr sz="1200"/>
          </a:p>
        </p:txBody>
      </p:sp>
      <p:sp>
        <p:nvSpPr>
          <p:cNvPr id="159" name="Google Shape;159;p23"/>
          <p:cNvSpPr/>
          <p:nvPr/>
        </p:nvSpPr>
        <p:spPr>
          <a:xfrm>
            <a:off x="2590650" y="3810350"/>
            <a:ext cx="3508800" cy="117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 and Interaction Strategies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Communication w/ stakeholders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Feedback collection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Testing, Q&amp;A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…</a:t>
            </a:r>
            <a:endParaRPr sz="1200"/>
          </a:p>
        </p:txBody>
      </p:sp>
      <p:cxnSp>
        <p:nvCxnSpPr>
          <p:cNvPr id="160" name="Google Shape;160;p23"/>
          <p:cNvCxnSpPr>
            <a:stCxn id="156" idx="3"/>
            <a:endCxn id="157" idx="1"/>
          </p:cNvCxnSpPr>
          <p:nvPr/>
        </p:nvCxnSpPr>
        <p:spPr>
          <a:xfrm>
            <a:off x="2714550" y="2897725"/>
            <a:ext cx="79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3"/>
          <p:cNvCxnSpPr>
            <a:stCxn id="157" idx="3"/>
            <a:endCxn id="158" idx="1"/>
          </p:cNvCxnSpPr>
          <p:nvPr/>
        </p:nvCxnSpPr>
        <p:spPr>
          <a:xfrm>
            <a:off x="5177700" y="2897738"/>
            <a:ext cx="79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>
            <a:stCxn id="155" idx="2"/>
            <a:endCxn id="157" idx="0"/>
          </p:cNvCxnSpPr>
          <p:nvPr/>
        </p:nvCxnSpPr>
        <p:spPr>
          <a:xfrm>
            <a:off x="4345050" y="1985125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3"/>
          <p:cNvCxnSpPr>
            <a:stCxn id="159" idx="0"/>
            <a:endCxn id="157" idx="2"/>
          </p:cNvCxnSpPr>
          <p:nvPr/>
        </p:nvCxnSpPr>
        <p:spPr>
          <a:xfrm rot="10800000">
            <a:off x="4345050" y="3240050"/>
            <a:ext cx="0" cy="57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Selective Coding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Giving categories context and making sense of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memos, code 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theory (from data) is the root category of the category hierarchy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any given level of the hierarchy, term categories link by relationship categories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this stage, no need for validation, but theory should “make sense”</a:t>
            </a:r>
            <a:endParaRPr/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Rigor in Qualitative Data Analysis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 of Rigor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Qualitative theory building research is often assessed in the naturalistic research paradigm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Guba &amp; Lincoln: Trustworthiness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Credibility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Transferability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Confirmability</a:t>
            </a:r>
            <a:endParaRPr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 of Rigor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Showing rigor of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Explicit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need both!</a:t>
            </a:r>
            <a:endParaRPr/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 debriefing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and process is laid out to a researcher from outside the project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external researcher questions and </a:t>
            </a:r>
            <a:r>
              <a:rPr lang="en"/>
              <a:t>critiques</a:t>
            </a:r>
            <a:r>
              <a:rPr lang="en"/>
              <a:t> the approach to find possible flaws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Session is documented with a peer debriefing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be done at multiple stages to validate the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design and fit for the research question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Recruiting and 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gathering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analysis</a:t>
            </a:r>
            <a:endParaRPr/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Intercoder Agreement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Intercoder agreement is the extent to which two or more individuals agree on the</a:t>
            </a:r>
            <a:r>
              <a:rPr lang="en"/>
              <a:t> </a:t>
            </a:r>
            <a:r>
              <a:rPr lang="en" sz="1800">
                <a:solidFill>
                  <a:srgbClr val="212121"/>
                </a:solidFill>
              </a:rPr>
              <a:t>coding of qualitative data</a:t>
            </a:r>
            <a:endParaRPr sz="1800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Interrater reliability can be used to control the researcher’s bias towards the</a:t>
            </a:r>
            <a:r>
              <a:rPr lang="en"/>
              <a:t> </a:t>
            </a:r>
            <a:r>
              <a:rPr lang="en" sz="1800">
                <a:solidFill>
                  <a:srgbClr val="212121"/>
                </a:solidFill>
              </a:rPr>
              <a:t>studied phenomenon</a:t>
            </a:r>
            <a:endParaRPr sz="1800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May be applied to different units of coding (e.g. sentence or paragraph level)</a:t>
            </a:r>
            <a:endParaRPr sz="1800">
              <a:solidFill>
                <a:srgbClr val="21212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Most common metrics for measuring: Kappa Statistic, Krippendorf</a:t>
            </a:r>
            <a:r>
              <a:rPr lang="en"/>
              <a:t>’s Alpha</a:t>
            </a:r>
            <a:endParaRPr sz="1800">
              <a:solidFill>
                <a:srgbClr val="212121"/>
              </a:solidFill>
            </a:endParaRPr>
          </a:p>
        </p:txBody>
      </p:sp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Book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code book describes the code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include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definition for each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Instructions for when to use the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Possible disambiguations towards other (similar) codes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exemplary piece of data to be coded with each code</a:t>
            </a:r>
            <a:endParaRPr/>
          </a:p>
        </p:txBody>
      </p:sp>
      <p:sp>
        <p:nvSpPr>
          <p:cNvPr id="210" name="Google Shape;210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Saturation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changes within your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codes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Changes to definitions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 those changes against amount of new data gathered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code system should reach a steady state where there are little to no changes when new data is added</a:t>
            </a:r>
            <a:endParaRPr/>
          </a:p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Checking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Feedback from study participants / stakeholders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Increases credibility and validity of the study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data gathering (interviewing)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Active / reflective listening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Mirror findings back to stakeholders / experts to confirm correct understanding of the phenomenon</a:t>
            </a:r>
            <a:endParaRPr/>
          </a:p>
        </p:txBody>
      </p:sp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Triangulation</a:t>
            </a:r>
            <a:endParaRPr/>
          </a:p>
        </p:txBody>
      </p:sp>
      <p:sp>
        <p:nvSpPr>
          <p:cNvPr id="230" name="Google Shape;230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Data triangulation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code system can ensure consistency between different types and sources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Investigator triangulation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Intercoder agreement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Peer debriefing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Theory triangulation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Peer debriefing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Methodological triangulation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types of data gathering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Mixed methods (in addition to the qualitative part)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212121"/>
                </a:solidFill>
              </a:rPr>
              <a:t>Environmental triangulation</a:t>
            </a:r>
            <a:endParaRPr sz="1800"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Awareness of the impact of different settings (in the field vs isolated)</a:t>
            </a:r>
            <a:endParaRPr/>
          </a:p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Exercise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Qualitatively code a group of documents following a provided codebook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Download codebook from StudOn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student will be given 6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Documents may not be shared with anyone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exercises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QDA Exercise 1 – code documents “Interview_Frank” and “Interview_Bauer”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QDA Exercise 2 – code documents “Interview_Juan” and “Interview_Matthias”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QDA Exercise 3 – code documents “Interview_May” and “Interview_Otto”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QDA Exercise 4 – 1-2 page conclusion to the research question of your choice based on your 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QDA Exercise 1-3 are performed on QDAcity. No need for explicit submission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QDA Exercise 4 requires submission on StudOn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due dates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Google Doc on Homework</a:t>
            </a:r>
            <a:endParaRPr/>
          </a:p>
        </p:txBody>
      </p:sp>
      <p:sp>
        <p:nvSpPr>
          <p:cNvPr id="243" name="Google Shape;243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Process</a:t>
            </a:r>
            <a:endParaRPr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the codebook very carefully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QDAcity for coding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individually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evaluate your weekly work on Mondays after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Recode the already coded document in each new week to make your coding consistent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 your questions on the StudOn form for NYT (be specific about what you don't understand or find unclear)</a:t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1 / 2</a:t>
            </a:r>
            <a:endParaRPr/>
          </a:p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qualitative data?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information that can not be reduced to a numerical representation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example: Data related to concepts, opinions, behavior and social activities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of data collection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Interviews (in-depth / semi-structured / structured)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groups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Observation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Immersion</a:t>
            </a:r>
            <a:endParaRPr/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on QDAcity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already joined the course in the beginning of the semester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QDAcity the QDA exercise is just one exercise which you continue to work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the deadlines for the specific documents to be coded in Exercise 1 and 2 are still relevant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each week we will create an intercoder agreement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show up on your exercise dashboard, where you also see the statistics of your project</a:t>
            </a:r>
            <a:endParaRPr/>
          </a:p>
        </p:txBody>
      </p:sp>
      <p:sp>
        <p:nvSpPr>
          <p:cNvPr id="257" name="Google Shape;257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Artifact</a:t>
            </a:r>
            <a:endParaRPr/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CW 11, submit your 1-2 page conclusion to StudOn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Submit as a PDF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 which research question you are answering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Maximum of 2 pages</a:t>
            </a:r>
            <a:endParaRPr/>
          </a:p>
        </p:txBody>
      </p:sp>
      <p:sp>
        <p:nvSpPr>
          <p:cNvPr id="264" name="Google Shape;264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of coding (CW 06-08) based on intercoder agreement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work is compared to original 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examine accuracy – both precision and recall – so indiscriminate coding is not advised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Differences of a few words or punctuation are not considered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is automated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 of coding exercises calculated as follows: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Due Week 6 – 15%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Due Week 7 – 15%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Due Week 9 – 40%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Due Week 10 – 30%</a:t>
            </a:r>
            <a:endParaRPr/>
          </a:p>
        </p:txBody>
      </p:sp>
      <p:sp>
        <p:nvSpPr>
          <p:cNvPr id="271" name="Google Shape;271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of coding (CW 06-08) based on intercoder agreement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work is compared to original 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examine accuracy – both precision and recall – so indiscriminate coding is not advised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Differences of a few words or punctuation are not considered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is automated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 of coding exercises calculated as follows: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Due Week 6 – 15%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Due Week 7 – 15%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Due Week 9 – 40%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Due Week 10 – 30%</a:t>
            </a:r>
            <a:endParaRPr/>
          </a:p>
        </p:txBody>
      </p:sp>
      <p:sp>
        <p:nvSpPr>
          <p:cNvPr id="278" name="Google Shape;278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Hierarchy</a:t>
            </a:r>
            <a:endParaRPr/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apply category codes (eg. “management best practices”); only use codes with no codes beneath them in the hierarchy.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following example, code A should not be used: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Category A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Concept B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Concept D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Concept 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5" name="Google Shape;285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Prompts</a:t>
            </a:r>
            <a:endParaRPr/>
          </a:p>
        </p:txBody>
      </p:sp>
      <p:sp>
        <p:nvSpPr>
          <p:cNvPr id="291" name="Google Shape;291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code the interviewer's question, except when it is needed to supply context.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example, the question provides context and is coded if the answer is coded: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Interviewer: Have you ever seen a zebra?</a:t>
            </a:r>
            <a:endParaRPr>
              <a:solidFill>
                <a:schemeClr val="accen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Interviewee: Yes, in Tanzania.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example, the question is not necessary to understand and is not coded even if the answer is: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</a:pPr>
            <a:r>
              <a:rPr lang="en">
                <a:solidFill>
                  <a:schemeClr val="accent5"/>
                </a:solidFill>
              </a:rPr>
              <a:t>Interviewer: Have you encountered a monkey?</a:t>
            </a:r>
            <a:endParaRPr>
              <a:solidFill>
                <a:schemeClr val="accent5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Interviewee: A monkey stole my glasses in Shimla.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2" name="Google Shape;292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Granularity</a:t>
            </a:r>
            <a:endParaRPr/>
          </a:p>
        </p:txBody>
      </p:sp>
      <p:sp>
        <p:nvSpPr>
          <p:cNvPr id="298" name="Google Shape;298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can be done at the multi-paragraph, paragraph, sentence or phrase level.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examples are all valid codings for an imaginary code 'cat' defined as all references to cats: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I like cats. </a:t>
            </a:r>
            <a:r>
              <a:rPr lang="en"/>
              <a:t>But I also like dogs. </a:t>
            </a:r>
            <a:r>
              <a:rPr lang="en">
                <a:solidFill>
                  <a:schemeClr val="accent1"/>
                </a:solidFill>
              </a:rPr>
              <a:t>My neighbors got a new cat last month, but it likes to sleep at my house. Cats can sleep so much; </a:t>
            </a:r>
            <a:r>
              <a:rPr lang="en"/>
              <a:t>bears also sleep a lot.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Cats are the best when they come to to snuggle you when you're feeling down. I know people say cats are aloof, but mine always knew when I was sad and would come to cheer me up.</a:t>
            </a:r>
            <a:endParaRPr>
              <a:solidFill>
                <a:schemeClr val="accen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I do find them annoying at times, for instance when they dig up the garden or yowl at night.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 that examples in the codebook do not necessarily contain all adjacent text employing the code, only sufficient text for understanding the concept.</a:t>
            </a:r>
            <a:endParaRPr/>
          </a:p>
        </p:txBody>
      </p:sp>
      <p:sp>
        <p:nvSpPr>
          <p:cNvPr id="299" name="Google Shape;299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and Negative</a:t>
            </a:r>
            <a:endParaRPr/>
          </a:p>
        </p:txBody>
      </p:sp>
      <p:sp>
        <p:nvSpPr>
          <p:cNvPr id="305" name="Google Shape;305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positive and negative examples of a concept should be coded.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are both examples of the code 'helpfulness':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You only need to ask him and he's happy to volunteer – making phone calls, sending out postcards – anything the organization needs, really.</a:t>
            </a:r>
            <a:endParaRPr>
              <a:solidFill>
                <a:schemeClr val="accent1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They are not good for the group. Even when you ask them explicitly, they won't help you.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Positive or negative opinions/practices are also both coded: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Organization does or doesn't engage in a practice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Speaker does or doesn't approve of something</a:t>
            </a:r>
            <a:endParaRPr/>
          </a:p>
        </p:txBody>
      </p:sp>
      <p:sp>
        <p:nvSpPr>
          <p:cNvPr id="306" name="Google Shape;306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Descriptions and Examples</a:t>
            </a:r>
            <a:endParaRPr/>
          </a:p>
        </p:txBody>
      </p:sp>
      <p:sp>
        <p:nvSpPr>
          <p:cNvPr id="312" name="Google Shape;312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descriptions and examples should be coded, unless the codebook advises otherwise.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example, 'style guide' is described: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Use this code for description of UXD style guide, its structure, related practices, benefits and use. Style guide mainly focuses on usability implementation, but can also have UXD design components.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example, 'style guide' is demonstrated by example: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">
                <a:solidFill>
                  <a:schemeClr val="accent1"/>
                </a:solidFill>
              </a:rPr>
              <a:t>We also define the style guide. If we are not able to implement everything with base components, then we give out the style guide [saying] in which way the client departments have to develop.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3" name="Google Shape;313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research question: What are the best practices of user experience design in software product lines?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conclusion you can come up with your own question.</a:t>
            </a:r>
            <a:endParaRPr/>
          </a:p>
        </p:txBody>
      </p:sp>
      <p:sp>
        <p:nvSpPr>
          <p:cNvPr id="320" name="Google Shape;320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1 / 2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qualitative data analysis?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form of inquiry to answer questions about what, why  and how people think, act or experience a phenomenon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Interpretative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are the analysis results used?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Theory building research, very heavily in sociology and market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is the data analyzed?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Coding (more on that later)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26" name="Google Shape;326;p47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32" name="Google Shape;332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33" name="Google Shape;333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2012-2023 Dirk Riehle, some rights reserved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</a:t>
            </a:r>
            <a:r>
              <a:rPr lang="en"/>
              <a:t>20</a:t>
            </a:r>
            <a:r>
              <a:rPr lang="en"/>
              <a:t>15-2023 Univ. Erlangen,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Co-authors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2015-2023 Andreas Kaufmann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Quantitative Research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63" name="Google Shape;63;p12"/>
          <p:cNvGraphicFramePr/>
          <p:nvPr/>
        </p:nvGraphicFramePr>
        <p:xfrm>
          <a:off x="302788" y="73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{D3CA8B42-4BF1-4AA3-A532-0648B1368AB3}</a:tableStyleId>
              </a:tblPr>
              <a:tblGrid>
                <a:gridCol w="1400150"/>
                <a:gridCol w="3425800"/>
                <a:gridCol w="3559575"/>
              </a:tblGrid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Qualitative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Quantitative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Purpose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Gaining insight into the phenomenon of interest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Measuring magnitude (How common is the phenomenon?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Are there shared statistical significant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characteristics among the participants?)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Format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Open discussions, interviews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Structured categories of data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Data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Explanatory data from small sample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 from representative sample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Analysis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Hypothesis generating: form of outcome is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not pre-defined a-priori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Hypothesis testing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Process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Iterative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Linear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Result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Common concepts and ideas (the theory);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individual responses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Numerical aggregation of clustered responses;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accepted or rejected hypotheses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Sampling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Theoretical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Statistical</a:t>
                      </a:r>
                      <a:endParaRPr sz="10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Framework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performed in the context of a qualitative research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Grounded Theory (GT), Dimensional Analysis,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performed </a:t>
            </a:r>
            <a:r>
              <a:rPr lang="en"/>
              <a:t>independent of a qualitative research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Technique useful for SLRs, Qualitative Surveys, Case Studies,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methods, such as thematic analysis, are explicitly independent of any frameworks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appropriate for theory-building research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Principles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Iterative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gathering and analysis in 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Stopping criterion: Saturation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should be collected as long as the subsequent analysis yields no changes to the resulting theory any more.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46500" y="3630850"/>
            <a:ext cx="1156200" cy="8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interview guideline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1570425" y="3621225"/>
            <a:ext cx="1185000" cy="80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what data to gather next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491900" y="3420550"/>
            <a:ext cx="1490700" cy="49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 interview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491900" y="4125550"/>
            <a:ext cx="1490700" cy="49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interview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5775700" y="3571425"/>
            <a:ext cx="1767600" cy="907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Saturation</a:t>
            </a:r>
            <a:endParaRPr sz="1200"/>
          </a:p>
        </p:txBody>
      </p:sp>
      <p:sp>
        <p:nvSpPr>
          <p:cNvPr id="83" name="Google Shape;83;p14"/>
          <p:cNvSpPr/>
          <p:nvPr/>
        </p:nvSpPr>
        <p:spPr>
          <a:xfrm>
            <a:off x="7802300" y="3777975"/>
            <a:ext cx="800100" cy="49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Done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3023150" y="3710050"/>
            <a:ext cx="57300" cy="64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4"/>
          <p:cNvCxnSpPr>
            <a:stCxn id="78" idx="3"/>
            <a:endCxn id="79" idx="1"/>
          </p:cNvCxnSpPr>
          <p:nvPr/>
        </p:nvCxnSpPr>
        <p:spPr>
          <a:xfrm flipH="1" rot="10800000">
            <a:off x="1302700" y="4025350"/>
            <a:ext cx="267600" cy="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>
            <a:stCxn id="79" idx="3"/>
            <a:endCxn id="84" idx="1"/>
          </p:cNvCxnSpPr>
          <p:nvPr/>
        </p:nvCxnSpPr>
        <p:spPr>
          <a:xfrm>
            <a:off x="2755425" y="4025325"/>
            <a:ext cx="267600" cy="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stCxn id="84" idx="3"/>
            <a:endCxn id="80" idx="1"/>
          </p:cNvCxnSpPr>
          <p:nvPr/>
        </p:nvCxnSpPr>
        <p:spPr>
          <a:xfrm flipH="1" rot="10800000">
            <a:off x="3080450" y="3668050"/>
            <a:ext cx="411600" cy="366900"/>
          </a:xfrm>
          <a:prstGeom prst="bentConnector3">
            <a:avLst>
              <a:gd fmla="val 4998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>
            <a:stCxn id="84" idx="3"/>
            <a:endCxn id="81" idx="1"/>
          </p:cNvCxnSpPr>
          <p:nvPr/>
        </p:nvCxnSpPr>
        <p:spPr>
          <a:xfrm>
            <a:off x="3080450" y="4034950"/>
            <a:ext cx="411600" cy="338100"/>
          </a:xfrm>
          <a:prstGeom prst="bentConnector3">
            <a:avLst>
              <a:gd fmla="val 49982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4"/>
          <p:cNvSpPr/>
          <p:nvPr/>
        </p:nvSpPr>
        <p:spPr>
          <a:xfrm>
            <a:off x="5459400" y="3700425"/>
            <a:ext cx="57300" cy="64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" name="Google Shape;90;p14"/>
          <p:cNvCxnSpPr>
            <a:stCxn id="80" idx="3"/>
            <a:endCxn id="89" idx="1"/>
          </p:cNvCxnSpPr>
          <p:nvPr/>
        </p:nvCxnSpPr>
        <p:spPr>
          <a:xfrm>
            <a:off x="4982600" y="3667900"/>
            <a:ext cx="476700" cy="3573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4"/>
          <p:cNvCxnSpPr>
            <a:stCxn id="81" idx="3"/>
            <a:endCxn id="89" idx="1"/>
          </p:cNvCxnSpPr>
          <p:nvPr/>
        </p:nvCxnSpPr>
        <p:spPr>
          <a:xfrm flipH="1" rot="10800000">
            <a:off x="4982600" y="4025200"/>
            <a:ext cx="476700" cy="347700"/>
          </a:xfrm>
          <a:prstGeom prst="bent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14"/>
          <p:cNvCxnSpPr>
            <a:stCxn id="89" idx="3"/>
            <a:endCxn id="82" idx="1"/>
          </p:cNvCxnSpPr>
          <p:nvPr/>
        </p:nvCxnSpPr>
        <p:spPr>
          <a:xfrm>
            <a:off x="5516700" y="4025325"/>
            <a:ext cx="258900" cy="600"/>
          </a:xfrm>
          <a:prstGeom prst="bentConnector3">
            <a:avLst>
              <a:gd fmla="val 5001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4"/>
          <p:cNvCxnSpPr>
            <a:stCxn id="82" idx="3"/>
            <a:endCxn id="83" idx="1"/>
          </p:cNvCxnSpPr>
          <p:nvPr/>
        </p:nvCxnSpPr>
        <p:spPr>
          <a:xfrm>
            <a:off x="7543300" y="4025325"/>
            <a:ext cx="258900" cy="600"/>
          </a:xfrm>
          <a:prstGeom prst="bentConnector3">
            <a:avLst>
              <a:gd fmla="val 5001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4"/>
          <p:cNvCxnSpPr>
            <a:stCxn id="82" idx="0"/>
            <a:endCxn id="79" idx="0"/>
          </p:cNvCxnSpPr>
          <p:nvPr/>
        </p:nvCxnSpPr>
        <p:spPr>
          <a:xfrm rot="5400000">
            <a:off x="4386250" y="1347975"/>
            <a:ext cx="49800" cy="4496700"/>
          </a:xfrm>
          <a:prstGeom prst="bentConnector3">
            <a:avLst>
              <a:gd fmla="val -68649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Theoretical sampling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the gaps in the theory and potential conflicts after each iteration and determine </a:t>
            </a:r>
            <a:r>
              <a:rPr lang="en"/>
              <a:t>appropriate</a:t>
            </a:r>
            <a:r>
              <a:rPr lang="en"/>
              <a:t> data to gather only for the next </a:t>
            </a:r>
            <a:r>
              <a:rPr lang="en"/>
              <a:t>iteration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many considered the gold standard of qualitative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defined sampling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the dimensions of relevance through an a-priori literature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Edge-case, Typical-case, Polar-case,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stratified random sampling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4CAF50"/>
      </a:accent1>
      <a:accent2>
        <a:srgbClr val="1E90FF"/>
      </a:accent2>
      <a:accent3>
        <a:srgbClr val="FF0000"/>
      </a:accent3>
      <a:accent4>
        <a:srgbClr val="424242"/>
      </a:accent4>
      <a:accent5>
        <a:srgbClr val="D9D9D9"/>
      </a:accent5>
      <a:accent6>
        <a:srgbClr val="D9D9D9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