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4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6B275C5-6FAE-4A43-BDBD-A6A443F70413}">
  <a:tblStyle styleId="{96B275C5-6FAE-4A43-BDBD-A6A443F70413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20" Type="http://schemas.openxmlformats.org/officeDocument/2006/relationships/slide" Target="slides/slide1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22" Type="http://schemas.openxmlformats.org/officeDocument/2006/relationships/slide" Target="slides/slide16.xml"/><Relationship Id="rId44" Type="http://schemas.openxmlformats.org/officeDocument/2006/relationships/slide" Target="slides/slide38.xml"/><Relationship Id="rId21" Type="http://schemas.openxmlformats.org/officeDocument/2006/relationships/slide" Target="slides/slide15.xml"/><Relationship Id="rId43" Type="http://schemas.openxmlformats.org/officeDocument/2006/relationships/slide" Target="slides/slide37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10386efa337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" name="Google Shape;34;g10386efa337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13c505fe4a_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13c505fe4a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24a9c2c437_0_2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24a9c2c437_0_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24a9c2c437_0_4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24a9c2c437_0_4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24a9c2c437_0_2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24a9c2c437_0_2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24a9c2c437_0_2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24a9c2c437_0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24a9c2c437_0_4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24a9c2c437_0_4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140fc4602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140fc4602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24a9c2c437_0_5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24a9c2c437_0_5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24a9c2c437_0_5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24a9c2c437_0_5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24a9c2c437_0_5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24a9c2c437_0_5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10d8e0f0c03_2_5:notes"/>
          <p:cNvSpPr txBox="1"/>
          <p:nvPr>
            <p:ph idx="1" type="body"/>
          </p:nvPr>
        </p:nvSpPr>
        <p:spPr>
          <a:xfrm>
            <a:off x="489878" y="4618268"/>
            <a:ext cx="5878500" cy="415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g10d8e0f0c03_2_5:notes"/>
          <p:cNvSpPr/>
          <p:nvPr>
            <p:ph idx="2" type="sldImg"/>
          </p:nvPr>
        </p:nvSpPr>
        <p:spPr>
          <a:xfrm>
            <a:off x="489775" y="307885"/>
            <a:ext cx="5878800" cy="4156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24a9c2c437_0_5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24a9c2c437_0_5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24a9c2c437_0_5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24a9c2c437_0_5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24a9c2c437_0_5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24a9c2c437_0_5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24a9c2c437_0_5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24a9c2c437_0_5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24a9c2c437_0_3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24a9c2c437_0_3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14a56b9dd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214a56b9dd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24a9c2c437_0_3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24a9c2c437_0_3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14a56b9dd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214a56b9dd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24a9c2c437_0_3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124a9c2c437_0_3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1b49a5213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11b49a5213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10d8e0f0c03_2_10:notes"/>
          <p:cNvSpPr txBox="1"/>
          <p:nvPr>
            <p:ph idx="1" type="body"/>
          </p:nvPr>
        </p:nvSpPr>
        <p:spPr>
          <a:xfrm>
            <a:off x="489878" y="4618268"/>
            <a:ext cx="5878500" cy="415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g10d8e0f0c03_2_10:notes"/>
          <p:cNvSpPr/>
          <p:nvPr>
            <p:ph idx="2" type="sldImg"/>
          </p:nvPr>
        </p:nvSpPr>
        <p:spPr>
          <a:xfrm>
            <a:off x="489775" y="307885"/>
            <a:ext cx="5878800" cy="4156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214a56b9ddb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214a56b9ddb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24a9c2c437_0_3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124a9c2c437_0_3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24a9c2c437_0_3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124a9c2c437_0_3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24a9c2c437_0_4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24a9c2c437_0_4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24a9c2c437_0_4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124a9c2c437_0_4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2149ffd261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2149ffd261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24a9c2c437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124a9c2c437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24a9c2c437_0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124a9c2c437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24a9c2c437_0_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24a9c2c437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1b46b0b17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1b46b0b17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25a00e0511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25a00e051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1b46b0b177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1b46b0b177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1b46b0b177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1b46b0b177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0d8e0f0c03_2_34:notes"/>
          <p:cNvSpPr txBox="1"/>
          <p:nvPr>
            <p:ph idx="1" type="body"/>
          </p:nvPr>
        </p:nvSpPr>
        <p:spPr>
          <a:xfrm>
            <a:off x="489878" y="4618268"/>
            <a:ext cx="5878500" cy="415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g10d8e0f0c03_2_34:notes"/>
          <p:cNvSpPr/>
          <p:nvPr>
            <p:ph idx="2" type="sldImg"/>
          </p:nvPr>
        </p:nvSpPr>
        <p:spPr>
          <a:xfrm>
            <a:off x="489775" y="307885"/>
            <a:ext cx="5878800" cy="4156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24a9c2c437_0_2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24a9c2c437_0_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profriehle.com" TargetMode="Externa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profriehle.com" TargetMode="Externa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profriehle.com" TargetMode="Externa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  <a:noFill/>
        </p:spPr>
        <p:txBody>
          <a:bodyPr anchorCtr="0" anchor="b" bIns="274300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12" name="Google Shape;12;p2"/>
          <p:cNvSpPr/>
          <p:nvPr/>
        </p:nvSpPr>
        <p:spPr>
          <a:xfrm>
            <a:off x="0" y="2388810"/>
            <a:ext cx="9144000" cy="18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/>
          <p:nvPr/>
        </p:nvSpPr>
        <p:spPr>
          <a:xfrm>
            <a:off x="0" y="2386584"/>
            <a:ext cx="9144000" cy="9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1"/>
                </a:solidFill>
              </a:defRPr>
            </a:lvl1pPr>
            <a:lvl2pPr lvl="1" rtl="0">
              <a:buNone/>
              <a:defRPr>
                <a:solidFill>
                  <a:schemeClr val="dk1"/>
                </a:solidFill>
              </a:defRPr>
            </a:lvl2pPr>
            <a:lvl3pPr lvl="2" rtl="0">
              <a:buNone/>
              <a:defRPr>
                <a:solidFill>
                  <a:schemeClr val="dk1"/>
                </a:solidFill>
              </a:defRPr>
            </a:lvl3pPr>
            <a:lvl4pPr lvl="3" rtl="0">
              <a:buNone/>
              <a:defRPr>
                <a:solidFill>
                  <a:schemeClr val="dk1"/>
                </a:solidFill>
              </a:defRPr>
            </a:lvl4pPr>
            <a:lvl5pPr lvl="4" rtl="0">
              <a:buNone/>
              <a:defRPr>
                <a:solidFill>
                  <a:schemeClr val="dk1"/>
                </a:solidFill>
              </a:defRPr>
            </a:lvl5pPr>
            <a:lvl6pPr lvl="5" rtl="0">
              <a:buNone/>
              <a:defRPr>
                <a:solidFill>
                  <a:schemeClr val="dk1"/>
                </a:solidFill>
              </a:defRPr>
            </a:lvl6pPr>
            <a:lvl7pPr lvl="6" rtl="0">
              <a:buNone/>
              <a:defRPr>
                <a:solidFill>
                  <a:schemeClr val="dk1"/>
                </a:solidFill>
              </a:defRPr>
            </a:lvl7pPr>
            <a:lvl8pPr lvl="7" rtl="0">
              <a:buNone/>
              <a:defRPr>
                <a:solidFill>
                  <a:schemeClr val="dk1"/>
                </a:solidFill>
              </a:defRPr>
            </a:lvl8pPr>
            <a:lvl9pPr lvl="8" rtl="0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2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sp>
        <p:nvSpPr>
          <p:cNvPr id="20" name="Google Shape;20;p4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  <a:ln>
            <a:noFill/>
          </a:ln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274320" y="914400"/>
            <a:ext cx="4114800" cy="41148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46320" y="914400"/>
            <a:ext cx="41148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2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6" name="Google Shape;26;p5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2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30" name="Google Shape;30;p6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hyperlink" Target="https://profriehle.com" TargetMode="Externa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buNone/>
              <a:defRPr b="1" sz="2400">
                <a:solidFill>
                  <a:schemeClr val="dk2"/>
                </a:solidFill>
              </a:defRPr>
            </a:lvl1pPr>
            <a:lvl2pPr lvl="1" rtl="0" algn="r">
              <a:buNone/>
              <a:defRPr b="1" sz="2400">
                <a:solidFill>
                  <a:schemeClr val="dk2"/>
                </a:solidFill>
              </a:defRPr>
            </a:lvl2pPr>
            <a:lvl3pPr lvl="2" rtl="0" algn="r">
              <a:buNone/>
              <a:defRPr b="1" sz="2400">
                <a:solidFill>
                  <a:schemeClr val="dk2"/>
                </a:solidFill>
              </a:defRPr>
            </a:lvl3pPr>
            <a:lvl4pPr lvl="3" rtl="0" algn="r">
              <a:buNone/>
              <a:defRPr b="1" sz="2400">
                <a:solidFill>
                  <a:schemeClr val="dk2"/>
                </a:solidFill>
              </a:defRPr>
            </a:lvl4pPr>
            <a:lvl5pPr lvl="4" rtl="0" algn="r">
              <a:buNone/>
              <a:defRPr b="1" sz="2400">
                <a:solidFill>
                  <a:schemeClr val="dk2"/>
                </a:solidFill>
              </a:defRPr>
            </a:lvl5pPr>
            <a:lvl6pPr lvl="5" rtl="0" algn="r">
              <a:buNone/>
              <a:defRPr b="1" sz="2400">
                <a:solidFill>
                  <a:schemeClr val="dk2"/>
                </a:solidFill>
              </a:defRPr>
            </a:lvl6pPr>
            <a:lvl7pPr lvl="6" rtl="0" algn="r">
              <a:buNone/>
              <a:defRPr b="1" sz="2400">
                <a:solidFill>
                  <a:schemeClr val="dk2"/>
                </a:solidFill>
              </a:defRPr>
            </a:lvl7pPr>
            <a:lvl8pPr lvl="7" rtl="0" algn="r">
              <a:buNone/>
              <a:defRPr b="1" sz="2400">
                <a:solidFill>
                  <a:schemeClr val="dk2"/>
                </a:solidFill>
              </a:defRPr>
            </a:lvl8pPr>
            <a:lvl9pPr lvl="8" rtl="0" algn="r">
              <a:buNone/>
              <a:defRPr b="1" sz="24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1"/>
              </a:rPr>
              <a:t>https://profriehle.com</a:t>
            </a:r>
            <a:r>
              <a:rPr b="0" lang="en" sz="900"/>
              <a:t> </a:t>
            </a:r>
            <a:endParaRPr b="0" sz="900"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creativecommons.org/licenses/by/4.0/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profriehle.com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profriehle.com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profriehle.com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profriehle.com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profriehle.com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profriehle.com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profriehle.com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profriehle.com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profriehle.com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profriehle.com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profriehle.com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profriehle.com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profriehle.com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profriehle.com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profriehle.com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s://profriehle.com" TargetMode="Externa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s://profriehle.com" TargetMode="Externa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s://profriehle.com" TargetMode="Externa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s://profriehle.com" TargetMode="Externa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5.xml"/><Relationship Id="rId3" Type="http://schemas.openxmlformats.org/officeDocument/2006/relationships/hyperlink" Target="https://profriehle.com" TargetMode="Externa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hyperlink" Target="https://profriehle.com" TargetMode="Externa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Relationship Id="rId3" Type="http://schemas.openxmlformats.org/officeDocument/2006/relationships/hyperlink" Target="mailto:dirk.riehle@fau.de" TargetMode="External"/><Relationship Id="rId4" Type="http://schemas.openxmlformats.org/officeDocument/2006/relationships/hyperlink" Target="https://oss.cs.fau.de" TargetMode="External"/><Relationship Id="rId5" Type="http://schemas.openxmlformats.org/officeDocument/2006/relationships/hyperlink" Target="mailto:dirk@riehle.org" TargetMode="External"/><Relationship Id="rId6" Type="http://schemas.openxmlformats.org/officeDocument/2006/relationships/hyperlink" Target="https://dirkriehle.com" TargetMode="External"/><Relationship Id="rId7" Type="http://schemas.openxmlformats.org/officeDocument/2006/relationships/hyperlink" Target="https://twitter.com/dirkriehle" TargetMode="Externa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hyperlink" Target="https://profriehle.com" TargetMode="External"/><Relationship Id="rId4" Type="http://schemas.openxmlformats.org/officeDocument/2006/relationships/hyperlink" Target="http://creativecommons.org/licenses/by/4.0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profriehle.com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profriehle.com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profriehle.com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Theory Building</a:t>
            </a:r>
            <a:endParaRPr/>
          </a:p>
        </p:txBody>
      </p:sp>
      <p:sp>
        <p:nvSpPr>
          <p:cNvPr id="37" name="Google Shape;37;p8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Dirk Riehle, Univ. Erlangen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NYT D01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Licensed under 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CC BY 4.0 International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 Terminology (Recap)</a:t>
            </a:r>
            <a:endParaRPr/>
          </a:p>
        </p:txBody>
      </p:sp>
      <p:sp>
        <p:nvSpPr>
          <p:cNvPr id="96" name="Google Shape;96;p17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Researchers use a </a:t>
            </a:r>
            <a:r>
              <a:rPr b="1" lang="en">
                <a:solidFill>
                  <a:schemeClr val="accent2"/>
                </a:solidFill>
              </a:rPr>
              <a:t>research methodology</a:t>
            </a:r>
            <a:endParaRPr b="1">
              <a:solidFill>
                <a:schemeClr val="accent2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Recap: </a:t>
            </a:r>
            <a:r>
              <a:rPr lang="en"/>
              <a:t>A start-to-finish framework for how to perform theory building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To create a </a:t>
            </a:r>
            <a:r>
              <a:rPr b="1" lang="en">
                <a:solidFill>
                  <a:schemeClr val="accent2"/>
                </a:solidFill>
              </a:rPr>
              <a:t>research design</a:t>
            </a:r>
            <a:endParaRPr b="1">
              <a:solidFill>
                <a:schemeClr val="accent2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Recap: </a:t>
            </a:r>
            <a:r>
              <a:rPr lang="en"/>
              <a:t>A process description of how to answer a research question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That utilizes </a:t>
            </a:r>
            <a:r>
              <a:rPr b="1" lang="en">
                <a:solidFill>
                  <a:schemeClr val="accent2"/>
                </a:solidFill>
              </a:rPr>
              <a:t>research methods</a:t>
            </a:r>
            <a:endParaRPr b="1">
              <a:solidFill>
                <a:schemeClr val="accent2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Recap: </a:t>
            </a:r>
            <a:r>
              <a:rPr lang="en"/>
              <a:t>A method of how to answer a type of research question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Which are based on </a:t>
            </a:r>
            <a:r>
              <a:rPr b="1" lang="en">
                <a:solidFill>
                  <a:schemeClr val="accent2"/>
                </a:solidFill>
              </a:rPr>
              <a:t>research practices</a:t>
            </a:r>
            <a:endParaRPr b="1">
              <a:solidFill>
                <a:schemeClr val="accent2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Recap: </a:t>
            </a:r>
            <a:r>
              <a:rPr lang="en"/>
              <a:t>A way of doing something with a defined outcome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7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Makes a Research Design a Qualitative Design?</a:t>
            </a:r>
            <a:endParaRPr/>
          </a:p>
        </p:txBody>
      </p:sp>
      <p:sp>
        <p:nvSpPr>
          <p:cNvPr id="103" name="Google Shape;103;p18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</a:t>
            </a:r>
            <a:r>
              <a:rPr b="1" lang="en"/>
              <a:t>theory building </a:t>
            </a:r>
            <a:r>
              <a:rPr lang="en"/>
              <a:t>purpose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use of </a:t>
            </a:r>
            <a:r>
              <a:rPr b="1" lang="en"/>
              <a:t>theoretical sampling</a:t>
            </a:r>
            <a:r>
              <a:rPr lang="en"/>
              <a:t> in data collection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</a:t>
            </a:r>
            <a:r>
              <a:rPr lang="en"/>
              <a:t>acquisition and use of </a:t>
            </a:r>
            <a:r>
              <a:rPr b="1" lang="en"/>
              <a:t>qualitative data</a:t>
            </a:r>
            <a:endParaRPr b="1"/>
          </a:p>
        </p:txBody>
      </p:sp>
      <p:sp>
        <p:nvSpPr>
          <p:cNvPr id="104" name="Google Shape;104;p18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Qualitative vs. Quantitative Research Methods (Recap)</a:t>
            </a:r>
            <a:endParaRPr/>
          </a:p>
        </p:txBody>
      </p:sp>
      <p:sp>
        <p:nvSpPr>
          <p:cNvPr id="110" name="Google Shape;110;p19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111" name="Google Shape;11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0" cy="3502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Qualitative Research Methodology (Recap)</a:t>
            </a:r>
            <a:endParaRPr/>
          </a:p>
        </p:txBody>
      </p:sp>
      <p:sp>
        <p:nvSpPr>
          <p:cNvPr id="117" name="Google Shape;117;p20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</a:t>
            </a:r>
            <a:r>
              <a:rPr b="1" lang="en"/>
              <a:t>qualitative survey</a:t>
            </a:r>
            <a:r>
              <a:rPr lang="en"/>
              <a:t> </a:t>
            </a:r>
            <a:r>
              <a:rPr lang="en"/>
              <a:t>according to Jansen (2010)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Write research protocol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Build sampling model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Sample for theory building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Perform interviews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Analyze transcriptions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Determine saturation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Iterate or conclude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0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Research Design and Its Context</a:t>
            </a:r>
            <a:endParaRPr/>
          </a:p>
        </p:txBody>
      </p:sp>
      <p:sp>
        <p:nvSpPr>
          <p:cNvPr id="124" name="Google Shape;124;p21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pic>
        <p:nvPicPr>
          <p:cNvPr id="125" name="Google Shape;12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0" cy="35049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Example Methodologies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 Methodologies</a:t>
            </a:r>
            <a:endParaRPr/>
          </a:p>
        </p:txBody>
      </p:sp>
      <p:sp>
        <p:nvSpPr>
          <p:cNvPr id="136" name="Google Shape;136;p23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categories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Literature survey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Qualitative survey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Action research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Case study research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Design science research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Grounded theory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Ethnographies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Not a methodology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Introspection</a:t>
            </a:r>
            <a:endParaRPr/>
          </a:p>
        </p:txBody>
      </p:sp>
      <p:sp>
        <p:nvSpPr>
          <p:cNvPr id="137" name="Google Shape;137;p23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Action research </a:t>
            </a:r>
            <a:r>
              <a:rPr lang="en"/>
              <a:t>is a research methodology in which the researcher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Applies a theory being built to help create a desired outcome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Evaluates the theory as to its trustworthiness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Participatory action research</a:t>
            </a:r>
            <a:r>
              <a:rPr lang="en"/>
              <a:t> is action research in which the researcher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Joins a case (organization) to work side-by-side with practitioners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Action Research</a:t>
            </a:r>
            <a:endParaRPr/>
          </a:p>
        </p:txBody>
      </p:sp>
      <p:sp>
        <p:nvSpPr>
          <p:cNvPr id="144" name="Google Shape;144;p24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Action Research Process</a:t>
            </a:r>
            <a:endParaRPr/>
          </a:p>
        </p:txBody>
      </p:sp>
      <p:sp>
        <p:nvSpPr>
          <p:cNvPr id="150" name="Google Shape;150;p25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sp>
        <p:nvSpPr>
          <p:cNvPr id="151" name="Google Shape;151;p25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Identify problem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Iterate over action loop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AutoNum type="alphaLcPeriod"/>
            </a:pPr>
            <a:r>
              <a:rPr b="1" lang="en"/>
              <a:t>Plan action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b="1" lang="en"/>
              <a:t>Perform action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b="1" lang="en"/>
              <a:t>Reflect on action</a:t>
            </a:r>
            <a:endParaRPr b="1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Specify learning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(Specific) Action Research Methodologies</a:t>
            </a:r>
            <a:endParaRPr/>
          </a:p>
        </p:txBody>
      </p:sp>
      <p:sp>
        <p:nvSpPr>
          <p:cNvPr id="157" name="Google Shape;157;p26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Action research according to Lewin (1946)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Participatory action research according to McIntyre (2007)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Critical participatory action research according to Kemmis </a:t>
            </a:r>
            <a:r>
              <a:rPr lang="en"/>
              <a:t>et al. (2014)</a:t>
            </a:r>
            <a:endParaRPr/>
          </a:p>
        </p:txBody>
      </p:sp>
      <p:sp>
        <p:nvSpPr>
          <p:cNvPr id="158" name="Google Shape;158;p26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43" name="Google Shape;43;p9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4191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</a:t>
            </a:r>
            <a:r>
              <a:rPr lang="en"/>
              <a:t>heory building</a:t>
            </a:r>
            <a:endParaRPr/>
          </a:p>
          <a:p>
            <a:pPr indent="-330200" lvl="0" marL="4191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Qualitative research</a:t>
            </a:r>
            <a:endParaRPr/>
          </a:p>
          <a:p>
            <a:pPr indent="-330200" lvl="0" marL="4191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Example methodologies</a:t>
            </a:r>
            <a:endParaRPr/>
          </a:p>
          <a:p>
            <a:pPr indent="-330200" lvl="0" marL="4191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Multi-method research</a:t>
            </a:r>
            <a:endParaRPr/>
          </a:p>
          <a:p>
            <a:pPr indent="-330200" lvl="0" marL="4191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Mixed-methods research</a:t>
            </a:r>
            <a:endParaRPr/>
          </a:p>
          <a:p>
            <a:pPr indent="-330200" lvl="0" marL="4191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Quality assurance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7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Case study</a:t>
            </a:r>
            <a:r>
              <a:rPr b="1" lang="en"/>
              <a:t> research </a:t>
            </a:r>
            <a:r>
              <a:rPr lang="en"/>
              <a:t>is a research methodology in which the researcher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Investigates a (contemporary) phenomenon it its original context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Where the boundaries between phenomenon and context are blurry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Case Study</a:t>
            </a:r>
            <a:r>
              <a:rPr lang="en"/>
              <a:t> Research</a:t>
            </a:r>
            <a:endParaRPr/>
          </a:p>
        </p:txBody>
      </p:sp>
      <p:sp>
        <p:nvSpPr>
          <p:cNvPr id="165" name="Google Shape;165;p27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Case Study</a:t>
            </a:r>
            <a:r>
              <a:rPr lang="en"/>
              <a:t> Research Process</a:t>
            </a:r>
            <a:endParaRPr/>
          </a:p>
        </p:txBody>
      </p:sp>
      <p:sp>
        <p:nvSpPr>
          <p:cNvPr id="171" name="Google Shape;171;p28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sp>
        <p:nvSpPr>
          <p:cNvPr id="172" name="Google Shape;172;p28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Plan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Perform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AutoNum type="alphaLcPeriod"/>
            </a:pPr>
            <a:r>
              <a:rPr b="1" lang="en"/>
              <a:t>Design </a:t>
            </a:r>
            <a:r>
              <a:rPr lang="en"/>
              <a:t>(case selection, units of analysis, propositions, questions, </a:t>
            </a:r>
            <a:r>
              <a:rPr lang="en"/>
              <a:t>logic, criteria)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b="1" lang="en"/>
              <a:t>Prepare </a:t>
            </a:r>
            <a:r>
              <a:rPr lang="en"/>
              <a:t>(research protocol, ethics approval, conflicts of interest, pilot case)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b="1" lang="en"/>
              <a:t>Collect</a:t>
            </a:r>
            <a:r>
              <a:rPr lang="en"/>
              <a:t> (multiple data sources, case study database, chain of evidence)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b="1" lang="en"/>
              <a:t>Analyze</a:t>
            </a:r>
            <a:r>
              <a:rPr lang="en"/>
              <a:t> (</a:t>
            </a:r>
            <a:r>
              <a:rPr lang="en"/>
              <a:t>qualitative</a:t>
            </a:r>
            <a:r>
              <a:rPr lang="en"/>
              <a:t> data analysis, case description, rival explanations)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Report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(Specific) Case Study Research Methodologies</a:t>
            </a:r>
            <a:endParaRPr/>
          </a:p>
        </p:txBody>
      </p:sp>
      <p:sp>
        <p:nvSpPr>
          <p:cNvPr id="178" name="Google Shape;178;p29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Case study research according to Eisenhardt (1989)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Case study </a:t>
            </a:r>
            <a:r>
              <a:rPr lang="en"/>
              <a:t>research</a:t>
            </a:r>
            <a:r>
              <a:rPr lang="en"/>
              <a:t> according to Yin (2017)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Case study research in software engineering Runeson et al. (2012)</a:t>
            </a:r>
            <a:endParaRPr/>
          </a:p>
        </p:txBody>
      </p:sp>
      <p:sp>
        <p:nvSpPr>
          <p:cNvPr id="179" name="Google Shape;179;p29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0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r>
              <a:rPr lang="en"/>
              <a:t>. Multi-Method Research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</a:t>
            </a:r>
            <a:r>
              <a:rPr b="1" lang="en"/>
              <a:t>multi-method research design</a:t>
            </a:r>
            <a:r>
              <a:rPr lang="en"/>
              <a:t> is a research design that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Uses multiple methodologies and methods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Within either theory building or validation research</a:t>
            </a:r>
            <a:endParaRPr/>
          </a:p>
        </p:txBody>
      </p:sp>
      <p:sp>
        <p:nvSpPr>
          <p:cNvPr id="190" name="Google Shape;190;p3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Multi-Method Research Designs</a:t>
            </a:r>
            <a:endParaRPr/>
          </a:p>
        </p:txBody>
      </p:sp>
      <p:sp>
        <p:nvSpPr>
          <p:cNvPr id="191" name="Google Shape;191;p31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Problem Identification in Design Science Research</a:t>
            </a:r>
            <a:endParaRPr/>
          </a:p>
        </p:txBody>
      </p:sp>
      <p:sp>
        <p:nvSpPr>
          <p:cNvPr id="197" name="Google Shape;197;p32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pic>
        <p:nvPicPr>
          <p:cNvPr id="198" name="Google Shape;198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0" cy="35035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Multi-Method Research Design</a:t>
            </a:r>
            <a:endParaRPr/>
          </a:p>
        </p:txBody>
      </p:sp>
      <p:sp>
        <p:nvSpPr>
          <p:cNvPr id="204" name="Google Shape;204;p33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Microservices integration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Qualitative survey [J10] (for the initial theory)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Participatory action research [K+13] (for theory build-out)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Case study research [Y17] (for theory evaluation)</a:t>
            </a:r>
            <a:endParaRPr/>
          </a:p>
        </p:txBody>
      </p:sp>
      <p:sp>
        <p:nvSpPr>
          <p:cNvPr id="205" name="Google Shape;205;p33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4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r>
              <a:rPr lang="en"/>
              <a:t>. Mixed-Methods Research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Mixed-Methods Research Design</a:t>
            </a:r>
            <a:endParaRPr/>
          </a:p>
        </p:txBody>
      </p:sp>
      <p:sp>
        <p:nvSpPr>
          <p:cNvPr id="216" name="Google Shape;216;p35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</a:t>
            </a:r>
            <a:r>
              <a:rPr b="1" lang="en"/>
              <a:t>mixed-methods research design </a:t>
            </a:r>
            <a:r>
              <a:rPr lang="en"/>
              <a:t>is a research design that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Combines qualitative with quantitative research methods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35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Mixed-Method Research Design</a:t>
            </a:r>
            <a:endParaRPr/>
          </a:p>
        </p:txBody>
      </p:sp>
      <p:sp>
        <p:nvSpPr>
          <p:cNvPr id="223" name="Google Shape;223;p36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Collaborative data engineering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Structured literature review [K04] for problem identification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Case study research [RH09] for evaluation and revision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Controlled experiment [K+15] for experimental validation</a:t>
            </a:r>
            <a:endParaRPr/>
          </a:p>
        </p:txBody>
      </p:sp>
      <p:sp>
        <p:nvSpPr>
          <p:cNvPr id="224" name="Google Shape;224;p36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Theory Building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Evaluation in Design Science Research </a:t>
            </a:r>
            <a:endParaRPr/>
          </a:p>
        </p:txBody>
      </p:sp>
      <p:sp>
        <p:nvSpPr>
          <p:cNvPr id="230" name="Google Shape;230;p37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sp>
        <p:nvSpPr>
          <p:cNvPr id="231" name="Google Shape;231;p37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Language efficiency evaluation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Controlled experiment [W12]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Interview study [J10] for causal analysis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8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6. Quality Assurance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Quality Criteria for Research Methods [G81] (Recap)</a:t>
            </a:r>
            <a:endParaRPr/>
          </a:p>
        </p:txBody>
      </p:sp>
      <p:sp>
        <p:nvSpPr>
          <p:cNvPr id="242" name="Google Shape;242;p39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graphicFrame>
        <p:nvGraphicFramePr>
          <p:cNvPr id="243" name="Google Shape;243;p39"/>
          <p:cNvGraphicFramePr/>
          <p:nvPr/>
        </p:nvGraphicFramePr>
        <p:xfrm>
          <a:off x="274320" y="914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{96B275C5-6FAE-4A43-BDBD-A6A443F70413}</a:tableStyleId>
              </a:tblPr>
              <a:tblGrid>
                <a:gridCol w="2865125"/>
                <a:gridCol w="2865125"/>
                <a:gridCol w="2865125"/>
              </a:tblGrid>
              <a:tr h="731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Intuition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Qualitative research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Quantitative research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</a:tr>
              <a:tr h="731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Truth value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Credibility</a:t>
                      </a:r>
                      <a:endParaRPr b="1"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Internal validity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31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Applicability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Transferability</a:t>
                      </a:r>
                      <a:endParaRPr b="1"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External validity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</a:tr>
              <a:tr h="731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Consistency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Dependability</a:t>
                      </a:r>
                      <a:endParaRPr b="1"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Reliability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731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Neutrality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Confirmability</a:t>
                      </a:r>
                      <a:endParaRPr b="1"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Objectivity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0"/>
          <p:cNvSpPr txBox="1"/>
          <p:nvPr>
            <p:ph idx="1" type="body"/>
          </p:nvPr>
        </p:nvSpPr>
        <p:spPr>
          <a:xfrm>
            <a:off x="274325" y="914400"/>
            <a:ext cx="88698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Credibility</a:t>
            </a:r>
            <a:r>
              <a:rPr lang="en"/>
              <a:t> is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degree of confidence in the truth of the research findings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Transferability </a:t>
            </a:r>
            <a:r>
              <a:rPr lang="en"/>
              <a:t>is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degree to which the research findings can be transferred to another context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Dependability</a:t>
            </a:r>
            <a:r>
              <a:rPr lang="en"/>
              <a:t> is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stability of research findings over time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Confirmability</a:t>
            </a:r>
            <a:r>
              <a:rPr lang="en"/>
              <a:t> is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degree to which the research findings can be confirmed by other researchers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4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Trustworthiness [LG85]</a:t>
            </a:r>
            <a:endParaRPr/>
          </a:p>
        </p:txBody>
      </p:sp>
      <p:sp>
        <p:nvSpPr>
          <p:cNvPr id="250" name="Google Shape;250;p40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Quality Establishment, Not Assurance</a:t>
            </a:r>
            <a:endParaRPr/>
          </a:p>
        </p:txBody>
      </p:sp>
      <p:sp>
        <p:nvSpPr>
          <p:cNvPr id="256" name="Google Shape;256;p4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Quality in qualitative research is “established” [LG85]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Quality is proactively backed into the methods</a:t>
            </a:r>
            <a:endParaRPr/>
          </a:p>
        </p:txBody>
      </p:sp>
      <p:sp>
        <p:nvSpPr>
          <p:cNvPr id="257" name="Google Shape;257;p41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Practices for Establishing Quality</a:t>
            </a:r>
            <a:endParaRPr/>
          </a:p>
        </p:txBody>
      </p:sp>
      <p:sp>
        <p:nvSpPr>
          <p:cNvPr id="263" name="Google Shape;263;p42"/>
          <p:cNvSpPr txBox="1"/>
          <p:nvPr>
            <p:ph idx="1" type="body"/>
          </p:nvPr>
        </p:nvSpPr>
        <p:spPr>
          <a:xfrm>
            <a:off x="274320" y="914400"/>
            <a:ext cx="4114800" cy="41148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Credibility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Prolonged Engagement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Persistent Observation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(Different forms of) triangulation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Peer debriefing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Negative case analysis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Referential adequacy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Member-checking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Transferability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Thick description</a:t>
            </a:r>
            <a:endParaRPr/>
          </a:p>
        </p:txBody>
      </p:sp>
      <p:sp>
        <p:nvSpPr>
          <p:cNvPr id="264" name="Google Shape;264;p42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65" name="Google Shape;265;p42"/>
          <p:cNvSpPr txBox="1"/>
          <p:nvPr>
            <p:ph idx="2" type="body"/>
          </p:nvPr>
        </p:nvSpPr>
        <p:spPr>
          <a:xfrm>
            <a:off x="4846320" y="914400"/>
            <a:ext cx="41148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Dependability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Inquiry audit</a:t>
            </a:r>
            <a:br>
              <a:rPr lang="en"/>
            </a:br>
            <a:br>
              <a:rPr lang="en"/>
            </a:br>
            <a:br>
              <a:rPr lang="en"/>
            </a:b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Confirmability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Confirmability audit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Audit trail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Triangulation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Reflexivity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271" name="Google Shape;271;p43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sp>
        <p:nvSpPr>
          <p:cNvPr id="272" name="Google Shape;272;p43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4191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</a:t>
            </a:r>
            <a:r>
              <a:rPr lang="en"/>
              <a:t>heory building</a:t>
            </a:r>
            <a:endParaRPr/>
          </a:p>
          <a:p>
            <a:pPr indent="-330200" lvl="0" marL="4191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Qualitative research</a:t>
            </a:r>
            <a:endParaRPr/>
          </a:p>
          <a:p>
            <a:pPr indent="-330200" lvl="0" marL="4191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Example methodologies</a:t>
            </a:r>
            <a:endParaRPr/>
          </a:p>
          <a:p>
            <a:pPr indent="-330200" lvl="0" marL="4191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Multi-method research</a:t>
            </a:r>
            <a:endParaRPr/>
          </a:p>
          <a:p>
            <a:pPr indent="-330200" lvl="0" marL="4191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Mixed-methods research</a:t>
            </a:r>
            <a:endParaRPr/>
          </a:p>
          <a:p>
            <a:pPr indent="-330200" lvl="0" marL="4191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Quality assurance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4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 Any questions?</a:t>
            </a:r>
            <a:endParaRPr/>
          </a:p>
        </p:txBody>
      </p:sp>
      <p:sp>
        <p:nvSpPr>
          <p:cNvPr id="278" name="Google Shape;278;p44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dirk.riehle@fau.de</a:t>
            </a:r>
            <a:r>
              <a:rPr lang="en"/>
              <a:t> </a:t>
            </a:r>
            <a:r>
              <a:rPr lang="en" sz="2400"/>
              <a:t>–</a:t>
            </a:r>
            <a:r>
              <a:rPr lang="en"/>
              <a:t>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https://oss.cs.fau.de</a:t>
            </a:r>
            <a:endParaRPr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chemeClr val="hlink"/>
                </a:solidFill>
                <a:hlinkClick r:id="rId5"/>
              </a:rPr>
              <a:t>dirk@riehle.org</a:t>
            </a:r>
            <a:r>
              <a:rPr lang="en" sz="2400"/>
              <a:t> – </a:t>
            </a:r>
            <a:r>
              <a:rPr lang="en" sz="2400" u="sng">
                <a:solidFill>
                  <a:schemeClr val="hlink"/>
                </a:solidFill>
                <a:hlinkClick r:id="rId6"/>
              </a:rPr>
              <a:t>https://dirkriehle.com</a:t>
            </a:r>
            <a:r>
              <a:rPr lang="en" sz="2400"/>
              <a:t> – </a:t>
            </a:r>
            <a:r>
              <a:rPr lang="en" sz="2400" u="sng">
                <a:solidFill>
                  <a:schemeClr val="hlink"/>
                </a:solidFill>
                <a:hlinkClick r:id="rId7"/>
              </a:rPr>
              <a:t>@dirkriehle</a:t>
            </a:r>
            <a:endParaRPr sz="24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Legal Notices</a:t>
            </a:r>
            <a:endParaRPr/>
          </a:p>
        </p:txBody>
      </p:sp>
      <p:sp>
        <p:nvSpPr>
          <p:cNvPr id="284" name="Google Shape;284;p45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sp>
        <p:nvSpPr>
          <p:cNvPr id="285" name="Google Shape;285;p45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License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Licensed under the </a:t>
            </a:r>
            <a:r>
              <a:rPr lang="en" u="sng">
                <a:solidFill>
                  <a:schemeClr val="hlink"/>
                </a:solidFill>
                <a:hlinkClick r:id="rId4"/>
              </a:rPr>
              <a:t>CC BY 4.0 International</a:t>
            </a:r>
            <a:r>
              <a:rPr lang="en"/>
              <a:t> license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Copyright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© 2012-2023 Dirk Riehle, some rights reserved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Logic and Process of Science (Recap)</a:t>
            </a:r>
            <a:endParaRPr/>
          </a:p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pic>
        <p:nvPicPr>
          <p:cNvPr id="56" name="Google Shape;56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0" cy="3502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Purpose of Theory Building</a:t>
            </a:r>
            <a:endParaRPr/>
          </a:p>
        </p:txBody>
      </p:sp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sp>
        <p:nvSpPr>
          <p:cNvPr id="63" name="Google Shape;63;p12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purpose of scientific theory building is to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Create, revise, and build out a theory that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Correctly explains and/or predicts reality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Can can be continuously tested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All in a cost-efficient way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Theory Building Research</a:t>
            </a:r>
            <a:endParaRPr/>
          </a:p>
        </p:txBody>
      </p:sp>
      <p:sp>
        <p:nvSpPr>
          <p:cNvPr id="69" name="Google Shape;69;p13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Theory building research </a:t>
            </a:r>
            <a:r>
              <a:rPr lang="en"/>
              <a:t>is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Exploratory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Inductive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Qualitative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3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Inductive Reasoning</a:t>
            </a:r>
            <a:endParaRPr/>
          </a:p>
        </p:txBody>
      </p:sp>
      <p:sp>
        <p:nvSpPr>
          <p:cNvPr id="76" name="Google Shape;76;p1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Inductive research is based on </a:t>
            </a:r>
            <a:r>
              <a:rPr b="1" lang="en"/>
              <a:t>inductive reasoning</a:t>
            </a:r>
            <a:r>
              <a:rPr lang="en"/>
              <a:t> which is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Abstracting from data by recognizing patterns and drawing conclusions</a:t>
            </a:r>
            <a:endParaRPr/>
          </a:p>
        </p:txBody>
      </p:sp>
      <p:sp>
        <p:nvSpPr>
          <p:cNvPr id="77" name="Google Shape;77;p14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pic>
        <p:nvPicPr>
          <p:cNvPr id="78" name="Google Shape;78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5" y="2047875"/>
            <a:ext cx="3200400" cy="184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</a:t>
            </a:r>
            <a:r>
              <a:rPr b="1" lang="en"/>
              <a:t>theory building process 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Is iterative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Is incremental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Mitigates risk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Never ends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Theory Building Process</a:t>
            </a:r>
            <a:endParaRPr/>
          </a:p>
        </p:txBody>
      </p:sp>
      <p:sp>
        <p:nvSpPr>
          <p:cNvPr id="85" name="Google Shape;85;p15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Qualitative Research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NYT Slides Template">
  <a:themeElements>
    <a:clrScheme name="Simple Light">
      <a:dk1>
        <a:srgbClr val="000000"/>
      </a:dk1>
      <a:lt1>
        <a:srgbClr val="FFFFFF"/>
      </a:lt1>
      <a:dk2>
        <a:srgbClr val="808080"/>
      </a:dk2>
      <a:lt2>
        <a:srgbClr val="DCDCDC"/>
      </a:lt2>
      <a:accent1>
        <a:srgbClr val="4CAF50"/>
      </a:accent1>
      <a:accent2>
        <a:srgbClr val="1E90FF"/>
      </a:accent2>
      <a:accent3>
        <a:srgbClr val="FF0000"/>
      </a:accent3>
      <a:accent4>
        <a:srgbClr val="424242"/>
      </a:accent4>
      <a:accent5>
        <a:srgbClr val="D9D9D9"/>
      </a:accent5>
      <a:accent6>
        <a:srgbClr val="D9D9D9"/>
      </a:accent6>
      <a:hlink>
        <a:srgbClr val="34A3C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