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CF75E-E494-4BA5-B185-7B2E439C0F28}">
  <a:tblStyle styleId="{126CF75E-E494-4BA5-B185-7B2E439C0F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4e2fb27b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4e2fb27b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5a7049bb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5a7049bb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4e2fb27b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4e2fb27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5a7049bb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5a7049bb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6a49f51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6a49f51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e2fb27b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4e2fb27b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33e8de6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33e8de6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33e8de6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33e8de6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4e2fb27b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4e2fb27b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33e8de6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33e8de6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33e8de66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33e8de66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33e8de66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33e8de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33e8de66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33e8de66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33e8de66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33e8de66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33e8de66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33e8de66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14e2fb27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14e2fb27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33e8de6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33e8de6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e2fb27b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14e2fb27b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4e2fb27b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4e2fb27b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6a49f51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6a49f51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4e2fb27b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4e2fb27b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16a49f514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16a49f514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233e8de6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233e8de6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33e8de66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33e8de66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33e8de66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33e8de66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14e2fb27b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14e2fb27b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33e8de66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33e8de66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233e8de6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233e8de6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233e8de66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233e8de6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233e8de6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233e8de6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4e2fb27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4e2fb27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33e8de6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33e8de6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233e8de662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233e8de662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233e8de662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233e8de662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33e8de662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33e8de662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4e2fb27b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14e2fb27b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33e8de662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33e8de662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4e2fb27b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4e2fb27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4e2fb27b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14e2fb27b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6a49f514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6a49f51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16a49f514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16a49f514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5a7049b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5a7049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16a49f51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16a49f51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14e2fb27b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14e2fb27b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6a49f51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16a49f51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6a49f51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16a49f51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4e2fb27b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4e2fb27b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4e2fb27b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4e2fb27b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4e2fb27b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4e2fb27b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14e2fb27b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14e2fb27b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prisma-statement.org/protocols/" TargetMode="External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al-konsortium.de/" TargetMode="External"/><Relationship Id="rId4" Type="http://schemas.openxmlformats.org/officeDocument/2006/relationships/hyperlink" Target="https://sci-hub.ru/" TargetMode="External"/><Relationship Id="rId5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cebm.ox.ac.uk/resources/levels-of-evidence/ocebm-levels-of-evidenc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Reviews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D02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Meta-analyses are literature analyses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Quantitatively aggregate findings from different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Derive a more comprehensive statistical conclusion to a hypothesis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Meta-analyses are not </a:t>
            </a:r>
            <a:r>
              <a:rPr lang="en"/>
              <a:t>theory</a:t>
            </a:r>
            <a:r>
              <a:rPr lang="en"/>
              <a:t> building, but hypothesis testing research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Plan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SLR process consists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 the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Define</a:t>
            </a:r>
            <a:r>
              <a:rPr b="1" lang="en"/>
              <a:t> research question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design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Create research protocol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the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Search for studies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Filter studies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1000"/>
              </a:spcAft>
              <a:buSzPts val="1400"/>
              <a:buAutoNum type="alphaLcPeriod"/>
            </a:pPr>
            <a:r>
              <a:rPr b="1" lang="en"/>
              <a:t>Analyze data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5971025" y="813850"/>
            <a:ext cx="2743200" cy="18504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Research Question / Reasons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SLRs are open to any research question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rely on primary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 type of secondary study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useful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Summarizing existing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Identifying gaps in current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a new research framework (theory)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5971032" y="813816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1371600"/>
            <a:ext cx="8595361" cy="270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RQ from Pre-RS Traceability SLR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What are the benefits of pre-Requirements-Specification traceability and why?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578608" y="1755648"/>
            <a:ext cx="1143000" cy="1143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</a:t>
            </a:r>
            <a:r>
              <a:rPr lang="en"/>
              <a:t>Materials</a:t>
            </a:r>
            <a:r>
              <a:rPr lang="en"/>
              <a:t> / Literature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materials (for an SLR) is original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as presented in publications (i.e. literature)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also (but rarely) as the original research artifact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Be cautious to include gray literature and explain if so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Design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</a:t>
            </a:r>
            <a:r>
              <a:rPr lang="en"/>
              <a:t> tasks and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Choose supporting tools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 the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activities and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the following sections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5971032" y="146304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Tools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tracker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book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Literature manager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Zotero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ResearchGate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log book, work log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Create Research Protocol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your plan in a research protocol; this includes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Document the what and explain the why of your choices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4" name="Google Shape;164;p25"/>
          <p:cNvSpPr/>
          <p:nvPr/>
        </p:nvSpPr>
        <p:spPr>
          <a:xfrm>
            <a:off x="5971032" y="210312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Protocol Using Prisma Statement [1] 1 / 2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https://prisma-statement.org/protocols/</a:t>
            </a:r>
            <a:r>
              <a:rPr lang="en"/>
              <a:t> </a:t>
            </a:r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24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</a:t>
            </a:r>
            <a:r>
              <a:rPr lang="en"/>
              <a:t>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Protocol Using Prisma Statement 2 / 2</a:t>
            </a:r>
            <a:endParaRPr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4161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Review Research Protocol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your peers for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Spall (1998) for peer debriefing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Pay outside experts for feedback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using Spall (1998) for peer debriefing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Iterate until satisfied</a:t>
            </a:r>
            <a:endParaRPr/>
          </a:p>
        </p:txBody>
      </p:sp>
      <p:sp>
        <p:nvSpPr>
          <p:cNvPr id="188" name="Google Shape;188;p28"/>
          <p:cNvSpPr/>
          <p:nvPr/>
        </p:nvSpPr>
        <p:spPr>
          <a:xfrm>
            <a:off x="5971032" y="210312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3c. Register Research Protocol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Upload to arXiv (or similar registry / archive)</a:t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5971032" y="210312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of Pre-RS Traceability SLR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74320" y="9144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Research question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4846320" y="9144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Research protocol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274320" y="27432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Research design</a:t>
            </a:r>
            <a:endParaRPr/>
          </a:p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4846320" y="27432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4. Quality assurance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Search for Studies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and Qualification Process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Iterate over the following steps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for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Assure study quality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doing so, use your lab book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the process and its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using Rethlefsen et al. (2021) to do so</a:t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5971025" y="2734043"/>
            <a:ext cx="2741100" cy="1206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Search for Studies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for studies consists of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scope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 scope as search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evaluate basic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/>
          <p:nvPr/>
        </p:nvSpPr>
        <p:spPr>
          <a:xfrm>
            <a:off x="5971032" y="274320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Scope of Search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scope follows from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Components of the scope definition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Research-question-specific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Meta-criteria like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Year / age of literature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Publication outlet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Type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Written language of article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Number of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Specify both inclusion and exclusion criteria!</a:t>
            </a:r>
            <a:endParaRPr/>
          </a:p>
        </p:txBody>
      </p:sp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Express Scope as Search Query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Codify scope as search query, usually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By conjunction of search terms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Choice of search engines, for example,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Google Scholar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ACM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IEEE Press Digital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Commercial libraries e.g. Elsevier, Springer, Wiley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learn more about commercial libraries,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https://deal-konsortium.de/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https://sci-hub.ru/</a:t>
            </a:r>
            <a:r>
              <a:rPr lang="en"/>
              <a:t> </a:t>
            </a:r>
            <a:endParaRPr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Keywords and Statistics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1" name="Google Shape;251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{126CF75E-E494-4BA5-B185-7B2E439C0F28}</a:tableStyleId>
              </a:tblPr>
              <a:tblGrid>
                <a:gridCol w="2926800"/>
                <a:gridCol w="1417125"/>
                <a:gridCol w="1417125"/>
                <a:gridCol w="1417125"/>
                <a:gridCol w="1417125"/>
              </a:tblGrid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Search term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Google Scholar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IEEE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ACM DL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Web of Science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specification traceability”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“pre-requirements </a:t>
                      </a:r>
                      <a:r>
                        <a:rPr lang="en" sz="1800"/>
                        <a:t>specification</a:t>
                      </a:r>
                      <a:r>
                        <a:rPr lang="en" sz="1800"/>
                        <a:t>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133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“requirements provenance”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11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Literature Reviews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Search and Evaluate Basic Fit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 search using search query and search engine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found article, review its basic fit towards search scope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relevant article, perform forward and backward snowballing (search)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Backward snowballing: Review reference list of article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snowballing: Search for articles citing the one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Consider using Wohlin (2014) for snowballing guidelines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fit criteria are formal criteria to include or exclude literature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English language?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Peer-reviewed publication?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primary study?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decision should be made at a glance</a:t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Search Process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Date of 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 of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 results of search queries,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Article reference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 (URL)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log book for documentation</a:t>
            </a:r>
            <a:endParaRPr/>
          </a:p>
        </p:txBody>
      </p:sp>
      <p:sp>
        <p:nvSpPr>
          <p:cNvPr id="272" name="Google Shape;27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Filter</a:t>
            </a:r>
            <a:r>
              <a:rPr lang="en"/>
              <a:t> Studies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Filters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two filters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Study relevance filters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quality filters</a:t>
            </a:r>
            <a:endParaRPr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5" name="Google Shape;2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1"/>
          <p:cNvSpPr/>
          <p:nvPr/>
        </p:nvSpPr>
        <p:spPr>
          <a:xfrm>
            <a:off x="5971032" y="3383280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Filter for Relevance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basically fitting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read title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read abstract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Finally read article,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 inclusion and exclusion criteria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or drop the article at hand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possible, use second researcher to perform same task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disagreements are discussed and resolved</a:t>
            </a:r>
            <a:endParaRPr/>
          </a:p>
        </p:txBody>
      </p:sp>
      <p:sp>
        <p:nvSpPr>
          <p:cNvPr id="293" name="Google Shape;293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Inclusion and Exclusion Criteria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research question to define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Inclusion criteria (keep study)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Exclusion criteria (drop study)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Ensure reliability of interpretation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to operationalize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second researcher</a:t>
            </a:r>
            <a:endParaRPr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Relevance Criteria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the right type of study?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it fit the research question?</a:t>
            </a:r>
            <a:endParaRPr/>
          </a:p>
        </p:txBody>
      </p:sp>
      <p:sp>
        <p:nvSpPr>
          <p:cNvPr id="307" name="Google Shape;307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Filter for Quality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relevant article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the article carefully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Qualify the article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 the article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Filters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existing quality model [1] or create your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Rank order by type of research,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Controlled experiments over case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Case studies over qualitative surveys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Within each type of research, create quality levels, for example based 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Scope / breadth of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Recognized biases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Define a minimum expected quality level as the filter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2" name="Google Shape;322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example,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OCEBM Levels of Evidence</a:t>
            </a:r>
            <a:r>
              <a:rPr lang="en"/>
              <a:t> model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literature review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existing literature for purposes of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Relevant literature is sought out,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Analysed</a:t>
            </a:r>
            <a:r>
              <a:rPr lang="en"/>
              <a:t> towards a research question,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Synthesized</a:t>
            </a:r>
            <a:r>
              <a:rPr lang="en"/>
              <a:t> towards an answer, the new or revised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literature review should follow a systematic literature review methodology</a:t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Potential Quality Model and Its Problems</a:t>
            </a:r>
            <a:endParaRPr/>
          </a:p>
        </p:txBody>
      </p:sp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29" name="Google Shape;32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Gray Literature</a:t>
            </a:r>
            <a:endParaRPr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literature can be included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important for the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Gray literature can be excluded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enough on-point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Booth et al. (2016), p. 120, for a discussion of gray literature in SLRs</a:t>
            </a:r>
            <a:endParaRPr/>
          </a:p>
        </p:txBody>
      </p:sp>
      <p:sp>
        <p:nvSpPr>
          <p:cNvPr id="336" name="Google Shape;336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the Filtering Process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decisions for inclusion or exclusion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actual decision taken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reason for the decision (which criterion matched or was violated)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Track numbers along the search and filter funnel; at least the three stages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returned by query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Describes a relevant study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Passes expected quality threshold</a:t>
            </a:r>
            <a:endParaRPr/>
          </a:p>
        </p:txBody>
      </p:sp>
      <p:sp>
        <p:nvSpPr>
          <p:cNvPr id="343" name="Google Shape;343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Search and Filter of Pre-RS Traceability SLR</a:t>
            </a:r>
            <a:endParaRPr/>
          </a:p>
        </p:txBody>
      </p:sp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274320" y="9144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1. Search for studies</a:t>
            </a:r>
            <a:endParaRPr/>
          </a:p>
        </p:txBody>
      </p:sp>
      <p:sp>
        <p:nvSpPr>
          <p:cNvPr id="350" name="Google Shape;350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50"/>
          <p:cNvSpPr txBox="1"/>
          <p:nvPr>
            <p:ph idx="2" type="body"/>
          </p:nvPr>
        </p:nvSpPr>
        <p:spPr>
          <a:xfrm>
            <a:off x="4846320" y="9144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3. Filter for quality</a:t>
            </a:r>
            <a:endParaRPr/>
          </a:p>
        </p:txBody>
      </p:sp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274320" y="27432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2. Filter for relevance</a:t>
            </a:r>
            <a:endParaRPr/>
          </a:p>
        </p:txBody>
      </p:sp>
      <p:sp>
        <p:nvSpPr>
          <p:cNvPr id="353" name="Google Shape;353;p50"/>
          <p:cNvSpPr txBox="1"/>
          <p:nvPr>
            <p:ph idx="2" type="body"/>
          </p:nvPr>
        </p:nvSpPr>
        <p:spPr>
          <a:xfrm>
            <a:off x="4846320" y="2743200"/>
            <a:ext cx="4114800" cy="137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Data Analysis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364" name="Google Shape;364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Analyze data can be split into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data</a:t>
            </a:r>
            <a:endParaRPr/>
          </a:p>
        </p:txBody>
      </p:sp>
      <p:sp>
        <p:nvSpPr>
          <p:cNvPr id="365" name="Google Shape;365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366" name="Google Shape;3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2"/>
          <p:cNvSpPr/>
          <p:nvPr/>
        </p:nvSpPr>
        <p:spPr>
          <a:xfrm>
            <a:off x="5971032" y="4014216"/>
            <a:ext cx="2743200" cy="5487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Extract Descriptive Data</a:t>
            </a:r>
            <a:endParaRPr/>
          </a:p>
        </p:txBody>
      </p:sp>
      <p:sp>
        <p:nvSpPr>
          <p:cNvPr id="373" name="Google Shape;373;p5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relevant statistical data from articles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Total number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Keyword-article relationship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Trace to article (keyword, snowballing)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citations by article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Year of publication (distribution)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the article metadata, not the content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Synthesize Data</a:t>
            </a:r>
            <a:endParaRPr/>
          </a:p>
        </p:txBody>
      </p:sp>
      <p:sp>
        <p:nvSpPr>
          <p:cNvPr id="380" name="Google Shape;380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Continue process and keep iterating over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Synthesize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6a+b. Analyze Data (Extract + Synthesize Data)</a:t>
            </a:r>
            <a:endParaRPr/>
          </a:p>
        </p:txBody>
      </p:sp>
      <p:sp>
        <p:nvSpPr>
          <p:cNvPr id="387" name="Google Shape;38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an alternative to descriptive analysis, perform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analysis, e.g. thematic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Coding Statistics of Pre-RS Traceability SLR</a:t>
            </a:r>
            <a:endParaRPr/>
          </a:p>
        </p:txBody>
      </p:sp>
      <p:sp>
        <p:nvSpPr>
          <p:cNvPr id="394" name="Google Shape;394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395" name="Google Shape;395;p5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{126CF75E-E494-4BA5-B185-7B2E439C0F28}</a:tableStyleId>
              </a:tblPr>
              <a:tblGrid>
                <a:gridCol w="4297675"/>
                <a:gridCol w="4297675"/>
              </a:tblGrid>
              <a:tr h="402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Codes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Number of codings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Requirements Traceability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Pre-RS traceability general (+ sub codes)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Applying pre-RS traceability (+ sub 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 cases and benefits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Problems and challenges (+ sub 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Consequences of poor pre-RS traceability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Solutions and suggestions (+ sub 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techniques (+ sub 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212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Trace tools (+ sub codes)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 or narrative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literature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Meta-syntheses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Related, but not a type of literature review as defined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Meta-analyses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(scientific) type of literature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 (review)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Saturation Criterion of Pre-RS Traceability SLR</a:t>
            </a:r>
            <a:endParaRPr/>
          </a:p>
        </p:txBody>
      </p:sp>
      <p:sp>
        <p:nvSpPr>
          <p:cNvPr id="401" name="Google Shape;401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402" name="Google Shape;40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6862" y="1017270"/>
            <a:ext cx="4710276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Quality Assurance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Relevant Quality Criteria</a:t>
            </a:r>
            <a:endParaRPr/>
          </a:p>
        </p:txBody>
      </p:sp>
      <p:sp>
        <p:nvSpPr>
          <p:cNvPr id="413" name="Google Shape;41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selection criteria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Complete and exhaustive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Clear documentation of methods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Searching and filtering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Clear chain of evidence to results</a:t>
            </a:r>
            <a:endParaRPr/>
          </a:p>
        </p:txBody>
      </p:sp>
      <p:sp>
        <p:nvSpPr>
          <p:cNvPr id="414" name="Google Shape;414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0" name="Google Shape;420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plan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Search and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7" name="Google Shape;427;p6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33" name="Google Shape;433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34" name="Google Shape;434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Review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related work review is a research practice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Compares and contrasts</a:t>
            </a:r>
            <a:r>
              <a:rPr lang="en"/>
              <a:t> existing research with current or planned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/>
              <a:t>related</a:t>
            </a:r>
            <a:r>
              <a:rPr lang="en"/>
              <a:t> work review is most commonly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research paper to bring out what is novel about the presented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 final thesis to clarify the thesis work’ </a:t>
            </a:r>
            <a:r>
              <a:rPr lang="en"/>
              <a:t>relationship</a:t>
            </a:r>
            <a:r>
              <a:rPr lang="en"/>
              <a:t> to existing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other words, it is a justification for what’s to be presented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or Narrative Literature Reviews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(or narrative)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Choose research question</a:t>
            </a:r>
            <a:r>
              <a:rPr lang="en"/>
              <a:t> to answer using traditional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Perform comprehensive</a:t>
            </a:r>
            <a:r>
              <a:rPr lang="en"/>
              <a:t> (researcher-expertise-driven)</a:t>
            </a:r>
            <a:r>
              <a:rPr b="1" lang="en"/>
              <a:t> search</a:t>
            </a:r>
            <a:r>
              <a:rPr lang="en"/>
              <a:t> for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Evaluate relevance</a:t>
            </a:r>
            <a:r>
              <a:rPr lang="en"/>
              <a:t> (strengths and weaknesses) of found literature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Summarize findings</a:t>
            </a:r>
            <a:r>
              <a:rPr lang="en"/>
              <a:t> with respect to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literature reviews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rigor (but rely on the researcher’s expertise)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best viewed as well-reasoned opinions [DR]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Systematic Literature Reviews (SLRs)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SLRs </a:t>
            </a:r>
            <a:r>
              <a:rPr lang="en"/>
              <a:t>are a systematic approach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Finding, analyzing, and synthesizing primary studies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SLRs are a form of systematic review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all systematic reviews are SLRs (but most are)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methodology descriptions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Kitchenham (2004), Booth et al. (2016)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38" y="914388"/>
            <a:ext cx="2743200" cy="3555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Meta-syntheses are structured literature reviews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theory building using a research method,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Thematic analysis according to Braun &amp; Clarke (2012)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according to Corbin &amp; Strauss (2010)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