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rk RIEHLE"/>
  <p:cmAuthor clrIdx="1" id="1" initials="" lastIdx="1" name="Andreas Kaufma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3CAB5-AE4B-47F3-A8D5-D0E5E1D10105}">
  <a:tblStyle styleId="{11A3CAB5-AE4B-47F3-A8D5-D0E5E1D10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09T10:28:23.440">
    <p:pos x="0" y="0"/>
    <p:text>@kaufmann@group.riehle.org Sigh probably not on target. Thoughts?</p:text>
  </p:cm>
  <p:cm authorId="1" idx="1" dt="2023-03-09T10:28:23.440">
    <p:pos x="0" y="0"/>
    <p:text>Two thoughts. (1) Jansen is on a different level than GT or TA, as far as I remember you can combine it with different QDA strategies. (2) The slide itself seems useful but I wouldn't call it "coding paradigm" because this term is somewhat occupied already by corbin and strauss for something else.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1741a8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1741a8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1faa0b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1faa0b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1faa0b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1faa0b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6d967f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6d967f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1faa0b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71faa0b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6d967f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6d967f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41864ea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41864ea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41864ea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41864ea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1faa0b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71faa0b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1faa0b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71faa0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74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74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41864ea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41864ea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1864ea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41864ea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83bbe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f83bbe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Onwuegbuzie, A. J., &amp; Leech, N. L. “A call for qualitative power analyses,” Quality &amp; Quantity, (41), 2007, 105-121.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83bbea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83bbea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Creswell, J. W. Qualitative inquiry &amp; research design: Choosing among five approaches (2nd ed.). Sage, Thousand Oaks, CA, 2007.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Denzin, N. K., &amp; Lincoln Y. S. “The discipline and practice of qualitative research,” In N. K. Denzin &amp; Y. S. Lincoln (Eds.), The Sage Handbook of Qualitative Research (3rd ed.), Sage, Thousand Oaks, CA, 2005, 1-32.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Morse, J. M. “Determining sample size,” Qualitative Health Research, (10:1), 2000, 3-5.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Yin, R. Case Study Research: Design and Methods (4th ed.). Sage, Thousand Oaks, CA, 2009.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6d967f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6d967f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6d967f3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6d967f3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Fontana, A., &amp; Frey, J. H. (2000). The interview: From structured questions to negotiated text. </a:t>
            </a:r>
            <a:r>
              <a:rPr i="1" lang="en">
                <a:solidFill>
                  <a:schemeClr val="dk1"/>
                </a:solidFill>
              </a:rPr>
              <a:t>Handbook of qualitative research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(6), 645-672.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DiCicco‐Bloom, B., &amp; Crabtree, B. F. (2006). The qualitative research interview. </a:t>
            </a:r>
            <a:r>
              <a:rPr i="1" lang="en">
                <a:solidFill>
                  <a:schemeClr val="dk1"/>
                </a:solidFill>
              </a:rPr>
              <a:t>Medical education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(4), 314-321.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6d967f3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16d967f3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Fontana, A., &amp; Frey, J. H. (2000). The interview: From structured questions to negotiated text. </a:t>
            </a:r>
            <a:r>
              <a:rPr i="1" lang="en">
                <a:solidFill>
                  <a:schemeClr val="dk1"/>
                </a:solidFill>
              </a:rPr>
              <a:t>Handbook of qualitative research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(6), 645-672.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DiCicco‐Bloom, B., &amp; Crabtree, B. F. (2006). The qualitative research interview. </a:t>
            </a:r>
            <a:r>
              <a:rPr i="1" lang="en">
                <a:solidFill>
                  <a:schemeClr val="dk1"/>
                </a:solidFill>
              </a:rPr>
              <a:t>Medical education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(4), 314-321.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Bryman, A. (2016). </a:t>
            </a:r>
            <a:r>
              <a:rPr i="1" lang="en">
                <a:solidFill>
                  <a:schemeClr val="dk1"/>
                </a:solidFill>
              </a:rPr>
              <a:t>Social research methods</a:t>
            </a:r>
            <a:r>
              <a:rPr lang="en">
                <a:solidFill>
                  <a:schemeClr val="dk1"/>
                </a:solidFill>
              </a:rPr>
              <a:t>. Oxford university press.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71faa0b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71faa0b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Fontana, A., &amp; Frey, J. H. (2000). The interview: From structured questions to negotiated text. </a:t>
            </a:r>
            <a:r>
              <a:rPr i="1" lang="en">
                <a:solidFill>
                  <a:schemeClr val="dk1"/>
                </a:solidFill>
              </a:rPr>
              <a:t>Handbook of qualitative research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(6), 645-672.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DiCicco‐Bloom, B., &amp; Crabtree, B. F. (2006). The qualitative research interview. </a:t>
            </a:r>
            <a:r>
              <a:rPr i="1" lang="en">
                <a:solidFill>
                  <a:schemeClr val="dk1"/>
                </a:solidFill>
              </a:rPr>
              <a:t>Medical education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(4), 314-321.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Bryman, A. (2016). </a:t>
            </a:r>
            <a:r>
              <a:rPr i="1" lang="en">
                <a:solidFill>
                  <a:schemeClr val="dk1"/>
                </a:solidFill>
              </a:rPr>
              <a:t>Social research methods</a:t>
            </a:r>
            <a:r>
              <a:rPr lang="en">
                <a:solidFill>
                  <a:schemeClr val="dk1"/>
                </a:solidFill>
              </a:rPr>
              <a:t>. Oxford university press.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16d967f3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16d967f3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Fontana, A., &amp; Frey, J. H. (2000). The interview: From structured questions to negotiated text. </a:t>
            </a:r>
            <a:r>
              <a:rPr i="1" lang="en">
                <a:solidFill>
                  <a:schemeClr val="dk1"/>
                </a:solidFill>
              </a:rPr>
              <a:t>Handbook of qualitative research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(6), 645-672.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DiCicco‐Bloom, B., &amp; Crabtree, B. F. (2006). The qualitative research interview. </a:t>
            </a:r>
            <a:r>
              <a:rPr i="1" lang="en">
                <a:solidFill>
                  <a:schemeClr val="dk1"/>
                </a:solidFill>
              </a:rPr>
              <a:t>Medical education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(4), 314-321.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Jansen, H. (2010). The logic of qualitative survey research and its position in the field of social research methods. In </a:t>
            </a:r>
            <a:r>
              <a:rPr i="1" lang="en">
                <a:solidFill>
                  <a:schemeClr val="dk1"/>
                </a:solidFill>
              </a:rPr>
              <a:t>Forum Qualitative Sozialforschung/Forum: Qualitative Social Research</a:t>
            </a:r>
            <a:r>
              <a:rPr lang="en">
                <a:solidFill>
                  <a:schemeClr val="dk1"/>
                </a:solidFill>
              </a:rPr>
              <a:t> (Vol. 11, No. 2).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749ba1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749ba1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f2b49d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f2b49d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16d967f3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16d967f3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Roberts, R. E. (2020). Qualitative Interview Questions: Guidance for Novice Researchers. </a:t>
            </a:r>
            <a:r>
              <a:rPr i="1" lang="en">
                <a:solidFill>
                  <a:schemeClr val="dk1"/>
                </a:solidFill>
              </a:rPr>
              <a:t>Qualitative Report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25</a:t>
            </a:r>
            <a:r>
              <a:rPr lang="en">
                <a:solidFill>
                  <a:schemeClr val="dk1"/>
                </a:solidFill>
              </a:rPr>
              <a:t>(9).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f2b49d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f2b49d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71faa0b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71faa0b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71faa0b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71faa0b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f2b49d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f2b49d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71faa0b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71faa0b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16d967f3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16d967f3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71faa0b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71faa0b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ae08f9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ae08f9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Jansen, H. (2010). The logic of qualitative survey research and its position in the field of social research methods. In </a:t>
            </a:r>
            <a:r>
              <a:rPr i="1" lang="en">
                <a:solidFill>
                  <a:schemeClr val="dk1"/>
                </a:solidFill>
              </a:rPr>
              <a:t>Forum Qualitative Sozialforschung/Forum: Qualitative Social Research</a:t>
            </a:r>
            <a:r>
              <a:rPr lang="en">
                <a:solidFill>
                  <a:schemeClr val="dk1"/>
                </a:solidFill>
              </a:rPr>
              <a:t> (Vol. 11, No. 2).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741a8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741a8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71faa0b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71faa0b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71faa0b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71faa0b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71faa0b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71faa0b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1faa0b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1faa0b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71faa0b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71faa0b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71faa0b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71faa0b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71faa0b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71faa0b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1faa0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1faa0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2b49de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2b49de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2b49de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f2b49de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de7fa6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fde7fa6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49ba1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749ba1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irkriehle.com/?p=1087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ieeexplore.ieee.org/ielx7/32/4359463/8477174/appendix-uncovering-periphery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comments" Target="../comments/comment1.xml"/><Relationship Id="rId4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p.me/pe4V6-2x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D03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Qualitative vs. Quantitative Surveys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Statistical (Quantitative) Surveys 1 / 2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qualitative</a:t>
            </a:r>
            <a:r>
              <a:rPr lang="en"/>
              <a:t>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Diversity</a:t>
            </a:r>
            <a:r>
              <a:rPr lang="en"/>
              <a:t> (of variables) in a population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statistical (quantitative)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</a:t>
            </a:r>
            <a:r>
              <a:rPr lang="en"/>
              <a:t> (of variables) in a population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Statistical Survey [1]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are the following six proposed theoretical constructs indicative of an episodic volunteers intention to remain a volunteer to a project?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Volunteering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Contributor benefit motivations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Psychological sense of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</a:t>
            </a:r>
            <a:r>
              <a:rPr lang="en"/>
              <a:t>commitment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Social norms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Satisfaction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constructs were an outcome of the example qualitative survey research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Barcomb, A., Stol KJ, Riehle, D. &amp; Fitzgerald, B. (2019). </a:t>
            </a:r>
            <a:r>
              <a:rPr lang="en" u="sng">
                <a:solidFill>
                  <a:schemeClr val="hlink"/>
                </a:solidFill>
                <a:hlinkClick r:id="rId4"/>
              </a:rPr>
              <a:t>Why Do Episodic Volunteers Stay in FLOSS Communities?</a:t>
            </a:r>
            <a:r>
              <a:rPr lang="en"/>
              <a:t> In Proceedings of the 41st International Conference on Software Engineering (ICSE 2019), pp. 948-959.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2 / 2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{11A3CAB5-AE4B-47F3-A8D5-D0E5E1D10105}</a:tableStyleId>
              </a:tblPr>
              <a:tblGrid>
                <a:gridCol w="2865100"/>
                <a:gridCol w="2865100"/>
                <a:gridCol w="28651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Survey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Statistical Survey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Diversity / insight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/ hypothesis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/ purposive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or ordinal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saturation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/ causal insights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vs. Statistical Survey Comparison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{11A3CAB5-AE4B-47F3-A8D5-D0E5E1D10105}</a:tableStyleId>
              </a:tblPr>
              <a:tblGrid>
                <a:gridCol w="2865100"/>
                <a:gridCol w="2865100"/>
                <a:gridCol w="28651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of episodic volunteering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hypothesis-testing survey of episodic volunteering practices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 retention practices for episodic volunteers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relevance of constructs for intention to remain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leaders from diverse set of projects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questionnaire advertised (“convenience sampling”)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/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Saturation of learning about new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and effort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set of retention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(in)validation of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Purposive Sampling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selection of members (the sample) of a population for investigation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Purposive sampling</a:t>
            </a:r>
            <a:r>
              <a:rPr lang="en"/>
              <a:t> is sampling in which the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purposeful for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Theoretical sampling is a variant of purposive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grounded theory research</a:t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sampling model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model of the population designed to sample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the properties of relevance to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population </a:t>
            </a:r>
            <a:r>
              <a:rPr lang="en"/>
              <a:t>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elements characterized by the sampling model</a:t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 and Population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Sampling Model with Sample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Sampling Model?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model already incorporates assumptions (biases) about the domain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derived from prior work, for example, a systematic 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situations of high uncertainty, start with a small model and revise over time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Microservice Integration Sampling Model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of domain experts on best practices of microservice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were experts of microservice architectures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Diversity sought out was captured by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468880"/>
            <a:ext cx="8595359" cy="151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</a:t>
            </a:r>
            <a:r>
              <a:rPr lang="en"/>
              <a:t>Sampling Strategies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 strategies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a common representative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</a:t>
            </a:r>
            <a:r>
              <a:rPr lang="en"/>
              <a:t> outlier cases for theoretical insight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sets of elements based on opposing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400"/>
            <a:ext cx="2743200" cy="227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5993800" y="1417320"/>
            <a:ext cx="3008700" cy="647400"/>
          </a:xfrm>
          <a:prstGeom prst="rect">
            <a:avLst/>
          </a:prstGeom>
          <a:noFill/>
          <a:ln cap="flat" cmpd="sng" w="38100">
            <a:solidFill>
              <a:srgbClr val="1E9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sample should broadly cover the existing diversity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sample (add more elements) as you work towards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 for initial sample sizes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by other experts in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from qualitative methodologist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knowledge about reaching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Sample Sizes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r</a:t>
            </a:r>
            <a:r>
              <a:rPr lang="en"/>
              <a:t>ecommendations by qualitative methodologists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 research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At least 20 to 30 interviewees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Denzin and Lincoln (2005): About 30 to 50 interviews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Morse (2000): About 20 to 30 interviewees.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Max. 4 or 5 cases and 3 to 5 interviewees per case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Data Collection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as Interview Studies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(Fully) structured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interviewees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people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Interviews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open-ended questions, are “in-depth interviews”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order of questions, emphasis, and depth to vary by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managed and adapted in the situation by the interviewer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impose any prior categorization on collected data</a:t>
            </a:r>
            <a:endParaRPr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</a:t>
            </a:r>
            <a:r>
              <a:rPr b="1" lang="en"/>
              <a:t>s</a:t>
            </a:r>
            <a:r>
              <a:rPr b="1" lang="en"/>
              <a:t>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question set, with little room for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order and no variation between interviewees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closed questions (fixed set of answer choices)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created from an existing coding scheme for the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categorize behavior within pre-established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Structured interviews are not used in theory building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effectively a statistical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Interviews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Semi-Structured Interviews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Semi-structured interviews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Interviews with both a structured and unstructured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Theory building (unstructured part) tends to dominate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part to add some statistical data to better understand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Interview Study?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“Industry [1] is where the </a:t>
            </a:r>
            <a:r>
              <a:rPr b="1" lang="en" sz="2400"/>
              <a:t>research</a:t>
            </a:r>
            <a:r>
              <a:rPr b="1" lang="en" sz="2400"/>
              <a:t> data is.” [DR]</a:t>
            </a:r>
            <a:endParaRPr b="1" sz="2400"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Or just “practice”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Qualitative Surveys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 (for Theory Building)</a:t>
            </a:r>
            <a:endParaRPr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 protocol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 protocol, prepare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Updated questions if needed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interview</a:t>
            </a:r>
            <a:endParaRPr b="1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 current interviewee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Capture and transcribe interview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Analyze results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Perform qualitative data analysis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Check saturation, iterate if necessary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400"/>
            <a:ext cx="2743200" cy="227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/>
          <p:nvPr/>
        </p:nvSpPr>
        <p:spPr>
          <a:xfrm>
            <a:off x="5993800" y="2048256"/>
            <a:ext cx="3008700" cy="647400"/>
          </a:xfrm>
          <a:prstGeom prst="rect">
            <a:avLst/>
          </a:prstGeom>
          <a:noFill/>
          <a:ln cap="flat" cmpd="sng" w="38100">
            <a:solidFill>
              <a:srgbClr val="1E9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Prepare Protocol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all relevant meta-data, for example, interviewee name,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(if doing it for the first time) or amend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Prepare questions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and how to ask based on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questions into categories, have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start with some 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from the general to the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closing, follow-up, 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 Interview 1 / 3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your interview guide (questions)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comments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Clarify purpose of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permission to record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 purpose of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off the record remarks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Inquire about use of quotes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conversation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the spoken word (audio)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notes on non-verbal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open-ended questions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Interview Protocol [1]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community managers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Establish subject’s authority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Understand what the interview subject means by volunteering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types of episodic volunteering are present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does episodic volunteering look like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How are episodic volunteers managed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</a:t>
            </a:r>
            <a:r>
              <a:rPr lang="en"/>
              <a:t>vities are best suited to episodic volunteers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activities are not suited to episodic volunteers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0" y="423367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https://ieeexplore.ieee.org/ielx7/32/4359463/8477174/appendix-uncovering-periphery.pdf</a:t>
            </a:r>
            <a:r>
              <a:rPr lang="en"/>
              <a:t> </a:t>
            </a:r>
            <a:endParaRPr/>
          </a:p>
        </p:txBody>
      </p:sp>
      <p:sp>
        <p:nvSpPr>
          <p:cNvPr id="265" name="Google Shape;265;p4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episodic volunteers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Episodic volunteering pattern in a community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Motives and Intentions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initially inspired you to volunteer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intend to continue to volunteer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do you make that decision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Experiences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Practices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Volunteering identity/behavior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Do you have additional insights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 Interview 2 / 2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interview guide (questions) but do no</a:t>
            </a:r>
            <a:r>
              <a:rPr lang="en"/>
              <a:t>t be afraid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Rephrase, reiterate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off course if answers warrant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open-minded, avoid leading questions,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interviewee talk but pull them back to the topic if they digress</a:t>
            </a:r>
            <a:endParaRPr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 Interview 3 / 3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interview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the audio recording; your options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convert audio to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auto-transcription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Outsource to transcription service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transcript manually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the sentences if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off-the-record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end the transcription to the interviewee to get confirmation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 / Primary Materials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documents /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 /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Data Analysis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 (Continued)</a:t>
            </a:r>
            <a:endParaRPr/>
          </a:p>
        </p:txBody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Prepare protocol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Setup protocol, prepare questions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Updated questions if needed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>
                <a:solidFill>
                  <a:schemeClr val="dk2"/>
                </a:solidFill>
              </a:rPr>
              <a:t>Perform interview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Interview current interviewee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Capture and transcribe interview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 results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saturation, iterate if necessary </a:t>
            </a:r>
            <a:endParaRPr/>
          </a:p>
        </p:txBody>
      </p:sp>
      <p:sp>
        <p:nvSpPr>
          <p:cNvPr id="299" name="Google Shape;299;p45"/>
          <p:cNvSpPr/>
          <p:nvPr/>
        </p:nvSpPr>
        <p:spPr>
          <a:xfrm>
            <a:off x="5993800" y="2697480"/>
            <a:ext cx="3008700" cy="647400"/>
          </a:xfrm>
          <a:prstGeom prst="rect">
            <a:avLst/>
          </a:prstGeom>
          <a:noFill/>
          <a:ln cap="flat" cmpd="sng" w="38100">
            <a:solidFill>
              <a:srgbClr val="1E9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50" y="914400"/>
            <a:ext cx="2743200" cy="227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Levels of Diversity Analysis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levels (types) of analysis according to Jansen (201)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Unidimensional description (of collected data)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Data → Object, Object → Dimensions, Dimensions → Categories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Multidimensional description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Concept-oriented and case-oriented description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survey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of a population through observation of its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qualitative survey</a:t>
            </a:r>
            <a:r>
              <a:rPr lang="en"/>
              <a:t> is a survey studying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iversity (not distribution) in a population for theory building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Qualitative surveys may be the simplest possible theory building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variant is the interview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Paradigm Comparison</a:t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14" name="Google Shape;314;p4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{11A3CAB5-AE4B-47F3-A8D5-D0E5E1D10105}</a:tableStyleId>
              </a:tblPr>
              <a:tblGrid>
                <a:gridCol w="2865125"/>
                <a:gridCol w="2865125"/>
                <a:gridCol w="2865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Grounded theory (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Corbin &amp; Strauss, 2008)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Thematic analysis (Braun &amp; Clarke, 2012)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 qualitative survey (Jansen, 2010)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Open coding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Initial coding and collation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 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Axial coding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Searching for themes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Upward coding</a:t>
                      </a:r>
                      <a:br>
                        <a:rPr lang="en" sz="1800"/>
                      </a:br>
                      <a:r>
                        <a:rPr lang="en" sz="1800"/>
                        <a:t>Downward coding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Selective coding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Reviewing themes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 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Saturation is Reached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Until saturation criterion tied to analysis method is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Saturation Criterion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14 interviews (out of 20 in total) all codes were set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tied to the individual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 → sampling model and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 → data analysis</a:t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QS EVR Quality Assurance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coders, with the second coder recoding the first coder’s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procedure, with the second coder being a distributed coding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each iteration, the codebook was discussed and revised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54" name="Google Shape;354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60" name="Google Shape;360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6" name="Google Shape;366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use defined research methods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Define research question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Create sampling model and sample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data </a:t>
            </a:r>
            <a:r>
              <a:rPr b="1" lang="en"/>
              <a:t>collection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qualitative survey should follow a defined methodology,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Jansen (2010)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400"/>
            <a:ext cx="2743200" cy="227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vs. Pre-structured Qualitative Surveys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Jansen (2010) distinguishes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(inductive) qualitative </a:t>
            </a:r>
            <a:r>
              <a:rPr lang="en"/>
              <a:t>surveys</a:t>
            </a:r>
            <a:r>
              <a:rPr lang="en"/>
              <a:t> (for theory building)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Pre-structured (deductive) qualitative surveys for measuring diversity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Pre-Structured (Deductive) </a:t>
            </a:r>
            <a:r>
              <a:rPr lang="en"/>
              <a:t>Qualitative</a:t>
            </a:r>
            <a:r>
              <a:rPr lang="en"/>
              <a:t> Surveys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pre-structured qualitative survey,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assesses diversity in a population using 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such, this type of survey is descriptive and findings have to fit the mold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a set of predefined characteristics exist in a given population?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We do not consider this type of survey further (not theory building)</a:t>
            </a:r>
            <a:endParaRPr b="1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Episodic Volunteer Retention (EVR) RQ [1]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open source projects retain episodic volunteers?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these practices relate to traditional retention practices?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source projects rely on free “volunteer”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volunteers are habitual, some are episodic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Barcomb, A., Kaufmann, A., Riehle, D., Stol KJ, &amp; Fitzgerald, B. (2020). </a:t>
            </a:r>
            <a:r>
              <a:rPr lang="en" u="sng">
                <a:solidFill>
                  <a:schemeClr val="hlink"/>
                </a:solidFill>
                <a:hlinkClick r:id="rId4"/>
              </a:rPr>
              <a:t>Uncovering the Periphery: A Qualitative Survey of Episodic Volunteering in Free/Libre and Open Source Software Communities.</a:t>
            </a:r>
            <a:r>
              <a:rPr lang="en"/>
              <a:t> IEEE Transactions on Software Engineering, vol. 46, no. 9 (September 2020), pp. 962-980.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</a:t>
            </a:r>
            <a:r>
              <a:rPr lang="en"/>
              <a:t>in a Larger Research Design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1106364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