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FADF3E-312B-4AF1-831B-6F9FA5017B94}">
  <a:tblStyle styleId="{69FADF3E-312B-4AF1-831B-6F9FA5017B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EB40BC7-BB4B-457D-970A-6585902D8B4D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slide" Target="slides/slide42.xml"/><Relationship Id="rId25" Type="http://schemas.openxmlformats.org/officeDocument/2006/relationships/slide" Target="slides/slide19.xml"/><Relationship Id="rId47" Type="http://schemas.openxmlformats.org/officeDocument/2006/relationships/slide" Target="slides/slide41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0386efa33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0386efa33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642d48b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642d48b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6bbd71a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6bbd71a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6bbd71a1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6bbd71a1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46fb0b6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46fb0b6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246fb0b6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246fb0b6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2a294c021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2a294c021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6bbd71a1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6bbd71a1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2a294c02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2a294c02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2a294c021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2a294c021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2a294c021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2a294c021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058f7102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2058f7102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4a05b51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4a05b51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2a294c0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2a294c0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2a294c02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2a294c02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2a294c02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2a294c02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2a294c02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2a294c02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2a294c02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2a294c02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642d48b2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642d48b2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2a294c021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2a294c021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2a294c02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22a294c02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6bbd71a1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26bbd71a1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2246fb0b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2246fb0b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2a294c02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2a294c02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6bbd71a1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6bbd71a1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6bbd71a1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26bbd71a1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6bbd71a1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26bbd71a1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2a294c02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22a294c02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22a294c02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22a294c02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22a294c02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22a294c02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2a294c02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2a294c02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2a294c02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22a294c02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2a294c02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2a294c02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f9bad1e8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f9bad1e8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6bbd71a1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26bbd71a1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5a95014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f5a95014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f5a950148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f5a95014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24af2f7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24af2f7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246fb0b6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246fb0b6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246fb0b6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246fb0b6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24af2f72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24af2f72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24af2f72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24af2f72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commons.wikimedia.org/wiki/File:PiratesVsTemp(en).svg" TargetMode="External"/><Relationship Id="rId5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ofriehle.com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rofriehle.com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s://en.wikipedia.org/wiki/Streetlight_effect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5.png"/><Relationship Id="rId5" Type="http://schemas.openxmlformats.org/officeDocument/2006/relationships/hyperlink" Target="https://phdcomics.com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profriehle.com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6.png"/><Relationship Id="rId5" Type="http://schemas.openxmlformats.org/officeDocument/2006/relationships/hyperlink" Target="https://xkcd.com/385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profriehle.com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Validation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NYT C09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Validation vs. Application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(application) of a theory is a form of hypothesis generation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b="1" lang="en"/>
              <a:t>theory validation,</a:t>
            </a:r>
            <a:r>
              <a:rPr lang="en"/>
              <a:t> we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Adversarially seek out boundary cases to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the theory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b="1" lang="en"/>
              <a:t>theory</a:t>
            </a:r>
            <a:r>
              <a:rPr b="1" lang="en"/>
              <a:t> application, </a:t>
            </a:r>
            <a:r>
              <a:rPr lang="en"/>
              <a:t>we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we stay within the sweet spot 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something of use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Quantitative Research Methods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A </a:t>
            </a:r>
            <a:r>
              <a:rPr b="1" lang="en" sz="1500">
                <a:solidFill>
                  <a:schemeClr val="dk1"/>
                </a:solidFill>
              </a:rPr>
              <a:t>quantitative research method</a:t>
            </a:r>
            <a:endParaRPr b="1" sz="15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Gathers quantitative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sampling methods that allow for statistical generalization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run a hypothesis test</a:t>
            </a:r>
            <a:endParaRPr/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a Research Design a Quantitative Design?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theory validation </a:t>
            </a:r>
            <a:r>
              <a:rPr lang="en"/>
              <a:t>purpose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use of </a:t>
            </a:r>
            <a:r>
              <a:rPr b="1" lang="en"/>
              <a:t>random sampling</a:t>
            </a:r>
            <a:r>
              <a:rPr lang="en"/>
              <a:t> in data collection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acquisition and use of </a:t>
            </a:r>
            <a:r>
              <a:rPr b="1" lang="en"/>
              <a:t>quantitative data</a:t>
            </a:r>
            <a:endParaRPr b="1"/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Theory Validation Process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theory validation research process 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Incremental (one hypothesis at a time)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never finished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hypothesis testing process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often a one-shot process</a:t>
            </a:r>
            <a:endParaRPr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Research Hypotheses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b="1" lang="en"/>
              <a:t> research hypothesis</a:t>
            </a:r>
            <a:r>
              <a:rPr lang="en"/>
              <a:t> (recap) </a:t>
            </a:r>
            <a:r>
              <a:rPr lang="en"/>
              <a:t>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question that can only be answered with yes or no, true or false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binary nature is often turned into a quantified relationship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 A (the independent variable) influences the variable B (the dependent variable)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b="1" lang="en"/>
              <a:t>independent variable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 taken as input, possibly </a:t>
            </a:r>
            <a:r>
              <a:rPr lang="en"/>
              <a:t>purposeful</a:t>
            </a:r>
            <a:r>
              <a:rPr lang="en"/>
              <a:t> varied as part of the 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dependent variable </a:t>
            </a:r>
            <a:r>
              <a:rPr lang="en"/>
              <a:t>is a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 that is measured in response to changes in the independent variable</a:t>
            </a:r>
            <a:endParaRPr/>
          </a:p>
        </p:txBody>
      </p:sp>
      <p:sp>
        <p:nvSpPr>
          <p:cNvPr id="131" name="Google Shape;131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 (Expanded)</a:t>
            </a:r>
            <a:endParaRPr/>
          </a:p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</a:t>
            </a:r>
            <a:endParaRPr/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577" y="1428750"/>
            <a:ext cx="5890846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Theoretical</a:t>
            </a:r>
            <a:r>
              <a:rPr lang="en"/>
              <a:t> Constructs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construct</a:t>
            </a:r>
            <a:r>
              <a:rPr lang="en"/>
              <a:t> is a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Human-made phenomenon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theoretical construct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Non-tangible construct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/>
              <a:t>measurable</a:t>
            </a:r>
            <a:r>
              <a:rPr lang="en"/>
              <a:t> construct is a variable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Theoretical Constructs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Usability of a website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write error-free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Willingness to share information</a:t>
            </a:r>
            <a:endParaRPr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and Causation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Variable A </a:t>
            </a:r>
            <a:r>
              <a:rPr b="1" lang="en"/>
              <a:t>correlates</a:t>
            </a:r>
            <a:r>
              <a:rPr lang="en"/>
              <a:t> with variable B if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Changes to variable A correspond to defined changes in variable 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Variable A </a:t>
            </a:r>
            <a:r>
              <a:rPr b="1" lang="en"/>
              <a:t>causes</a:t>
            </a:r>
            <a:r>
              <a:rPr lang="en"/>
              <a:t> variable B to change if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Changes to variable A cause defined changes in variable 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Correlation can be measured, causation needs to be established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In-, De-, and Reduction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Induction is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 of inserting ducks into science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Deduction is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 of removing ducks from science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Reduction is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 of replacing worn out ducks in science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Causation vs. Correlation [1]</a:t>
            </a:r>
            <a:endParaRPr/>
          </a:p>
        </p:txBody>
      </p:sp>
      <p:sp>
        <p:nvSpPr>
          <p:cNvPr id="166" name="Google Shape;166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0" y="4690872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[1] See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https://commons.wikimedia.org/wiki/File:PiratesVsTemp(en).svg</a:t>
            </a:r>
            <a:r>
              <a:rPr lang="en" sz="1200"/>
              <a:t> </a:t>
            </a:r>
            <a:endParaRPr sz="1200"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8805" y="822960"/>
            <a:ext cx="6246390" cy="3931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Example Methods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Quantitative Research Methods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quantitative research methods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Hypothesis-testing surveys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Controlled experiments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Noteworthy, but …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Confirmatory case studies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Post-facto analyses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Hypothesis-Testing Surveys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hypothesis-testing survey</a:t>
            </a:r>
            <a:r>
              <a:rPr lang="en"/>
              <a:t> is a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Quantitative investigation of one or more phenomena to test one or more hypotheses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performed using a questionnaire on a large representative population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Having them answer in their natural (uncontrolled)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are other types of surveys, e.g. </a:t>
            </a:r>
            <a:r>
              <a:rPr b="1" lang="en"/>
              <a:t>descriptive surveys, </a:t>
            </a:r>
            <a:r>
              <a:rPr lang="en"/>
              <a:t>which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suggest interesting insights, are useful in theory building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Hypothesis-Testing </a:t>
            </a:r>
            <a:r>
              <a:rPr lang="en"/>
              <a:t>Survey Research Process</a:t>
            </a:r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Define goals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Identify constructs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Define hypotheses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 survey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Identify or develop instruments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Design questionnaire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Determine sample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Define or identify population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Choose sampling strategy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Sample from population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Beta-test survey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Execute survey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Evaluate results</a:t>
            </a:r>
            <a:endParaRPr/>
          </a:p>
        </p:txBody>
      </p:sp>
      <p:sp>
        <p:nvSpPr>
          <p:cNvPr id="194" name="Google Shape;194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Controlled Experiments</a:t>
            </a:r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controlled experiment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Quantitative investigation one or more phenomena to test one or more hypotheses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performed by providing treatments to small samples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 tightly controlled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are other types of experiments, e.g. </a:t>
            </a:r>
            <a:r>
              <a:rPr b="1" lang="en"/>
              <a:t>quasi experiments, </a:t>
            </a:r>
            <a:r>
              <a:rPr lang="en"/>
              <a:t>which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suggest interesting insights, are useful in theory building </a:t>
            </a:r>
            <a:endParaRPr/>
          </a:p>
        </p:txBody>
      </p:sp>
      <p:sp>
        <p:nvSpPr>
          <p:cNvPr id="201" name="Google Shape;201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Controlled Experiments Research Process</a:t>
            </a:r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Define goals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Identify constructs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Define hypotheses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 experiment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lphaLcPeriod"/>
            </a:pPr>
            <a:r>
              <a:rPr lang="en" sz="1200">
                <a:solidFill>
                  <a:schemeClr val="dk2"/>
                </a:solidFill>
              </a:rPr>
              <a:t>Identify variables</a:t>
            </a:r>
            <a:endParaRPr sz="12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Design treatments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Determine treatment groups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Define or identify population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Perform random sampling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Assign to treatment groups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experiment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Perform treatments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Measure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Evaluate results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Hypothesis-Testing Survey vs. Controlled Experiment</a:t>
            </a:r>
            <a:endParaRPr/>
          </a:p>
        </p:txBody>
      </p:sp>
      <p:sp>
        <p:nvSpPr>
          <p:cNvPr id="214" name="Google Shape;214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215" name="Google Shape;215;p34"/>
          <p:cNvGraphicFramePr/>
          <p:nvPr/>
        </p:nvGraphicFramePr>
        <p:xfrm>
          <a:off x="274320" y="822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{69FADF3E-312B-4AF1-831B-6F9FA5017B94}</a:tableStyleId>
              </a:tblPr>
              <a:tblGrid>
                <a:gridCol w="2865125"/>
                <a:gridCol w="2865125"/>
                <a:gridCol w="2865125"/>
              </a:tblGrid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Hypothesis-Testing Survey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Controlled Experiment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Size of sample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(Usually) l</a:t>
                      </a:r>
                      <a:r>
                        <a:rPr lang="en" sz="1800"/>
                        <a:t>arge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(Usually) s</a:t>
                      </a:r>
                      <a:r>
                        <a:rPr lang="en" sz="1800"/>
                        <a:t>mall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Dealing with variation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Through large</a:t>
                      </a:r>
                      <a:br>
                        <a:rPr lang="en" sz="1800"/>
                      </a:br>
                      <a:r>
                        <a:rPr lang="en" sz="1800"/>
                        <a:t>sample size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By </a:t>
                      </a:r>
                      <a:r>
                        <a:rPr lang="en" sz="1800"/>
                        <a:t>controlling</a:t>
                      </a:r>
                      <a:r>
                        <a:rPr lang="en" sz="1800"/>
                        <a:t> the environment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Data collection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Questionnaire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Observation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Hypothesis Testing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 Operationalization</a:t>
            </a:r>
            <a:endParaRPr/>
          </a:p>
        </p:txBody>
      </p:sp>
      <p:sp>
        <p:nvSpPr>
          <p:cNvPr id="226" name="Google Shape;226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Two approaches to defining a construct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Intrinsic definition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 definition is based the construct’s assumed intrinsic properties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Then, there can be different ways of measuring the construct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Extrinsic definition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 construct’s operationalization is its definition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Then, there is is exactly one way of measuring the construct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Two discussion examples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Economic value of a public company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Societal value of a non-profit organization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Theory validation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Research hypotheses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Example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Hypothesis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Quality assurance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measurement instrument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Measures a (theoretical) construct / variable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 for tangible constructs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Clock</a:t>
            </a:r>
            <a:r>
              <a:rPr lang="en"/>
              <a:t> for measuring </a:t>
            </a:r>
            <a:r>
              <a:rPr b="1" lang="en"/>
              <a:t>speed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Thermometer</a:t>
            </a:r>
            <a:r>
              <a:rPr lang="en"/>
              <a:t> for measuring </a:t>
            </a:r>
            <a:r>
              <a:rPr b="1" lang="en"/>
              <a:t>heat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Particle</a:t>
            </a:r>
            <a:r>
              <a:rPr lang="en"/>
              <a:t> counter for measuring </a:t>
            </a:r>
            <a:r>
              <a:rPr b="1" lang="en"/>
              <a:t>pollution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 for non-tangible (theoretical) constructs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Checker / linter</a:t>
            </a:r>
            <a:r>
              <a:rPr lang="en"/>
              <a:t> for measuring </a:t>
            </a:r>
            <a:r>
              <a:rPr b="1" lang="en"/>
              <a:t>source code quality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Question set</a:t>
            </a:r>
            <a:r>
              <a:rPr lang="en"/>
              <a:t> for measuring</a:t>
            </a:r>
            <a:r>
              <a:rPr b="1" lang="en"/>
              <a:t> intention to share knowledge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Market capitalization</a:t>
            </a:r>
            <a:r>
              <a:rPr lang="en"/>
              <a:t> for measuring a </a:t>
            </a:r>
            <a:r>
              <a:rPr b="1" lang="en"/>
              <a:t>company’s economic value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Measurement Instruments</a:t>
            </a:r>
            <a:endParaRPr/>
          </a:p>
        </p:txBody>
      </p:sp>
      <p:sp>
        <p:nvSpPr>
          <p:cNvPr id="234" name="Google Shape;234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Construct validity </a:t>
            </a:r>
            <a:r>
              <a:rPr lang="en"/>
              <a:t>is the extent to which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construct’s operationalization matches the construct’s intrinsic definition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Easy if the operationalization defines the construct</a:t>
            </a:r>
            <a:endParaRPr/>
          </a:p>
        </p:txBody>
      </p:sp>
      <p:sp>
        <p:nvSpPr>
          <p:cNvPr id="240" name="Google Shape;240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 Validity</a:t>
            </a:r>
            <a:endParaRPr/>
          </a:p>
        </p:txBody>
      </p:sp>
      <p:sp>
        <p:nvSpPr>
          <p:cNvPr id="241" name="Google Shape;241;p3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 Model (Recap)</a:t>
            </a:r>
            <a:endParaRPr/>
          </a:p>
        </p:txBody>
      </p:sp>
      <p:sp>
        <p:nvSpPr>
          <p:cNvPr id="247" name="Google Shape;247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</a:t>
            </a:r>
            <a:r>
              <a:rPr b="1" lang="en"/>
              <a:t>sampling model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a model of the population designed to sample from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Focuses on the </a:t>
            </a:r>
            <a:r>
              <a:rPr b="1" lang="en"/>
              <a:t>variables</a:t>
            </a:r>
            <a:r>
              <a:rPr lang="en"/>
              <a:t> of relevance to the research question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</a:t>
            </a:r>
            <a:endParaRPr/>
          </a:p>
        </p:txBody>
      </p:sp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primary sampling strategy in testing hypotheses is random sampling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Random sampling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Sampling strategy in which elements of the population are chosen randomly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Stratified random sampling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Sampling strategy, in which the population is split into strata before random sampling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Random sampling is the strategy of choice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avoid researcher and other biases</a:t>
            </a:r>
            <a:endParaRPr/>
          </a:p>
        </p:txBody>
      </p:sp>
      <p:sp>
        <p:nvSpPr>
          <p:cNvPr id="255" name="Google Shape;255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Convenience Sampling [1]</a:t>
            </a:r>
            <a:endParaRPr/>
          </a:p>
        </p:txBody>
      </p:sp>
      <p:sp>
        <p:nvSpPr>
          <p:cNvPr id="261" name="Google Shape;261;p4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62" name="Google Shape;26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822960"/>
            <a:ext cx="8595361" cy="35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1"/>
          <p:cNvSpPr txBox="1"/>
          <p:nvPr/>
        </p:nvSpPr>
        <p:spPr>
          <a:xfrm>
            <a:off x="0" y="4690872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[1] See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https://en.wikipedia.org/wiki/Streetlight_effect</a:t>
            </a:r>
            <a:r>
              <a:rPr lang="en" sz="1200"/>
              <a:t>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Fishing for results [1]</a:t>
            </a:r>
            <a:endParaRPr/>
          </a:p>
        </p:txBody>
      </p:sp>
      <p:sp>
        <p:nvSpPr>
          <p:cNvPr id="269" name="Google Shape;269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270" name="Google Shape;27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822960"/>
            <a:ext cx="4629772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2"/>
          <p:cNvSpPr txBox="1"/>
          <p:nvPr/>
        </p:nvSpPr>
        <p:spPr>
          <a:xfrm>
            <a:off x="0" y="4690872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4690872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[1] See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https://phdcomics.com/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Quality Assurance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Criteria for Research Methods (Recap)</a:t>
            </a:r>
            <a:endParaRPr/>
          </a:p>
        </p:txBody>
      </p:sp>
      <p:sp>
        <p:nvSpPr>
          <p:cNvPr id="282" name="Google Shape;282;p4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283" name="Google Shape;283;p44"/>
          <p:cNvGraphicFramePr/>
          <p:nvPr/>
        </p:nvGraphicFramePr>
        <p:xfrm>
          <a:off x="274320" y="822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{9EB40BC7-BB4B-457D-970A-6585902D8B4D}</a:tableStyleId>
              </a:tblPr>
              <a:tblGrid>
                <a:gridCol w="2865125"/>
                <a:gridCol w="2865125"/>
                <a:gridCol w="2865125"/>
              </a:tblGrid>
              <a:tr h="65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Intuition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Qualitative research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Quantitative research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65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Truth value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Credibility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Internal validity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Applicability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Transferability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External validity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65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Consistency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Dependability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Reliability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5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Neutrality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Confirmability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Objectivity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Internal validity</a:t>
            </a:r>
            <a:r>
              <a:rPr lang="en"/>
              <a:t> is the extent to which the study result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Shows a cause and effect relationship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External validity</a:t>
            </a:r>
            <a:r>
              <a:rPr b="1" lang="en"/>
              <a:t> </a:t>
            </a:r>
            <a:r>
              <a:rPr lang="en"/>
              <a:t>is </a:t>
            </a:r>
            <a:r>
              <a:rPr lang="en"/>
              <a:t>the extent to which the study result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generalized beyond the study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Reliability</a:t>
            </a:r>
            <a:r>
              <a:rPr lang="en"/>
              <a:t> is the extent to which the study result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repeated under the same conditions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Objectivity</a:t>
            </a:r>
            <a:r>
              <a:rPr lang="en"/>
              <a:t> is the extent to which the study result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repeated by other researchers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Empirical Criteria</a:t>
            </a:r>
            <a:endParaRPr/>
          </a:p>
        </p:txBody>
      </p:sp>
      <p:sp>
        <p:nvSpPr>
          <p:cNvPr id="290" name="Google Shape;290;p4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Inappropriate Generalization [1]</a:t>
            </a:r>
            <a:endParaRPr/>
          </a:p>
        </p:txBody>
      </p:sp>
      <p:sp>
        <p:nvSpPr>
          <p:cNvPr id="296" name="Google Shape;296;p4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297" name="Google Shape;29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822960"/>
            <a:ext cx="7088956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6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[1] See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https://xkcd.com/385/</a:t>
            </a: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Theory Validation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04" name="Google Shape;304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Theory validation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Research hypotheses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Example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Hypothesis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Quality assurance</a:t>
            </a:r>
            <a:endParaRPr/>
          </a:p>
        </p:txBody>
      </p:sp>
      <p:sp>
        <p:nvSpPr>
          <p:cNvPr id="305" name="Google Shape;305;p4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11" name="Google Shape;311;p4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17" name="Google Shape;317;p4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18" name="Google Shape;318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2022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 of Science (Recap)</a:t>
            </a:r>
            <a:endParaRPr/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63" name="Google Shape;6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800" y="822960"/>
            <a:ext cx="7010401" cy="401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Theory Validation</a:t>
            </a:r>
            <a:endParaRPr/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purpose of scientific theory validation is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Discriminately and adversarially test a theory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identify weaknesses and holes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 cost-efficient way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Be Learned?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Validation(ism)</a:t>
            </a:r>
            <a:r>
              <a:rPr lang="en"/>
              <a:t> (verificationism)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belief that you can proof (“validate”) a theory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Closely aligned with classic positivist stance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Falsification(ism)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belief that you can't proof a theory correct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that you should keep it around until it got falsified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Falsification dominates, yet a falsification may be incorrect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Validation Research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Theory</a:t>
            </a:r>
            <a:r>
              <a:rPr b="1" lang="en"/>
              <a:t> validation research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Confirmatory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Deductive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Quantitative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Deductive</a:t>
            </a:r>
            <a:r>
              <a:rPr lang="en"/>
              <a:t> Reasoning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Deductive</a:t>
            </a:r>
            <a:r>
              <a:rPr lang="en"/>
              <a:t> research is based on </a:t>
            </a:r>
            <a:r>
              <a:rPr b="1" lang="en"/>
              <a:t>deductive</a:t>
            </a:r>
            <a:r>
              <a:rPr b="1" lang="en"/>
              <a:t> reasoning</a:t>
            </a:r>
            <a:r>
              <a:rPr lang="en"/>
              <a:t> (in </a:t>
            </a:r>
            <a:r>
              <a:rPr lang="en"/>
              <a:t>research</a:t>
            </a:r>
            <a:r>
              <a:rPr lang="en"/>
              <a:t>) which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Generating hypotheses from theory for purposes of testing these</a:t>
            </a:r>
            <a:endParaRPr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" y="1828800"/>
            <a:ext cx="320040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YT Slides Template">
  <a:themeElements>
    <a:clrScheme name="Simple Light">
      <a:dk1>
        <a:srgbClr val="000000"/>
      </a:dk1>
      <a:lt1>
        <a:srgbClr val="FFFFFF"/>
      </a:lt1>
      <a:dk2>
        <a:srgbClr val="808080"/>
      </a:dk2>
      <a:lt2>
        <a:srgbClr val="DCDCDC"/>
      </a:lt2>
      <a:accent1>
        <a:srgbClr val="4CAF50"/>
      </a:accent1>
      <a:accent2>
        <a:srgbClr val="1E90FF"/>
      </a:accent2>
      <a:accent3>
        <a:srgbClr val="FF0000"/>
      </a:accent3>
      <a:accent4>
        <a:srgbClr val="424242"/>
      </a:accent4>
      <a:accent5>
        <a:srgbClr val="D9D9D9"/>
      </a:accent5>
      <a:accent6>
        <a:srgbClr val="D9D9D9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