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7C032E-3BF1-43C4-96D2-BB2C1DCBBB58}">
  <a:tblStyle styleId="{D87C032E-3BF1-43C4-96D2-BB2C1DCBBB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5eea7662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5eea7662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5eea7662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5eea7662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5eea766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5eea766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eea766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5eea766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7bc1158e6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7bc1158e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5eea7662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5eea7662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7bc1158e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7bc1158e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7bc1158e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7bc1158e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5eea7662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5eea7662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5eea7662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5eea7662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5eea766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35eea766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5eea766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5eea766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5eea766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5eea766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eea766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eea766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5eea7662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5eea7662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7bc1158e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7bc1158e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7bc1158e6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7bc1158e6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7bc1158e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7bc1158e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7bc1158e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7bc1158e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7bc1158e6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7bc1158e6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7bc1158e6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7bc1158e6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7bc1158e6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7bc1158e6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7bc1158e6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7bc1158e6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5eea7662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5eea7662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7bc1158e6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7bc1158e6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7bc1158e6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7bc1158e6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7bc1158e6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7bc1158e6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7bc1158e6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7bc1158e6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7bc1158e6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7bc1158e6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5a950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5a950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5a9501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5a9501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47a15ff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47a15ff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5eea7662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5eea7662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eea7662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5eea7662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5eea7662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5eea7662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eea7662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5eea766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7bc1158e6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7bc1158e6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Research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C10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Survey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questionnaire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Paper-based questionnaire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Shopping street in-person survey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Content structure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Unstructured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Semi-structured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 questionnaire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Survey Questions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Questions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question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Measurement instrument for an underlying (theoretical) construct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construct (recap)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Human-made phenomenon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theoretical construct (recap)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Intangible construct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Questions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descriptive question </a:t>
            </a:r>
            <a:r>
              <a:rPr lang="en"/>
              <a:t>is a question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Asks about straightforward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Accepts potential subjectivity in the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primarily for </a:t>
            </a:r>
            <a:r>
              <a:rPr lang="en"/>
              <a:t>theory</a:t>
            </a:r>
            <a:r>
              <a:rPr lang="en"/>
              <a:t> 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descriptive questions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year were you born?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your preferred color?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you like to dance?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(Recap)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577" y="1428750"/>
            <a:ext cx="5890846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Blocks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item block </a:t>
            </a:r>
            <a:r>
              <a:rPr lang="en"/>
              <a:t>is a measurement instrument consisting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questions triangulating the measure of an underlying construct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Tries to get to the essence and avoid participant bias or subjectivity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primarily for </a:t>
            </a:r>
            <a:r>
              <a:rPr lang="en"/>
              <a:t>theory</a:t>
            </a:r>
            <a:r>
              <a:rPr lang="en"/>
              <a:t> 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item block for “personal innovativeness” [AP98]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f I heard about a new technology, I would look for ways to experiment with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Among my peers, I’m usually the first to try out new 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I am hesitant to try out new 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like to experiment with new technologies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Creation of Item Blocks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instruments like item blocks need to 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and calibrated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a significant specialized undertaking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large number of questions are generated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Their expressiveness is tested against a ground truth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number of questions is reduced to a manageable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 of Item Blocks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</a:t>
            </a:r>
            <a:r>
              <a:rPr lang="en"/>
              <a:t>creators draw on a large library of item blocks in the literature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first pick an item block close to their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either use the item block as is (existing variable) 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vary (within safe limits) the item block to match their need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adaptation of innovativeness in IT [AP98] to open-source software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instrument for information 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 heard about a new information technology, I would look for ways to experiment with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Among my peers, I’m usually the first to try out new information 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general, I am hesitant to try out new information 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like to experiment with new information technologies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Adjusted instrument for open source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 heard about a new technology, I would look for ways to experiment with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Among my peers, I’m usually the first to try out new 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general, I am hesitant to try out new 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like to experiment with new technologies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to Questions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answers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Quantitative answers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Numerical answers using a scale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Scales</a:t>
            </a:r>
            <a:endParaRPr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274320" y="822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{D87C032E-3BF1-43C4-96D2-BB2C1DCBBB58}</a:tableStyleId>
              </a:tblPr>
              <a:tblGrid>
                <a:gridCol w="1560375"/>
                <a:gridCol w="3517500"/>
                <a:gridCol w="3517500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Definition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Examples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Nominal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Provides classes only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{ bike, car, ship, … }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Ordinal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Adds rank ordering of values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1st prize, 2nd prize, 3rd prize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Interval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Adds distance to values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Temperature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Ratio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Adds ratios to values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Prices for goods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Survey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Survey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Survey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Survey evaluation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What Type of Scale is the Likert Scale?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five-point Likert scale looks like this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Disagree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Somewhat disagree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Neutral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Somewhat agree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type of scale is this?</a:t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900" y="1373688"/>
            <a:ext cx="458138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descriptive survey </a:t>
            </a:r>
            <a:r>
              <a:rPr lang="en"/>
              <a:t>is a questionnaire with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 gathering descriptive information about the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hypothesis-testing survey</a:t>
            </a:r>
            <a:r>
              <a:rPr lang="en"/>
              <a:t> is a questionnaire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at least one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Surveys</a:t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Survey Design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Sections of a Survey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Preamble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Demographics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 body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Closing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Preamble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survey preamble creates informed consent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survey about?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Introduction and purpose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 expect when taking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Duration, experiences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is responsible?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to ask questions?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to complain?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may offer a non-confounding incentive to take the survey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Dilbert on Survey Ethics [1]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1394000"/>
            <a:ext cx="7315200" cy="2355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0" y="4416552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…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demographics section profiles the respondent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an anonymous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context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Typical </a:t>
            </a:r>
            <a:r>
              <a:rPr lang="en"/>
              <a:t>demographics questions are descriptive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year were you born?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your primary job function?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your highest level of education?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Body of Survey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body consists of one or more sections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variables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Descriptive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 blocks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variables are derived from a research model and its hypotheses</a:t>
            </a:r>
            <a:endParaRPr/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3" y="2815075"/>
            <a:ext cx="3657601" cy="141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2670683"/>
            <a:ext cx="4572001" cy="170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closing section marks the end of the survey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may offer self-disclosure (e.g. email address) of respondent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receive information about the survey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receive the incentive 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Logic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often can add if-then-else paths through the questionnaire </a:t>
            </a:r>
            <a:endParaRPr/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Definitions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Possibly Go Wrong?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Respondents misunderstand your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Questions are ambiguous, </a:t>
            </a:r>
            <a:r>
              <a:rPr lang="en"/>
              <a:t>allowing</a:t>
            </a:r>
            <a:r>
              <a:rPr lang="en"/>
              <a:t> for several valid interpretations</a:t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Survey!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Test your survey with friends and colleagues or selected samples from your population</a:t>
            </a:r>
            <a:endParaRPr/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Survey Execution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Execution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strategic approach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sampling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Reach 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convenience approach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Blast on all channels</a:t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Possibly Go Wrong?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Respondents don’t finish because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survey has too many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Survey Evaluation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Evaluation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Test your hypotheses</a:t>
            </a:r>
            <a:endParaRPr/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Survey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Survey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Survey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Survey evaluation</a:t>
            </a:r>
            <a:endParaRPr/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89" name="Google Shape;289;p4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2022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Survey a.k.a. </a:t>
            </a:r>
            <a:r>
              <a:rPr b="1" lang="en"/>
              <a:t>questionnaire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structured </a:t>
            </a:r>
            <a:r>
              <a:rPr b="1" lang="en"/>
              <a:t>quantitative</a:t>
            </a:r>
            <a:r>
              <a:rPr lang="en"/>
              <a:t> research methodology aimed at gathering information about (one or more) properties of a (large)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Qualitative</a:t>
            </a:r>
            <a:r>
              <a:rPr lang="en"/>
              <a:t> survey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qualitative</a:t>
            </a:r>
            <a:r>
              <a:rPr lang="en"/>
              <a:t> research methodology based on analysis primary qualitative materials like interviews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Survey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purpose</a:t>
            </a:r>
            <a:r>
              <a:rPr lang="en"/>
              <a:t> of a survey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relevant and representative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theory evaluation and 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and Representative Information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becomes</a:t>
            </a:r>
            <a:r>
              <a:rPr b="1" lang="en"/>
              <a:t> relevant / useful</a:t>
            </a:r>
            <a:r>
              <a:rPr lang="en"/>
              <a:t> if it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Captures properties of interest correctly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→	You need to define properties and how to measure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Information becomes </a:t>
            </a:r>
            <a:r>
              <a:rPr b="1" lang="en"/>
              <a:t>representative </a:t>
            </a:r>
            <a:r>
              <a:rPr lang="en"/>
              <a:t>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matching population responds properly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→	You need to define population and how to reach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Survey Process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question is well-defined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Clear hypotheses can be expressed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Target population can be defined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population can be reached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Generalization is principally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survey context is well-defined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Survey Research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Hypothesis-Testing Survey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20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4CAF50"/>
      </a:accent1>
      <a:accent2>
        <a:srgbClr val="1E90FF"/>
      </a:accent2>
      <a:accent3>
        <a:srgbClr val="FF0000"/>
      </a:accent3>
      <a:accent4>
        <a:srgbClr val="424242"/>
      </a:accent4>
      <a:accent5>
        <a:srgbClr val="D9D9D9"/>
      </a:accent5>
      <a:accent6>
        <a:srgbClr val="D9D9D9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