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10386efa337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" name="Google Shape;34;g10386efa337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f9bad1e87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Google Shape;40;gf9bad1e87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11b9cbe210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Google Shape;47;g11b9cbe210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221bb1c6e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221bb1c6e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db5ccdfa6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db5ccdfa6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f5a950148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f5a950148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f5a950148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f5a950148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profriehle.com" TargetMode="Externa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profriehle.com" TargetMode="Externa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profriehle.com" TargetMode="Externa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  <a:noFill/>
        </p:spPr>
        <p:txBody>
          <a:bodyPr anchorCtr="0" anchor="b" bIns="274300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12" name="Google Shape;12;p2"/>
          <p:cNvSpPr/>
          <p:nvPr/>
        </p:nvSpPr>
        <p:spPr>
          <a:xfrm>
            <a:off x="0" y="2388810"/>
            <a:ext cx="9144000" cy="18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/>
          <p:nvPr/>
        </p:nvSpPr>
        <p:spPr>
          <a:xfrm>
            <a:off x="0" y="2386584"/>
            <a:ext cx="9144000" cy="9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1"/>
                </a:solidFill>
              </a:defRPr>
            </a:lvl1pPr>
            <a:lvl2pPr lvl="1" rtl="0">
              <a:buNone/>
              <a:defRPr>
                <a:solidFill>
                  <a:schemeClr val="dk1"/>
                </a:solidFill>
              </a:defRPr>
            </a:lvl2pPr>
            <a:lvl3pPr lvl="2" rtl="0">
              <a:buNone/>
              <a:defRPr>
                <a:solidFill>
                  <a:schemeClr val="dk1"/>
                </a:solidFill>
              </a:defRPr>
            </a:lvl3pPr>
            <a:lvl4pPr lvl="3" rtl="0">
              <a:buNone/>
              <a:defRPr>
                <a:solidFill>
                  <a:schemeClr val="dk1"/>
                </a:solidFill>
              </a:defRPr>
            </a:lvl4pPr>
            <a:lvl5pPr lvl="4" rtl="0">
              <a:buNone/>
              <a:defRPr>
                <a:solidFill>
                  <a:schemeClr val="dk1"/>
                </a:solidFill>
              </a:defRPr>
            </a:lvl5pPr>
            <a:lvl6pPr lvl="5" rtl="0">
              <a:buNone/>
              <a:defRPr>
                <a:solidFill>
                  <a:schemeClr val="dk1"/>
                </a:solidFill>
              </a:defRPr>
            </a:lvl6pPr>
            <a:lvl7pPr lvl="6" rtl="0">
              <a:buNone/>
              <a:defRPr>
                <a:solidFill>
                  <a:schemeClr val="dk1"/>
                </a:solidFill>
              </a:defRPr>
            </a:lvl7pPr>
            <a:lvl8pPr lvl="7" rtl="0">
              <a:buNone/>
              <a:defRPr>
                <a:solidFill>
                  <a:schemeClr val="dk1"/>
                </a:solidFill>
              </a:defRPr>
            </a:lvl8pPr>
            <a:lvl9pPr lvl="8" rtl="0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2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sp>
        <p:nvSpPr>
          <p:cNvPr id="20" name="Google Shape;20;p4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ln>
            <a:noFill/>
          </a:ln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274320" y="914400"/>
            <a:ext cx="4114800" cy="4114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46320" y="914400"/>
            <a:ext cx="41148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2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6" name="Google Shape;26;p5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2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0" name="Google Shape;30;p6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hyperlink" Target="https://profriehle.com" TargetMode="Externa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2"/>
                </a:solidFill>
              </a:defRPr>
            </a:lvl1pPr>
            <a:lvl2pPr lvl="1" rtl="0" algn="r">
              <a:buNone/>
              <a:defRPr b="1" sz="2400">
                <a:solidFill>
                  <a:schemeClr val="dk2"/>
                </a:solidFill>
              </a:defRPr>
            </a:lvl2pPr>
            <a:lvl3pPr lvl="2" rtl="0" algn="r">
              <a:buNone/>
              <a:defRPr b="1" sz="2400">
                <a:solidFill>
                  <a:schemeClr val="dk2"/>
                </a:solidFill>
              </a:defRPr>
            </a:lvl3pPr>
            <a:lvl4pPr lvl="3" rtl="0" algn="r">
              <a:buNone/>
              <a:defRPr b="1" sz="2400">
                <a:solidFill>
                  <a:schemeClr val="dk2"/>
                </a:solidFill>
              </a:defRPr>
            </a:lvl4pPr>
            <a:lvl5pPr lvl="4" rtl="0" algn="r">
              <a:buNone/>
              <a:defRPr b="1" sz="2400">
                <a:solidFill>
                  <a:schemeClr val="dk2"/>
                </a:solidFill>
              </a:defRPr>
            </a:lvl5pPr>
            <a:lvl6pPr lvl="5" rtl="0" algn="r">
              <a:buNone/>
              <a:defRPr b="1" sz="2400">
                <a:solidFill>
                  <a:schemeClr val="dk2"/>
                </a:solidFill>
              </a:defRPr>
            </a:lvl6pPr>
            <a:lvl7pPr lvl="6" rtl="0" algn="r">
              <a:buNone/>
              <a:defRPr b="1" sz="2400">
                <a:solidFill>
                  <a:schemeClr val="dk2"/>
                </a:solidFill>
              </a:defRPr>
            </a:lvl7pPr>
            <a:lvl8pPr lvl="7" rtl="0" algn="r">
              <a:buNone/>
              <a:defRPr b="1" sz="2400">
                <a:solidFill>
                  <a:schemeClr val="dk2"/>
                </a:solidFill>
              </a:defRPr>
            </a:lvl8pPr>
            <a:lvl9pPr lvl="8" rtl="0" algn="r">
              <a:buNone/>
              <a:defRPr b="1" sz="24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1"/>
              </a:rPr>
              <a:t>https://profriehle.com</a:t>
            </a:r>
            <a:r>
              <a:rPr b="0" lang="en" sz="900"/>
              <a:t> </a:t>
            </a:r>
            <a:endParaRPr b="0" sz="900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creativecommons.org/licenses/by/4.0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profriehle.com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profriehle.com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hyperlink" Target="mailto:dirk.riehle@fau.de" TargetMode="External"/><Relationship Id="rId4" Type="http://schemas.openxmlformats.org/officeDocument/2006/relationships/hyperlink" Target="https://oss.cs.fau.de" TargetMode="External"/><Relationship Id="rId5" Type="http://schemas.openxmlformats.org/officeDocument/2006/relationships/hyperlink" Target="mailto:dirk@riehle.org" TargetMode="External"/><Relationship Id="rId6" Type="http://schemas.openxmlformats.org/officeDocument/2006/relationships/hyperlink" Target="https://dirkriehle.com" TargetMode="External"/><Relationship Id="rId7" Type="http://schemas.openxmlformats.org/officeDocument/2006/relationships/hyperlink" Target="https://twitter.com/dirkriehle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profriehle.com" TargetMode="External"/><Relationship Id="rId4" Type="http://schemas.openxmlformats.org/officeDocument/2006/relationships/hyperlink" Target="http://creativecommons.org/licenses/by/4.0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Controlled Experiments</a:t>
            </a:r>
            <a:endParaRPr/>
          </a:p>
        </p:txBody>
      </p:sp>
      <p:sp>
        <p:nvSpPr>
          <p:cNvPr id="37" name="Google Shape;37;p8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Dirk Riehle, Univ. Erlangen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NYT C11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Licensed under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CC BY 4.0 International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Section</a:t>
            </a:r>
            <a:endParaRPr/>
          </a:p>
        </p:txBody>
      </p:sp>
      <p:sp>
        <p:nvSpPr>
          <p:cNvPr id="43" name="Google Shape;43;p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Definition of controlled experiment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An experiment is an orderly procedure carried out with the goal of verifying, refuting, or establishing the validity of a hypothesis [WP]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 controlled experiment is an experiment with the procedure set-up to measure the relationship between an independent and a dependent variable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Uses of controlled experiments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For both human subjects and non-human phenomena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Can be used where reflection is not available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Pros and cons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Requires a highly restricted environment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55" name="Google Shape;55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16250"/>
            <a:ext cx="5509450" cy="477485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Slide</a:t>
            </a:r>
            <a:endParaRPr/>
          </a:p>
        </p:txBody>
      </p:sp>
      <p:sp>
        <p:nvSpPr>
          <p:cNvPr id="62" name="Google Shape;62;p1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line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First bullet item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Second bullet item</a:t>
            </a:r>
            <a:endParaRPr/>
          </a:p>
        </p:txBody>
      </p:sp>
      <p:sp>
        <p:nvSpPr>
          <p:cNvPr id="63" name="Google Shape;63;p12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 Any questions?</a:t>
            </a:r>
            <a:endParaRPr/>
          </a:p>
        </p:txBody>
      </p:sp>
      <p:sp>
        <p:nvSpPr>
          <p:cNvPr id="69" name="Google Shape;69;p13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dirk.riehle@fau.de</a:t>
            </a:r>
            <a:r>
              <a:rPr lang="en"/>
              <a:t> </a:t>
            </a:r>
            <a:r>
              <a:rPr lang="en" sz="2400"/>
              <a:t>–</a:t>
            </a: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https://oss.cs.fau.de</a:t>
            </a:r>
            <a:endParaRPr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hlink"/>
                </a:solidFill>
                <a:hlinkClick r:id="rId5"/>
              </a:rPr>
              <a:t>dirk@riehle.org</a:t>
            </a:r>
            <a:r>
              <a:rPr lang="en" sz="2400"/>
              <a:t> – </a:t>
            </a:r>
            <a:r>
              <a:rPr lang="en" sz="2400" u="sng">
                <a:solidFill>
                  <a:schemeClr val="hlink"/>
                </a:solidFill>
                <a:hlinkClick r:id="rId6"/>
              </a:rPr>
              <a:t>https://dirkriehle.com</a:t>
            </a:r>
            <a:r>
              <a:rPr lang="en" sz="2400"/>
              <a:t> – </a:t>
            </a:r>
            <a:r>
              <a:rPr lang="en" sz="2400" u="sng">
                <a:solidFill>
                  <a:schemeClr val="hlink"/>
                </a:solidFill>
                <a:hlinkClick r:id="rId7"/>
              </a:rPr>
              <a:t>@dirkriehle</a:t>
            </a: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Legal Notices</a:t>
            </a:r>
            <a:endParaRPr/>
          </a:p>
        </p:txBody>
      </p:sp>
      <p:sp>
        <p:nvSpPr>
          <p:cNvPr id="75" name="Google Shape;75;p1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sp>
        <p:nvSpPr>
          <p:cNvPr id="76" name="Google Shape;76;p1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License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Licensed under the </a:t>
            </a:r>
            <a:r>
              <a:rPr lang="en" u="sng">
                <a:solidFill>
                  <a:schemeClr val="hlink"/>
                </a:solidFill>
                <a:hlinkClick r:id="rId4"/>
              </a:rPr>
              <a:t>CC BY 4.0 International</a:t>
            </a:r>
            <a:r>
              <a:rPr lang="en"/>
              <a:t> license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Copyright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© Copyright 2022 Dirk Riehle, some rights reserved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NYT Slides Template">
  <a:themeElements>
    <a:clrScheme name="Simple Light">
      <a:dk1>
        <a:srgbClr val="000000"/>
      </a:dk1>
      <a:lt1>
        <a:srgbClr val="FFFFFF"/>
      </a:lt1>
      <a:dk2>
        <a:srgbClr val="808080"/>
      </a:dk2>
      <a:lt2>
        <a:srgbClr val="DCDCDC"/>
      </a:lt2>
      <a:accent1>
        <a:srgbClr val="4CAF50"/>
      </a:accent1>
      <a:accent2>
        <a:srgbClr val="1E90FF"/>
      </a:accent2>
      <a:accent3>
        <a:srgbClr val="FF0000"/>
      </a:accent3>
      <a:accent4>
        <a:srgbClr val="424242"/>
      </a:accent4>
      <a:accent5>
        <a:srgbClr val="D9D9D9"/>
      </a:accent5>
      <a:accent6>
        <a:srgbClr val="D9D9D9"/>
      </a:accent6>
      <a:hlink>
        <a:srgbClr val="34A3C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