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3F9702-1C75-4AC2-A77D-C64E9B4004F6}">
  <a:tblStyle styleId="{203F9702-1C75-4AC2-A77D-C64E9B4004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1445391e4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1445391e4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6ac22f7b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6ac22f7b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6ac22f7b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6ac22f7b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d1cde2f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d1cde2f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6ac22f7b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6ac22f7b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6ac22f7b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6ac22f7b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d1cde2ff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d1cde2ff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6ac22f7b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6ac22f7b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d1cde2ff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d1cde2ff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6ac22f7b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6ac22f7b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6ac22f7b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6ac22f7b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0386efa3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0386efa3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d1cde2ff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d1cde2ff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6ab2b64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6ab2b64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51da7d4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51da7d4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6ab2b64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6ab2b64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d239778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d239778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d1cde2ff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d1cde2ff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d1cde2ff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d1cde2ff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d1cde2ff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d1cde2ff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d239778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d239778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d1cde2ff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d1cde2ff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3d1cde2f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3d1cde2f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d1cde2ff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d1cde2ff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6ab2b64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6ab2b64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6ac22f7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6ac22f7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d239778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d239778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6ab2b64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6ab2b64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6ab2b641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6ab2b641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6ac22f7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6ac22f7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6ac22f7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6ac22f7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6ac22f7b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6ac22f7b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6ac22f7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6ac22f7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6ac22f7b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6ac22f7b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6ac22f7b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6ac22f7b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6ac22f7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36ac22f7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1ddc518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1ddc518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d239778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d239778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5a95014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5a95014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5a95014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5a95014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1ddc518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1ddc518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d1cde2f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d1cde2f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1ddc518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1ddc51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d1cde2f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d1cde2f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d1cde2ff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d1cde2ff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twitter.com/alexgarcia_atx/status/1558097727497687040?t=lYHiqUIOB-lPUom7sS-qrw&amp;s=03" TargetMode="External"/><Relationship Id="rId4" Type="http://schemas.openxmlformats.org/officeDocument/2006/relationships/hyperlink" Target="https://profriehl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frieh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profrieh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rofrieh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rofrieh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profriehle.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profrieh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profrieh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profrieh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rofrieh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profriehl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newyorker.com/magazine/2021/12/27/florida-woman-bites-camel" TargetMode="External"/><Relationship Id="rId4"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From </a:t>
            </a:r>
            <a:r>
              <a:rPr lang="en" u="sng">
                <a:solidFill>
                  <a:schemeClr val="hlink"/>
                </a:solidFill>
                <a:hlinkClick r:id="rId3"/>
              </a:rPr>
              <a:t>https://twitter.com/alexgarcia_atx/status/1558097727497687040?t=lYHiqUIOB-lPUom7sS-qrw&amp;s=03</a:t>
            </a:r>
            <a:endParaRPr/>
          </a:p>
          <a:p>
            <a:pPr indent="-342900" lvl="0" marL="457200" rtl="0" algn="l">
              <a:spcBef>
                <a:spcPts val="0"/>
              </a:spcBef>
              <a:spcAft>
                <a:spcPts val="0"/>
              </a:spcAft>
              <a:buSzPts val="1800"/>
              <a:buChar char="●"/>
            </a:pPr>
            <a:r>
              <a:rPr lang="en"/>
              <a:t>1. Use Short Sentences</a:t>
            </a:r>
            <a:endParaRPr/>
          </a:p>
          <a:p>
            <a:pPr indent="-342900" lvl="0" marL="457200" rtl="0" algn="l">
              <a:spcBef>
                <a:spcPts val="0"/>
              </a:spcBef>
              <a:spcAft>
                <a:spcPts val="0"/>
              </a:spcAft>
              <a:buSzPts val="1800"/>
              <a:buChar char="●"/>
            </a:pPr>
            <a:r>
              <a:rPr lang="en"/>
              <a:t>2. Cut Common Phrases</a:t>
            </a:r>
            <a:endParaRPr/>
          </a:p>
          <a:p>
            <a:pPr indent="-342900" lvl="0" marL="457200" rtl="0" algn="l">
              <a:spcBef>
                <a:spcPts val="0"/>
              </a:spcBef>
              <a:spcAft>
                <a:spcPts val="0"/>
              </a:spcAft>
              <a:buSzPts val="1800"/>
              <a:buChar char="●"/>
            </a:pPr>
            <a:r>
              <a:rPr lang="en"/>
              <a:t>3. Replace Adjectives With Data</a:t>
            </a:r>
            <a:endParaRPr/>
          </a:p>
          <a:p>
            <a:pPr indent="-342900" lvl="0" marL="457200" rtl="0" algn="l">
              <a:spcBef>
                <a:spcPts val="0"/>
              </a:spcBef>
              <a:spcAft>
                <a:spcPts val="0"/>
              </a:spcAft>
              <a:buSzPts val="1800"/>
              <a:buChar char="●"/>
            </a:pPr>
            <a:r>
              <a:rPr lang="en"/>
              <a:t>4. Eliminate Weasel Words</a:t>
            </a:r>
            <a:endParaRPr/>
          </a:p>
          <a:p>
            <a:pPr indent="-342900" lvl="0" marL="457200" rtl="0" algn="l">
              <a:spcBef>
                <a:spcPts val="0"/>
              </a:spcBef>
              <a:spcAft>
                <a:spcPts val="0"/>
              </a:spcAft>
              <a:buSzPts val="1800"/>
              <a:buChar char="●"/>
            </a:pPr>
            <a:r>
              <a:rPr lang="en"/>
              <a:t>5. Use The "So-What" Test</a:t>
            </a:r>
            <a:endParaRPr/>
          </a:p>
          <a:p>
            <a:pPr indent="-342900" lvl="0" marL="457200" rtl="0" algn="l">
              <a:spcBef>
                <a:spcPts val="0"/>
              </a:spcBef>
              <a:spcAft>
                <a:spcPts val="0"/>
              </a:spcAft>
              <a:buSzPts val="1800"/>
              <a:buChar char="●"/>
            </a:pPr>
            <a:r>
              <a:rPr lang="en"/>
              <a:t>6. Avoid Adverbs</a:t>
            </a:r>
            <a:endParaRPr/>
          </a:p>
          <a:p>
            <a:pPr indent="-342900" lvl="0" marL="457200" rtl="0" algn="l">
              <a:spcBef>
                <a:spcPts val="0"/>
              </a:spcBef>
              <a:spcAft>
                <a:spcPts val="0"/>
              </a:spcAft>
              <a:buSzPts val="1800"/>
              <a:buChar char="●"/>
            </a:pPr>
            <a:r>
              <a:rPr lang="en"/>
              <a:t>7. Be Objective</a:t>
            </a:r>
            <a:endParaRPr/>
          </a:p>
          <a:p>
            <a:pPr indent="-342900" lvl="0" marL="457200" rtl="0" algn="l">
              <a:spcBef>
                <a:spcPts val="0"/>
              </a:spcBef>
              <a:spcAft>
                <a:spcPts val="0"/>
              </a:spcAft>
              <a:buSzPts val="1800"/>
              <a:buChar char="●"/>
            </a:pPr>
            <a:r>
              <a:rPr lang="en"/>
              <a:t>8. Cut Acronyms and Jargon </a:t>
            </a:r>
            <a:endParaRPr/>
          </a:p>
          <a:p>
            <a:pPr indent="-342900" lvl="0" marL="457200" rtl="0" algn="l">
              <a:spcBef>
                <a:spcPts val="0"/>
              </a:spcBef>
              <a:spcAft>
                <a:spcPts val="0"/>
              </a:spcAft>
              <a:buSzPts val="1800"/>
              <a:buChar char="●"/>
            </a:pPr>
            <a:r>
              <a:rPr lang="en"/>
              <a:t>9. Use Subject-Verb-Object Sentence structure</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p:txBody>
      </p:sp>
      <p:sp>
        <p:nvSpPr>
          <p:cNvPr id="38" name="Google Shape;38;p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4"/>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Best Practices for Paper Titles</a:t>
            </a:r>
            <a:endParaRPr/>
          </a:p>
        </p:txBody>
      </p:sp>
      <p:sp>
        <p:nvSpPr>
          <p:cNvPr id="95" name="Google Shape;95;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Do</a:t>
            </a:r>
            <a:endParaRPr/>
          </a:p>
          <a:p>
            <a:pPr indent="-342900" lvl="0" marL="457200" rtl="0" algn="l">
              <a:spcBef>
                <a:spcPts val="1200"/>
              </a:spcBef>
              <a:spcAft>
                <a:spcPts val="0"/>
              </a:spcAft>
              <a:buSzPts val="1800"/>
              <a:buChar char="●"/>
            </a:pPr>
            <a:r>
              <a:rPr lang="en"/>
              <a:t>Raise reader interest</a:t>
            </a:r>
            <a:endParaRPr/>
          </a:p>
          <a:p>
            <a:pPr indent="-342900" lvl="0" marL="457200" rtl="0" algn="l">
              <a:spcBef>
                <a:spcPts val="0"/>
              </a:spcBef>
              <a:spcAft>
                <a:spcPts val="0"/>
              </a:spcAft>
              <a:buSzPts val="1800"/>
              <a:buChar char="●"/>
            </a:pPr>
            <a:r>
              <a:rPr lang="en"/>
              <a:t>Be short and memorable</a:t>
            </a:r>
            <a:endParaRPr/>
          </a:p>
          <a:p>
            <a:pPr indent="-342900" lvl="0" marL="457200" rtl="0" algn="l">
              <a:spcBef>
                <a:spcPts val="0"/>
              </a:spcBef>
              <a:spcAft>
                <a:spcPts val="0"/>
              </a:spcAft>
              <a:buSzPts val="1800"/>
              <a:buChar char="●"/>
            </a:pPr>
            <a:r>
              <a:rPr lang="en"/>
              <a:t>Carry a message</a:t>
            </a:r>
            <a:endParaRPr/>
          </a:p>
          <a:p>
            <a:pPr indent="-342900" lvl="0" marL="457200" rtl="0" algn="l">
              <a:spcBef>
                <a:spcPts val="0"/>
              </a:spcBef>
              <a:spcAft>
                <a:spcPts val="0"/>
              </a:spcAft>
              <a:buSzPts val="1800"/>
              <a:buChar char="●"/>
            </a:pPr>
            <a:r>
              <a:rPr lang="en"/>
              <a:t>Indicate story</a:t>
            </a:r>
            <a:endParaRPr/>
          </a:p>
          <a:p>
            <a:pPr indent="0" lvl="0" marL="0" rtl="0" algn="l">
              <a:spcBef>
                <a:spcPts val="1200"/>
              </a:spcBef>
              <a:spcAft>
                <a:spcPts val="0"/>
              </a:spcAft>
              <a:buNone/>
            </a:pPr>
            <a:r>
              <a:rPr lang="en"/>
              <a:t>Don’t</a:t>
            </a:r>
            <a:endParaRPr/>
          </a:p>
          <a:p>
            <a:pPr indent="-342900" lvl="0" marL="457200" rtl="0" algn="l">
              <a:spcBef>
                <a:spcPts val="1200"/>
              </a:spcBef>
              <a:spcAft>
                <a:spcPts val="0"/>
              </a:spcAft>
              <a:buSzPts val="1800"/>
              <a:buChar char="●"/>
            </a:pPr>
            <a:r>
              <a:rPr lang="en"/>
              <a:t>Be long and academic</a:t>
            </a:r>
            <a:endParaRPr/>
          </a:p>
          <a:p>
            <a:pPr indent="-342900" lvl="0" marL="457200" rtl="0" algn="l">
              <a:spcBef>
                <a:spcPts val="0"/>
              </a:spcBef>
              <a:spcAft>
                <a:spcPts val="0"/>
              </a:spcAft>
              <a:buSzPts val="1800"/>
              <a:buChar char="●"/>
            </a:pPr>
            <a:r>
              <a:rPr lang="en"/>
              <a:t>Be incomprehensible</a:t>
            </a:r>
            <a:endParaRPr/>
          </a:p>
          <a:p>
            <a:pPr indent="-342900" lvl="0" marL="457200" rtl="0" algn="l">
              <a:spcBef>
                <a:spcPts val="0"/>
              </a:spcBef>
              <a:spcAft>
                <a:spcPts val="0"/>
              </a:spcAft>
              <a:buSzPts val="1800"/>
              <a:buChar char="●"/>
            </a:pPr>
            <a:r>
              <a:rPr lang="en"/>
              <a:t>Be overly cute</a:t>
            </a:r>
            <a:endParaRPr/>
          </a:p>
        </p:txBody>
      </p:sp>
      <p:sp>
        <p:nvSpPr>
          <p:cNvPr id="96" name="Google Shape;96;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Examples of Paper Titles</a:t>
            </a:r>
            <a:endParaRPr/>
          </a:p>
        </p:txBody>
      </p:sp>
      <p:sp>
        <p:nvSpPr>
          <p:cNvPr id="102" name="Google Shape;102;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Great title</a:t>
            </a:r>
            <a:endParaRPr/>
          </a:p>
          <a:p>
            <a:pPr indent="-342900" lvl="0" marL="457200" rtl="0" algn="l">
              <a:spcBef>
                <a:spcPts val="1200"/>
              </a:spcBef>
              <a:spcAft>
                <a:spcPts val="0"/>
              </a:spcAft>
              <a:buSzPts val="1800"/>
              <a:buChar char="●"/>
            </a:pPr>
            <a:r>
              <a:rPr lang="en"/>
              <a:t>“A rational design process: How and why to fake it”</a:t>
            </a:r>
            <a:endParaRPr/>
          </a:p>
          <a:p>
            <a:pPr indent="0" lvl="0" marL="0" rtl="0" algn="l">
              <a:spcBef>
                <a:spcPts val="1200"/>
              </a:spcBef>
              <a:spcAft>
                <a:spcPts val="0"/>
              </a:spcAft>
              <a:buNone/>
            </a:pPr>
            <a:r>
              <a:rPr lang="en"/>
              <a:t>Good title</a:t>
            </a:r>
            <a:endParaRPr/>
          </a:p>
          <a:p>
            <a:pPr indent="-342900" lvl="0" marL="457200" rtl="0" algn="l">
              <a:spcBef>
                <a:spcPts val="1200"/>
              </a:spcBef>
              <a:spcAft>
                <a:spcPts val="0"/>
              </a:spcAft>
              <a:buSzPts val="1800"/>
              <a:buChar char="●"/>
            </a:pPr>
            <a:r>
              <a:rPr lang="en"/>
              <a:t>“Nailing your thesis”</a:t>
            </a:r>
            <a:endParaRPr/>
          </a:p>
          <a:p>
            <a:pPr indent="0" lvl="0" marL="0" rtl="0" algn="l">
              <a:spcBef>
                <a:spcPts val="1200"/>
              </a:spcBef>
              <a:spcAft>
                <a:spcPts val="0"/>
              </a:spcAft>
              <a:buNone/>
            </a:pPr>
            <a:r>
              <a:rPr lang="en"/>
              <a:t>Poor title</a:t>
            </a:r>
            <a:endParaRPr/>
          </a:p>
          <a:p>
            <a:pPr indent="-342900" lvl="0" marL="457200" rtl="0" algn="l">
              <a:spcBef>
                <a:spcPts val="1200"/>
              </a:spcBef>
              <a:spcAft>
                <a:spcPts val="0"/>
              </a:spcAft>
              <a:buSzPts val="1800"/>
              <a:buChar char="●"/>
            </a:pPr>
            <a:r>
              <a:rPr lang="en"/>
              <a:t>“A comparative evaluation of common theories in computer science”</a:t>
            </a:r>
            <a:endParaRPr/>
          </a:p>
        </p:txBody>
      </p:sp>
      <p:sp>
        <p:nvSpPr>
          <p:cNvPr id="103" name="Google Shape;103;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2. Author List</a:t>
            </a:r>
            <a:endParaRPr/>
          </a:p>
        </p:txBody>
      </p:sp>
      <p:sp>
        <p:nvSpPr>
          <p:cNvPr id="109" name="Google Shape;109;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purpose of the author list is to</a:t>
            </a:r>
            <a:endParaRPr/>
          </a:p>
          <a:p>
            <a:pPr indent="-342900" lvl="0" marL="457200" rtl="0" algn="l">
              <a:spcBef>
                <a:spcPts val="1200"/>
              </a:spcBef>
              <a:spcAft>
                <a:spcPts val="0"/>
              </a:spcAft>
              <a:buSzPts val="1800"/>
              <a:buChar char="●"/>
            </a:pPr>
            <a:r>
              <a:rPr lang="en"/>
              <a:t>Name and identify authors</a:t>
            </a:r>
            <a:endParaRPr/>
          </a:p>
          <a:p>
            <a:pPr indent="-342900" lvl="0" marL="457200" rtl="0" algn="l">
              <a:spcBef>
                <a:spcPts val="0"/>
              </a:spcBef>
              <a:spcAft>
                <a:spcPts val="0"/>
              </a:spcAft>
              <a:buSzPts val="1800"/>
              <a:buChar char="●"/>
            </a:pPr>
            <a:r>
              <a:rPr lang="en"/>
              <a:t>Rank-order their contributions</a:t>
            </a:r>
            <a:endParaRPr/>
          </a:p>
        </p:txBody>
      </p:sp>
      <p:sp>
        <p:nvSpPr>
          <p:cNvPr id="110" name="Google Shape;110;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Construction and Interpretation of Authors Lists</a:t>
            </a:r>
            <a:endParaRPr/>
          </a:p>
        </p:txBody>
      </p:sp>
      <p:sp>
        <p:nvSpPr>
          <p:cNvPr id="116" name="Google Shape;116;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author to a research paper must have made</a:t>
            </a:r>
            <a:endParaRPr/>
          </a:p>
          <a:p>
            <a:pPr indent="-342900" lvl="0" marL="457200" rtl="0" algn="l">
              <a:spcBef>
                <a:spcPts val="1200"/>
              </a:spcBef>
              <a:spcAft>
                <a:spcPts val="0"/>
              </a:spcAft>
              <a:buSzPts val="1800"/>
              <a:buChar char="●"/>
            </a:pPr>
            <a:r>
              <a:rPr lang="en"/>
              <a:t>A non-trivial intellectual </a:t>
            </a:r>
            <a:r>
              <a:rPr lang="en"/>
              <a:t>contribution</a:t>
            </a:r>
            <a:r>
              <a:rPr lang="en"/>
              <a:t> to the scientific content of the presented work;</a:t>
            </a:r>
            <a:endParaRPr/>
          </a:p>
          <a:p>
            <a:pPr indent="-342900" lvl="0" marL="457200" rtl="0" algn="l">
              <a:spcBef>
                <a:spcPts val="0"/>
              </a:spcBef>
              <a:spcAft>
                <a:spcPts val="0"/>
              </a:spcAft>
              <a:buSzPts val="1800"/>
              <a:buChar char="●"/>
            </a:pPr>
            <a:r>
              <a:rPr lang="en"/>
              <a:t>Authors of other contributions go into the acknowledgement section</a:t>
            </a:r>
            <a:endParaRPr/>
          </a:p>
          <a:p>
            <a:pPr indent="0" lvl="0" marL="0" rtl="0" algn="l">
              <a:spcBef>
                <a:spcPts val="1200"/>
              </a:spcBef>
              <a:spcAft>
                <a:spcPts val="0"/>
              </a:spcAft>
              <a:buNone/>
            </a:pPr>
            <a:r>
              <a:rPr lang="en"/>
              <a:t>There is a logic to the author ordering</a:t>
            </a:r>
            <a:endParaRPr/>
          </a:p>
          <a:p>
            <a:pPr indent="-342900" lvl="0" marL="457200" rtl="0" algn="l">
              <a:spcBef>
                <a:spcPts val="1200"/>
              </a:spcBef>
              <a:spcAft>
                <a:spcPts val="0"/>
              </a:spcAft>
              <a:buSzPts val="1800"/>
              <a:buChar char="●"/>
            </a:pPr>
            <a:r>
              <a:rPr lang="en"/>
              <a:t>Minimum contribution gets you on</a:t>
            </a:r>
            <a:endParaRPr/>
          </a:p>
          <a:p>
            <a:pPr indent="-342900" lvl="0" marL="457200" rtl="0" algn="l">
              <a:spcBef>
                <a:spcPts val="0"/>
              </a:spcBef>
              <a:spcAft>
                <a:spcPts val="0"/>
              </a:spcAft>
              <a:buSzPts val="1800"/>
              <a:buChar char="●"/>
            </a:pPr>
            <a:r>
              <a:rPr lang="en"/>
              <a:t>Ranking of contribution moves you up</a:t>
            </a:r>
            <a:endParaRPr/>
          </a:p>
          <a:p>
            <a:pPr indent="-342900" lvl="0" marL="457200" rtl="0" algn="l">
              <a:spcBef>
                <a:spcPts val="0"/>
              </a:spcBef>
              <a:spcAft>
                <a:spcPts val="0"/>
              </a:spcAft>
              <a:buSzPts val="1800"/>
              <a:buChar char="●"/>
            </a:pPr>
            <a:r>
              <a:rPr lang="en"/>
              <a:t>Alphabetical ordering after that</a:t>
            </a:r>
            <a:endParaRPr/>
          </a:p>
          <a:p>
            <a:pPr indent="0" lvl="0" marL="0" rtl="0" algn="l">
              <a:spcBef>
                <a:spcPts val="1200"/>
              </a:spcBef>
              <a:spcAft>
                <a:spcPts val="0"/>
              </a:spcAft>
              <a:buNone/>
            </a:pPr>
            <a:r>
              <a:rPr lang="en"/>
              <a:t>Common patterns</a:t>
            </a:r>
            <a:endParaRPr/>
          </a:p>
          <a:p>
            <a:pPr indent="-342900" lvl="0" marL="457200" rtl="0" algn="l">
              <a:spcBef>
                <a:spcPts val="1200"/>
              </a:spcBef>
              <a:spcAft>
                <a:spcPts val="0"/>
              </a:spcAft>
              <a:buSzPts val="1800"/>
              <a:buChar char="●"/>
            </a:pPr>
            <a:r>
              <a:rPr lang="en"/>
              <a:t>Ph.D. student followed by supervising professor</a:t>
            </a:r>
            <a:endParaRPr/>
          </a:p>
          <a:p>
            <a:pPr indent="-342900" lvl="0" marL="457200" rtl="0" algn="l">
              <a:spcBef>
                <a:spcPts val="0"/>
              </a:spcBef>
              <a:spcAft>
                <a:spcPts val="0"/>
              </a:spcAft>
              <a:buSzPts val="1800"/>
              <a:buChar char="●"/>
            </a:pPr>
            <a:r>
              <a:rPr lang="en"/>
              <a:t>First author followed by alphabetical list of other contributors</a:t>
            </a:r>
            <a:endParaRPr/>
          </a:p>
          <a:p>
            <a:pPr indent="-342900" lvl="0" marL="457200" rtl="0" algn="l">
              <a:spcBef>
                <a:spcPts val="0"/>
              </a:spcBef>
              <a:spcAft>
                <a:spcPts val="0"/>
              </a:spcAft>
              <a:buSzPts val="1800"/>
              <a:buChar char="●"/>
            </a:pPr>
            <a:r>
              <a:rPr lang="en"/>
              <a:t>Principal investigator followed by alphabetical list of all project members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7" name="Google Shape;117;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Rank Ordering Intellectual Contributions</a:t>
            </a:r>
            <a:endParaRPr/>
          </a:p>
        </p:txBody>
      </p:sp>
      <p:sp>
        <p:nvSpPr>
          <p:cNvPr id="123" name="Google Shape;123;p21"/>
          <p:cNvSpPr txBox="1"/>
          <p:nvPr>
            <p:ph idx="1" type="body"/>
          </p:nvPr>
        </p:nvSpPr>
        <p:spPr>
          <a:xfrm>
            <a:off x="274325" y="822950"/>
            <a:ext cx="4049400" cy="432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 a contribution model</a:t>
            </a:r>
            <a:endParaRPr/>
          </a:p>
          <a:p>
            <a:pPr indent="-342900" lvl="0" marL="457200" rtl="0" algn="l">
              <a:spcBef>
                <a:spcPts val="1200"/>
              </a:spcBef>
              <a:spcAft>
                <a:spcPts val="0"/>
              </a:spcAft>
              <a:buSzPts val="1800"/>
              <a:buChar char="●"/>
            </a:pPr>
            <a:r>
              <a:rPr lang="en"/>
              <a:t>To first account for contributions</a:t>
            </a:r>
            <a:endParaRPr/>
          </a:p>
          <a:p>
            <a:pPr indent="-342900" lvl="0" marL="457200" rtl="0" algn="l">
              <a:spcBef>
                <a:spcPts val="0"/>
              </a:spcBef>
              <a:spcAft>
                <a:spcPts val="0"/>
              </a:spcAft>
              <a:buSzPts val="1800"/>
              <a:buChar char="●"/>
            </a:pPr>
            <a:r>
              <a:rPr lang="en"/>
              <a:t>Then to rank-order them</a:t>
            </a:r>
            <a:endParaRPr/>
          </a:p>
        </p:txBody>
      </p:sp>
      <p:sp>
        <p:nvSpPr>
          <p:cNvPr id="124" name="Google Shape;124;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125" name="Google Shape;125;p21"/>
          <p:cNvPicPr preferRelativeResize="0"/>
          <p:nvPr/>
        </p:nvPicPr>
        <p:blipFill>
          <a:blip r:embed="rId4">
            <a:alphaModFix/>
          </a:blip>
          <a:stretch>
            <a:fillRect/>
          </a:stretch>
        </p:blipFill>
        <p:spPr>
          <a:xfrm>
            <a:off x="4466525" y="822960"/>
            <a:ext cx="4186810" cy="4114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3. Abstract</a:t>
            </a:r>
            <a:endParaRPr/>
          </a:p>
        </p:txBody>
      </p:sp>
      <p:sp>
        <p:nvSpPr>
          <p:cNvPr id="131" name="Google Shape;131;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purpose of an abstract is to</a:t>
            </a:r>
            <a:endParaRPr/>
          </a:p>
          <a:p>
            <a:pPr indent="-342900" lvl="0" marL="457200" rtl="0" algn="l">
              <a:spcBef>
                <a:spcPts val="1200"/>
              </a:spcBef>
              <a:spcAft>
                <a:spcPts val="0"/>
              </a:spcAft>
              <a:buSzPts val="1800"/>
              <a:buChar char="●"/>
            </a:pPr>
            <a:r>
              <a:rPr lang="en"/>
              <a:t>Draw readers in</a:t>
            </a:r>
            <a:endParaRPr/>
          </a:p>
          <a:p>
            <a:pPr indent="-342900" lvl="0" marL="457200" rtl="0" algn="l">
              <a:spcBef>
                <a:spcPts val="0"/>
              </a:spcBef>
              <a:spcAft>
                <a:spcPts val="0"/>
              </a:spcAft>
              <a:buSzPts val="1800"/>
              <a:buChar char="●"/>
            </a:pPr>
            <a:r>
              <a:rPr lang="en"/>
              <a:t>Summarize the article</a:t>
            </a:r>
            <a:endParaRPr/>
          </a:p>
          <a:p>
            <a:pPr indent="0" lvl="0" marL="0" rtl="0" algn="l">
              <a:spcBef>
                <a:spcPts val="1200"/>
              </a:spcBef>
              <a:spcAft>
                <a:spcPts val="1200"/>
              </a:spcAft>
              <a:buNone/>
            </a:pPr>
            <a:r>
              <a:rPr lang="en"/>
              <a:t>Most readers are lost in the abstract</a:t>
            </a:r>
            <a:endParaRPr/>
          </a:p>
        </p:txBody>
      </p:sp>
      <p:sp>
        <p:nvSpPr>
          <p:cNvPr id="132" name="Google Shape;132;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Patterns for Abstracts</a:t>
            </a:r>
            <a:endParaRPr/>
          </a:p>
        </p:txBody>
      </p:sp>
      <p:sp>
        <p:nvSpPr>
          <p:cNvPr id="138" name="Google Shape;138;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One sentence each describing the</a:t>
            </a:r>
            <a:endParaRPr/>
          </a:p>
          <a:p>
            <a:pPr indent="-342900" lvl="0" marL="457200" rtl="0" algn="l">
              <a:spcBef>
                <a:spcPts val="1200"/>
              </a:spcBef>
              <a:spcAft>
                <a:spcPts val="0"/>
              </a:spcAft>
              <a:buSzPts val="1800"/>
              <a:buChar char="●"/>
            </a:pPr>
            <a:r>
              <a:rPr lang="en"/>
              <a:t>Context / domain</a:t>
            </a:r>
            <a:endParaRPr/>
          </a:p>
          <a:p>
            <a:pPr indent="-342900" lvl="0" marL="457200" rtl="0" algn="l">
              <a:spcBef>
                <a:spcPts val="0"/>
              </a:spcBef>
              <a:spcAft>
                <a:spcPts val="0"/>
              </a:spcAft>
              <a:buSzPts val="1800"/>
              <a:buChar char="●"/>
            </a:pPr>
            <a:r>
              <a:rPr lang="en"/>
              <a:t>Research problem</a:t>
            </a:r>
            <a:endParaRPr/>
          </a:p>
          <a:p>
            <a:pPr indent="-342900" lvl="0" marL="457200" rtl="0" algn="l">
              <a:spcBef>
                <a:spcPts val="0"/>
              </a:spcBef>
              <a:spcAft>
                <a:spcPts val="0"/>
              </a:spcAft>
              <a:buSzPts val="1800"/>
              <a:buChar char="●"/>
            </a:pPr>
            <a:r>
              <a:rPr lang="en"/>
              <a:t>Approach taken</a:t>
            </a:r>
            <a:endParaRPr/>
          </a:p>
          <a:p>
            <a:pPr indent="-342900" lvl="0" marL="457200" rtl="0" algn="l">
              <a:spcBef>
                <a:spcPts val="0"/>
              </a:spcBef>
              <a:spcAft>
                <a:spcPts val="0"/>
              </a:spcAft>
              <a:buSzPts val="1800"/>
              <a:buChar char="●"/>
            </a:pPr>
            <a:r>
              <a:rPr lang="en"/>
              <a:t>Research results</a:t>
            </a:r>
            <a:endParaRPr/>
          </a:p>
          <a:p>
            <a:pPr indent="-342900" lvl="0" marL="457200" rtl="0" algn="l">
              <a:spcBef>
                <a:spcPts val="0"/>
              </a:spcBef>
              <a:spcAft>
                <a:spcPts val="0"/>
              </a:spcAft>
              <a:buSzPts val="1800"/>
              <a:buChar char="●"/>
            </a:pPr>
            <a:r>
              <a:rPr lang="en"/>
              <a:t>Consequences of work</a:t>
            </a:r>
            <a:endParaRPr/>
          </a:p>
          <a:p>
            <a:pPr indent="0" lvl="0" marL="0" rtl="0" algn="l">
              <a:spcBef>
                <a:spcPts val="1200"/>
              </a:spcBef>
              <a:spcAft>
                <a:spcPts val="0"/>
              </a:spcAft>
              <a:buNone/>
            </a:pPr>
            <a:r>
              <a:t/>
            </a:r>
            <a:endParaRPr sz="1800"/>
          </a:p>
          <a:p>
            <a:pPr indent="0" lvl="0" marL="0" rtl="0" algn="l">
              <a:spcBef>
                <a:spcPts val="1200"/>
              </a:spcBef>
              <a:spcAft>
                <a:spcPts val="0"/>
              </a:spcAft>
              <a:buNone/>
            </a:pPr>
            <a:r>
              <a:rPr lang="en"/>
              <a:t>Kent Beck’s four sentence abstract</a:t>
            </a:r>
            <a:endParaRPr/>
          </a:p>
          <a:p>
            <a:pPr indent="-342900" lvl="0" marL="457200" rtl="0" algn="l">
              <a:spcBef>
                <a:spcPts val="1200"/>
              </a:spcBef>
              <a:spcAft>
                <a:spcPts val="0"/>
              </a:spcAft>
              <a:buSzPts val="1800"/>
              <a:buAutoNum type="arabicPeriod"/>
            </a:pPr>
            <a:r>
              <a:rPr lang="en"/>
              <a:t>The problem</a:t>
            </a:r>
            <a:endParaRPr/>
          </a:p>
          <a:p>
            <a:pPr indent="-342900" lvl="0" marL="457200" rtl="0" algn="l">
              <a:spcBef>
                <a:spcPts val="0"/>
              </a:spcBef>
              <a:spcAft>
                <a:spcPts val="0"/>
              </a:spcAft>
              <a:buSzPts val="1800"/>
              <a:buAutoNum type="arabicPeriod"/>
            </a:pPr>
            <a:r>
              <a:rPr lang="en"/>
              <a:t>Why the problem is a problem</a:t>
            </a:r>
            <a:endParaRPr/>
          </a:p>
          <a:p>
            <a:pPr indent="-342900" lvl="0" marL="457200" rtl="0" algn="l">
              <a:spcBef>
                <a:spcPts val="0"/>
              </a:spcBef>
              <a:spcAft>
                <a:spcPts val="0"/>
              </a:spcAft>
              <a:buSzPts val="1800"/>
              <a:buAutoNum type="arabicPeriod"/>
            </a:pPr>
            <a:r>
              <a:rPr lang="en"/>
              <a:t>One “startling sentence”</a:t>
            </a:r>
            <a:endParaRPr/>
          </a:p>
          <a:p>
            <a:pPr indent="-342900" lvl="0" marL="457200" rtl="0" algn="l">
              <a:spcBef>
                <a:spcPts val="0"/>
              </a:spcBef>
              <a:spcAft>
                <a:spcPts val="0"/>
              </a:spcAft>
              <a:buSzPts val="1800"/>
              <a:buAutoNum type="arabicPeriod"/>
            </a:pPr>
            <a:r>
              <a:rPr lang="en"/>
              <a:t>Implications of findings</a:t>
            </a:r>
            <a:endParaRPr/>
          </a:p>
        </p:txBody>
      </p:sp>
      <p:sp>
        <p:nvSpPr>
          <p:cNvPr id="139" name="Google Shape;139;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40" name="Google Shape;140;p23"/>
          <p:cNvSpPr txBox="1"/>
          <p:nvPr/>
        </p:nvSpPr>
        <p:spPr>
          <a:xfrm>
            <a:off x="3840425" y="822950"/>
            <a:ext cx="5029200" cy="20118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(1) </a:t>
            </a:r>
            <a:r>
              <a:rPr lang="en" sz="1200">
                <a:latin typeface="Courier New"/>
                <a:ea typeface="Courier New"/>
                <a:cs typeface="Courier New"/>
                <a:sym typeface="Courier New"/>
              </a:rPr>
              <a:t>Open source software is available for free and many companies use it in their software. (2) However, managers worry that open source is only a temporary phenomenon and will go away, leaving them with abandoned software components that nobody is maintaining. (3) This article analyses the growth of open source software. (4) We show that open source is alive and keeps growing. (5) Thus, open source is a sustainable phenomenon and managers can use open source software in their products.</a:t>
            </a:r>
            <a:endParaRPr sz="1200">
              <a:latin typeface="Courier New"/>
              <a:ea typeface="Courier New"/>
              <a:cs typeface="Courier New"/>
              <a:sym typeface="Courier New"/>
            </a:endParaRPr>
          </a:p>
        </p:txBody>
      </p:sp>
      <p:sp>
        <p:nvSpPr>
          <p:cNvPr id="141" name="Google Shape;141;p23"/>
          <p:cNvSpPr txBox="1"/>
          <p:nvPr/>
        </p:nvSpPr>
        <p:spPr>
          <a:xfrm>
            <a:off x="3840425" y="3200400"/>
            <a:ext cx="5029200" cy="14631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(1) Users of open source software worry that the open source phenomenon is not sustainable. (2)They hesitate to adopt open source software and miss out on its economic benefits. (3) This paper shows that open source is a sustainable phenomenon. (4) Thus, users should not worry but adopt and gain the benefits of open source software.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4. Introduction</a:t>
            </a:r>
            <a:endParaRPr/>
          </a:p>
        </p:txBody>
      </p:sp>
      <p:sp>
        <p:nvSpPr>
          <p:cNvPr id="147" name="Google Shape;147;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purpose of the introduction section is to</a:t>
            </a:r>
            <a:endParaRPr/>
          </a:p>
          <a:p>
            <a:pPr indent="-342900" lvl="0" marL="457200" rtl="0" algn="l">
              <a:spcBef>
                <a:spcPts val="1200"/>
              </a:spcBef>
              <a:spcAft>
                <a:spcPts val="0"/>
              </a:spcAft>
              <a:buSzPts val="1800"/>
              <a:buChar char="●"/>
            </a:pPr>
            <a:r>
              <a:rPr lang="en"/>
              <a:t>Keep drawing in the reader</a:t>
            </a:r>
            <a:endParaRPr/>
          </a:p>
          <a:p>
            <a:pPr indent="-342900" lvl="0" marL="457200" rtl="0" algn="l">
              <a:spcBef>
                <a:spcPts val="0"/>
              </a:spcBef>
              <a:spcAft>
                <a:spcPts val="0"/>
              </a:spcAft>
              <a:buSzPts val="1800"/>
              <a:buChar char="●"/>
            </a:pPr>
            <a:r>
              <a:rPr lang="en"/>
              <a:t>Set expectations straight</a:t>
            </a:r>
            <a:endParaRPr/>
          </a:p>
          <a:p>
            <a:pPr indent="-342900" lvl="0" marL="457200" rtl="0" algn="l">
              <a:spcBef>
                <a:spcPts val="0"/>
              </a:spcBef>
              <a:spcAft>
                <a:spcPts val="0"/>
              </a:spcAft>
              <a:buSzPts val="1800"/>
              <a:buChar char="●"/>
            </a:pPr>
            <a:r>
              <a:rPr lang="en"/>
              <a:t>Get going with the paper</a:t>
            </a:r>
            <a:endParaRPr/>
          </a:p>
          <a:p>
            <a:pPr indent="0" lvl="0" marL="0" rtl="0" algn="l">
              <a:spcBef>
                <a:spcPts val="1200"/>
              </a:spcBef>
              <a:spcAft>
                <a:spcPts val="1200"/>
              </a:spcAft>
              <a:buNone/>
            </a:pPr>
            <a:r>
              <a:rPr lang="en"/>
              <a:t>Most readers’ </a:t>
            </a:r>
            <a:r>
              <a:rPr lang="en"/>
              <a:t>belief</a:t>
            </a:r>
            <a:r>
              <a:rPr lang="en"/>
              <a:t> is lost in the introduction</a:t>
            </a:r>
            <a:endParaRPr/>
          </a:p>
        </p:txBody>
      </p:sp>
      <p:sp>
        <p:nvSpPr>
          <p:cNvPr id="148" name="Google Shape;148;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Structure of the Introduction Section</a:t>
            </a:r>
            <a:endParaRPr/>
          </a:p>
        </p:txBody>
      </p:sp>
      <p:sp>
        <p:nvSpPr>
          <p:cNvPr id="154" name="Google Shape;154;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introduction section</a:t>
            </a:r>
            <a:endParaRPr/>
          </a:p>
          <a:p>
            <a:pPr indent="-342900" lvl="0" marL="457200" rtl="0" algn="l">
              <a:spcBef>
                <a:spcPts val="1200"/>
              </a:spcBef>
              <a:spcAft>
                <a:spcPts val="0"/>
              </a:spcAft>
              <a:buSzPts val="1800"/>
              <a:buChar char="●"/>
            </a:pPr>
            <a:r>
              <a:rPr lang="en"/>
              <a:t>Extends the abstract</a:t>
            </a:r>
            <a:endParaRPr/>
          </a:p>
          <a:p>
            <a:pPr indent="-342900" lvl="0" marL="457200" rtl="0" algn="l">
              <a:spcBef>
                <a:spcPts val="0"/>
              </a:spcBef>
              <a:spcAft>
                <a:spcPts val="0"/>
              </a:spcAft>
              <a:buSzPts val="1800"/>
              <a:buChar char="●"/>
            </a:pPr>
            <a:r>
              <a:rPr lang="en"/>
              <a:t>Contrasts most relevant work</a:t>
            </a:r>
            <a:endParaRPr/>
          </a:p>
          <a:p>
            <a:pPr indent="-342900" lvl="0" marL="457200" rtl="0" algn="l">
              <a:spcBef>
                <a:spcPts val="0"/>
              </a:spcBef>
              <a:spcAft>
                <a:spcPts val="0"/>
              </a:spcAft>
              <a:buSzPts val="1800"/>
              <a:buChar char="●"/>
            </a:pPr>
            <a:r>
              <a:rPr lang="en"/>
              <a:t>Explicitly lists contributions of work</a:t>
            </a:r>
            <a:endParaRPr/>
          </a:p>
          <a:p>
            <a:pPr indent="-342900" lvl="0" marL="457200" rtl="0" algn="l">
              <a:spcBef>
                <a:spcPts val="0"/>
              </a:spcBef>
              <a:spcAft>
                <a:spcPts val="0"/>
              </a:spcAft>
              <a:buSzPts val="1800"/>
              <a:buChar char="●"/>
            </a:pPr>
            <a:r>
              <a:rPr lang="en"/>
              <a:t>Summarizes the structure of the paper</a:t>
            </a:r>
            <a:endParaRPr/>
          </a:p>
        </p:txBody>
      </p:sp>
      <p:sp>
        <p:nvSpPr>
          <p:cNvPr id="155" name="Google Shape;155;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The Claim to Contributions</a:t>
            </a:r>
            <a:endParaRPr/>
          </a:p>
        </p:txBody>
      </p:sp>
      <p:sp>
        <p:nvSpPr>
          <p:cNvPr id="161" name="Google Shape;161;p26"/>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You should claim your contributions, </a:t>
            </a:r>
            <a:endParaRPr/>
          </a:p>
          <a:p>
            <a:pPr indent="-342900" lvl="0" marL="457200" rtl="0" algn="l">
              <a:spcBef>
                <a:spcPts val="1200"/>
              </a:spcBef>
              <a:spcAft>
                <a:spcPts val="0"/>
              </a:spcAft>
              <a:buSzPts val="1800"/>
              <a:buChar char="●"/>
            </a:pPr>
            <a:r>
              <a:rPr lang="en"/>
              <a:t>explicitly, and</a:t>
            </a:r>
            <a:endParaRPr/>
          </a:p>
          <a:p>
            <a:pPr indent="-342900" lvl="0" marL="457200" rtl="0" algn="l">
              <a:spcBef>
                <a:spcPts val="0"/>
              </a:spcBef>
              <a:spcAft>
                <a:spcPts val="0"/>
              </a:spcAft>
              <a:buSzPts val="1800"/>
              <a:buChar char="●"/>
            </a:pPr>
            <a:r>
              <a:rPr lang="en"/>
              <a:t>as precisely as you can</a:t>
            </a:r>
            <a:endParaRPr/>
          </a:p>
        </p:txBody>
      </p:sp>
      <p:sp>
        <p:nvSpPr>
          <p:cNvPr id="162" name="Google Shape;162;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
        <p:nvSpPr>
          <p:cNvPr id="163" name="Google Shape;163;p26"/>
          <p:cNvSpPr txBox="1"/>
          <p:nvPr>
            <p:ph idx="2" type="body"/>
          </p:nvPr>
        </p:nvSpPr>
        <p:spPr>
          <a:xfrm>
            <a:off x="3749040" y="822950"/>
            <a:ext cx="5120700" cy="27432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The contributions of this paper are:</a:t>
            </a:r>
            <a:endParaRPr sz="1200">
              <a:latin typeface="Courier New"/>
              <a:ea typeface="Courier New"/>
              <a:cs typeface="Courier New"/>
              <a:sym typeface="Courier New"/>
            </a:endParaRPr>
          </a:p>
          <a:p>
            <a:pPr indent="-304800" lvl="0" marL="457200" rtl="0" algn="l">
              <a:spcBef>
                <a:spcPts val="1200"/>
              </a:spcBef>
              <a:spcAft>
                <a:spcPts val="0"/>
              </a:spcAft>
              <a:buSzPts val="1200"/>
              <a:buFont typeface="Courier New"/>
              <a:buAutoNum type="arabicPeriod"/>
            </a:pPr>
            <a:r>
              <a:rPr lang="en" sz="1200">
                <a:latin typeface="Courier New"/>
                <a:ea typeface="Courier New"/>
                <a:cs typeface="Courier New"/>
                <a:sym typeface="Courier New"/>
              </a:rPr>
              <a:t>An operational definition of how to measure open source project growth;</a:t>
            </a:r>
            <a:endParaRPr sz="1200">
              <a:latin typeface="Courier New"/>
              <a:ea typeface="Courier New"/>
              <a:cs typeface="Courier New"/>
              <a:sym typeface="Courier New"/>
            </a:endParaRPr>
          </a:p>
          <a:p>
            <a:pPr indent="-304800" lvl="0" marL="457200" rtl="0" algn="l">
              <a:spcBef>
                <a:spcPts val="0"/>
              </a:spcBef>
              <a:spcAft>
                <a:spcPts val="0"/>
              </a:spcAft>
              <a:buSzPts val="1200"/>
              <a:buFont typeface="Courier New"/>
              <a:buAutoNum type="arabicPeriod"/>
            </a:pPr>
            <a:r>
              <a:rPr lang="en" sz="1200">
                <a:latin typeface="Courier New"/>
                <a:ea typeface="Courier New"/>
                <a:cs typeface="Courier New"/>
                <a:sym typeface="Courier New"/>
              </a:rPr>
              <a:t>The assessment of past open source growth using a large sample representative of open source;</a:t>
            </a:r>
            <a:endParaRPr sz="1200">
              <a:latin typeface="Courier New"/>
              <a:ea typeface="Courier New"/>
              <a:cs typeface="Courier New"/>
              <a:sym typeface="Courier New"/>
            </a:endParaRPr>
          </a:p>
          <a:p>
            <a:pPr indent="-304800" lvl="0" marL="457200" rtl="0" algn="l">
              <a:spcBef>
                <a:spcPts val="0"/>
              </a:spcBef>
              <a:spcAft>
                <a:spcPts val="0"/>
              </a:spcAft>
              <a:buSzPts val="1200"/>
              <a:buFont typeface="Courier New"/>
              <a:buAutoNum type="arabicPeriod"/>
            </a:pPr>
            <a:r>
              <a:rPr lang="en" sz="1200">
                <a:latin typeface="Courier New"/>
                <a:ea typeface="Courier New"/>
                <a:cs typeface="Courier New"/>
                <a:sym typeface="Courier New"/>
              </a:rPr>
              <a:t>The now plausible prediction that open source software as a whole will keep growing in the future.</a:t>
            </a:r>
            <a:endParaRPr sz="1200">
              <a:latin typeface="Courier New"/>
              <a:ea typeface="Courier New"/>
              <a:cs typeface="Courier New"/>
              <a:sym typeface="Courier New"/>
            </a:endParaRPr>
          </a:p>
          <a:p>
            <a:pPr indent="0" lvl="0" marL="0" rtl="0" algn="l">
              <a:spcBef>
                <a:spcPts val="1200"/>
              </a:spcBef>
              <a:spcAft>
                <a:spcPts val="1200"/>
              </a:spcAft>
              <a:buNone/>
            </a:pPr>
            <a:r>
              <a:t/>
            </a:r>
            <a:endParaRPr sz="12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Academic Writing</a:t>
            </a:r>
            <a:endParaRPr/>
          </a:p>
        </p:txBody>
      </p:sp>
      <p:sp>
        <p:nvSpPr>
          <p:cNvPr id="44" name="Google Shape;44;p9"/>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Clr>
                <a:schemeClr val="dk1"/>
              </a:buClr>
              <a:buSzPts val="1100"/>
              <a:buFont typeface="Arial"/>
              <a:buNone/>
            </a:pPr>
            <a:r>
              <a:rPr lang="en"/>
              <a:t>Dirk Riehle, Univ. Erlangen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b="1" lang="en"/>
              <a:t>NYT C12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5</a:t>
            </a:r>
            <a:r>
              <a:rPr lang="en"/>
              <a:t>. Related Work</a:t>
            </a:r>
            <a:endParaRPr/>
          </a:p>
        </p:txBody>
      </p:sp>
      <p:sp>
        <p:nvSpPr>
          <p:cNvPr id="169" name="Google Shape;169;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related work section surveys</a:t>
            </a:r>
            <a:endParaRPr/>
          </a:p>
          <a:p>
            <a:pPr indent="-342900" lvl="0" marL="457200" rtl="0" algn="l">
              <a:spcBef>
                <a:spcPts val="1200"/>
              </a:spcBef>
              <a:spcAft>
                <a:spcPts val="0"/>
              </a:spcAft>
              <a:buSzPts val="1800"/>
              <a:buAutoNum type="arabicPeriod"/>
            </a:pPr>
            <a:r>
              <a:rPr lang="en"/>
              <a:t>Prior art you are building on </a:t>
            </a:r>
            <a:endParaRPr/>
          </a:p>
          <a:p>
            <a:pPr indent="-342900" lvl="0" marL="457200" rtl="0" algn="l">
              <a:spcBef>
                <a:spcPts val="0"/>
              </a:spcBef>
              <a:spcAft>
                <a:spcPts val="0"/>
              </a:spcAft>
              <a:buSzPts val="1800"/>
              <a:buAutoNum type="arabicPeriod"/>
            </a:pPr>
            <a:r>
              <a:rPr lang="en"/>
              <a:t>Relevant work (to yours)</a:t>
            </a:r>
            <a:endParaRPr/>
          </a:p>
          <a:p>
            <a:pPr indent="0" lvl="0" marL="0" rtl="0" algn="l">
              <a:spcBef>
                <a:spcPts val="1200"/>
              </a:spcBef>
              <a:spcAft>
                <a:spcPts val="0"/>
              </a:spcAft>
              <a:buNone/>
            </a:pPr>
            <a:r>
              <a:rPr lang="en"/>
              <a:t>Related work is identified through a literature survey</a:t>
            </a:r>
            <a:endParaRPr/>
          </a:p>
          <a:p>
            <a:pPr indent="-342900" lvl="0" marL="457200" rtl="0" algn="l">
              <a:spcBef>
                <a:spcPts val="1200"/>
              </a:spcBef>
              <a:spcAft>
                <a:spcPts val="0"/>
              </a:spcAft>
              <a:buSzPts val="1800"/>
              <a:buChar char="●"/>
            </a:pPr>
            <a:r>
              <a:rPr lang="en"/>
              <a:t>An ad-hoc literature survey</a:t>
            </a:r>
            <a:endParaRPr/>
          </a:p>
          <a:p>
            <a:pPr indent="-342900" lvl="0" marL="457200" rtl="0" algn="l">
              <a:spcBef>
                <a:spcPts val="0"/>
              </a:spcBef>
              <a:spcAft>
                <a:spcPts val="0"/>
              </a:spcAft>
              <a:buSzPts val="1800"/>
              <a:buChar char="●"/>
            </a:pPr>
            <a:r>
              <a:rPr lang="en"/>
              <a:t>A structured literature review (see earlier lecture)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0" name="Google Shape;170;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 Work</a:t>
            </a:r>
            <a:endParaRPr/>
          </a:p>
        </p:txBody>
      </p:sp>
      <p:sp>
        <p:nvSpPr>
          <p:cNvPr id="176" name="Google Shape;176;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Prior work (art) is work you build on</a:t>
            </a:r>
            <a:endParaRPr/>
          </a:p>
          <a:p>
            <a:pPr indent="-342900" lvl="0" marL="457200" rtl="0" algn="l">
              <a:spcBef>
                <a:spcPts val="1200"/>
              </a:spcBef>
              <a:spcAft>
                <a:spcPts val="0"/>
              </a:spcAft>
              <a:buSzPts val="1800"/>
              <a:buChar char="●"/>
            </a:pPr>
            <a:r>
              <a:rPr lang="en"/>
              <a:t>You need it to perform your work</a:t>
            </a:r>
            <a:endParaRPr/>
          </a:p>
          <a:p>
            <a:pPr indent="-342900" lvl="0" marL="457200" rtl="0" algn="l">
              <a:spcBef>
                <a:spcPts val="0"/>
              </a:spcBef>
              <a:spcAft>
                <a:spcPts val="0"/>
              </a:spcAft>
              <a:buSzPts val="1800"/>
              <a:buChar char="●"/>
            </a:pPr>
            <a:r>
              <a:rPr lang="en"/>
              <a:t>You need readers to understand so they can understand your work</a:t>
            </a:r>
            <a:endParaRPr/>
          </a:p>
          <a:p>
            <a:pPr indent="0" lvl="0" marL="0" rtl="0" algn="l">
              <a:spcBef>
                <a:spcPts val="1200"/>
              </a:spcBef>
              <a:spcAft>
                <a:spcPts val="1200"/>
              </a:spcAft>
              <a:buNone/>
            </a:pPr>
            <a:r>
              <a:rPr lang="en"/>
              <a:t>Prior work does not compete with yours</a:t>
            </a:r>
            <a:endParaRPr/>
          </a:p>
        </p:txBody>
      </p:sp>
      <p:sp>
        <p:nvSpPr>
          <p:cNvPr id="177" name="Google Shape;177;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Not Appropriate Prior Work</a:t>
            </a:r>
            <a:endParaRPr/>
          </a:p>
        </p:txBody>
      </p:sp>
      <p:sp>
        <p:nvSpPr>
          <p:cNvPr id="183" name="Google Shape;183;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84" name="Google Shape;184;p29"/>
          <p:cNvPicPr preferRelativeResize="0"/>
          <p:nvPr/>
        </p:nvPicPr>
        <p:blipFill>
          <a:blip r:embed="rId4">
            <a:alphaModFix/>
          </a:blip>
          <a:stretch>
            <a:fillRect/>
          </a:stretch>
        </p:blipFill>
        <p:spPr>
          <a:xfrm>
            <a:off x="274320" y="1371600"/>
            <a:ext cx="8595359" cy="20246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Relevant Work (Trad. Related Work)</a:t>
            </a:r>
            <a:endParaRPr/>
          </a:p>
        </p:txBody>
      </p:sp>
      <p:sp>
        <p:nvSpPr>
          <p:cNvPr id="190" name="Google Shape;190;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Relevant work is related in that</a:t>
            </a:r>
            <a:endParaRPr/>
          </a:p>
          <a:p>
            <a:pPr indent="-342900" lvl="0" marL="457200" rtl="0" algn="l">
              <a:spcBef>
                <a:spcPts val="1200"/>
              </a:spcBef>
              <a:spcAft>
                <a:spcPts val="0"/>
              </a:spcAft>
              <a:buSzPts val="1800"/>
              <a:buChar char="●"/>
            </a:pPr>
            <a:r>
              <a:rPr lang="en"/>
              <a:t>It may have attempted the same as your work</a:t>
            </a:r>
            <a:endParaRPr/>
          </a:p>
          <a:p>
            <a:pPr indent="-342900" lvl="0" marL="457200" rtl="0" algn="l">
              <a:spcBef>
                <a:spcPts val="0"/>
              </a:spcBef>
              <a:spcAft>
                <a:spcPts val="0"/>
              </a:spcAft>
              <a:buSzPts val="1800"/>
              <a:buChar char="●"/>
            </a:pPr>
            <a:r>
              <a:rPr lang="en"/>
              <a:t>It may have gone alternative ways</a:t>
            </a:r>
            <a:endParaRPr/>
          </a:p>
          <a:p>
            <a:pPr indent="0" lvl="0" marL="0" rtl="0" algn="l">
              <a:spcBef>
                <a:spcPts val="1200"/>
              </a:spcBef>
              <a:spcAft>
                <a:spcPts val="0"/>
              </a:spcAft>
              <a:buNone/>
            </a:pPr>
            <a:r>
              <a:rPr lang="en"/>
              <a:t>You need to</a:t>
            </a:r>
            <a:r>
              <a:rPr b="1" lang="en"/>
              <a:t> compare-and-contrast</a:t>
            </a:r>
            <a:r>
              <a:rPr lang="en"/>
              <a:t> to show the relationship and difference</a:t>
            </a:r>
            <a:endParaRPr/>
          </a:p>
          <a:p>
            <a:pPr indent="-342900" lvl="0" marL="457200" rtl="0" algn="l">
              <a:spcBef>
                <a:spcPts val="1200"/>
              </a:spcBef>
              <a:spcAft>
                <a:spcPts val="0"/>
              </a:spcAft>
              <a:buSzPts val="1800"/>
              <a:buChar char="●"/>
            </a:pPr>
            <a:r>
              <a:rPr lang="en"/>
              <a:t>You </a:t>
            </a:r>
            <a:r>
              <a:rPr b="1" lang="en"/>
              <a:t>compare</a:t>
            </a:r>
            <a:r>
              <a:rPr lang="en"/>
              <a:t> to show how you relate</a:t>
            </a:r>
            <a:endParaRPr/>
          </a:p>
          <a:p>
            <a:pPr indent="-317500" lvl="1" marL="914400" rtl="0" algn="l">
              <a:spcBef>
                <a:spcPts val="0"/>
              </a:spcBef>
              <a:spcAft>
                <a:spcPts val="0"/>
              </a:spcAft>
              <a:buSzPts val="1400"/>
              <a:buChar char="○"/>
            </a:pPr>
            <a:r>
              <a:rPr lang="en"/>
              <a:t>If the work is not related, it is irrelevant to your paper</a:t>
            </a:r>
            <a:endParaRPr/>
          </a:p>
          <a:p>
            <a:pPr indent="-342900" lvl="0" marL="457200" rtl="0" algn="l">
              <a:spcBef>
                <a:spcPts val="1000"/>
              </a:spcBef>
              <a:spcAft>
                <a:spcPts val="0"/>
              </a:spcAft>
              <a:buSzPts val="1800"/>
              <a:buChar char="●"/>
            </a:pPr>
            <a:r>
              <a:rPr lang="en"/>
              <a:t>You </a:t>
            </a:r>
            <a:r>
              <a:rPr b="1" lang="en"/>
              <a:t>contrast</a:t>
            </a:r>
            <a:r>
              <a:rPr lang="en"/>
              <a:t> to show how are different</a:t>
            </a:r>
            <a:endParaRPr/>
          </a:p>
          <a:p>
            <a:pPr indent="-317500" lvl="1" marL="914400" rtl="0" algn="l">
              <a:spcBef>
                <a:spcPts val="0"/>
              </a:spcBef>
              <a:spcAft>
                <a:spcPts val="0"/>
              </a:spcAft>
              <a:buSzPts val="1400"/>
              <a:buChar char="○"/>
            </a:pPr>
            <a:r>
              <a:rPr lang="en"/>
              <a:t>If not different from yours, your work is not novel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1" name="Google Shape;191;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Presentation Structure</a:t>
            </a:r>
            <a:endParaRPr/>
          </a:p>
        </p:txBody>
      </p:sp>
      <p:sp>
        <p:nvSpPr>
          <p:cNvPr id="197" name="Google Shape;197;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You should structure related work by </a:t>
            </a:r>
            <a:endParaRPr/>
          </a:p>
          <a:p>
            <a:pPr indent="-342900" lvl="0" marL="457200" rtl="0" algn="l">
              <a:spcBef>
                <a:spcPts val="1200"/>
              </a:spcBef>
              <a:spcAft>
                <a:spcPts val="0"/>
              </a:spcAft>
              <a:buSzPts val="1800"/>
              <a:buChar char="●"/>
            </a:pPr>
            <a:r>
              <a:rPr lang="en"/>
              <a:t>Domains first</a:t>
            </a:r>
            <a:endParaRPr/>
          </a:p>
          <a:p>
            <a:pPr indent="-317500" lvl="1" marL="914400" rtl="0" algn="l">
              <a:spcBef>
                <a:spcPts val="0"/>
              </a:spcBef>
              <a:spcAft>
                <a:spcPts val="0"/>
              </a:spcAft>
              <a:buSzPts val="1400"/>
              <a:buChar char="○"/>
            </a:pPr>
            <a:r>
              <a:rPr lang="en"/>
              <a:t>Application domain, technical domain, etc.</a:t>
            </a:r>
            <a:endParaRPr/>
          </a:p>
          <a:p>
            <a:pPr indent="-342900" lvl="0" marL="457200" rtl="0" algn="l">
              <a:spcBef>
                <a:spcPts val="1000"/>
              </a:spcBef>
              <a:spcAft>
                <a:spcPts val="0"/>
              </a:spcAft>
              <a:buSzPts val="1800"/>
              <a:buChar char="●"/>
            </a:pPr>
            <a:r>
              <a:rPr lang="en"/>
              <a:t>Then specialize within domain</a:t>
            </a:r>
            <a:endParaRPr/>
          </a:p>
          <a:p>
            <a:pPr indent="-317500" lvl="1" marL="914400" rtl="0" algn="l">
              <a:spcBef>
                <a:spcPts val="0"/>
              </a:spcBef>
              <a:spcAft>
                <a:spcPts val="0"/>
              </a:spcAft>
              <a:buSzPts val="1400"/>
              <a:buChar char="○"/>
            </a:pPr>
            <a:r>
              <a:rPr lang="en"/>
              <a:t>From the more general to the more specialized work</a:t>
            </a:r>
            <a:endParaRPr/>
          </a:p>
        </p:txBody>
      </p:sp>
      <p:sp>
        <p:nvSpPr>
          <p:cNvPr id="198" name="Google Shape;198;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6. Research Design</a:t>
            </a:r>
            <a:endParaRPr/>
          </a:p>
        </p:txBody>
      </p:sp>
      <p:sp>
        <p:nvSpPr>
          <p:cNvPr id="204" name="Google Shape;204;p3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research design section</a:t>
            </a:r>
            <a:endParaRPr/>
          </a:p>
          <a:p>
            <a:pPr indent="-342900" lvl="0" marL="457200" rtl="0" algn="l">
              <a:spcBef>
                <a:spcPts val="1200"/>
              </a:spcBef>
              <a:spcAft>
                <a:spcPts val="0"/>
              </a:spcAft>
              <a:buSzPts val="1800"/>
              <a:buChar char="●"/>
            </a:pPr>
            <a:r>
              <a:rPr lang="en"/>
              <a:t>Presents your research design, methods employed, etc.</a:t>
            </a:r>
            <a:endParaRPr/>
          </a:p>
          <a:p>
            <a:pPr indent="-342900" lvl="0" marL="457200" rtl="0" algn="l">
              <a:spcBef>
                <a:spcPts val="0"/>
              </a:spcBef>
              <a:spcAft>
                <a:spcPts val="0"/>
              </a:spcAft>
              <a:buSzPts val="1800"/>
              <a:buChar char="●"/>
            </a:pPr>
            <a:r>
              <a:rPr lang="en"/>
              <a:t>Serves to convince reviewers and readers of (sufficient) rigor of work</a:t>
            </a:r>
            <a:endParaRPr/>
          </a:p>
          <a:p>
            <a:pPr indent="0" lvl="0" marL="0" rtl="0" algn="l">
              <a:spcBef>
                <a:spcPts val="1200"/>
              </a:spcBef>
              <a:spcAft>
                <a:spcPts val="0"/>
              </a:spcAft>
              <a:buNone/>
            </a:pPr>
            <a:r>
              <a:rPr lang="en"/>
              <a:t>The section is also known as</a:t>
            </a:r>
            <a:endParaRPr/>
          </a:p>
          <a:p>
            <a:pPr indent="-342900" lvl="0" marL="457200" rtl="0" algn="l">
              <a:spcBef>
                <a:spcPts val="1200"/>
              </a:spcBef>
              <a:spcAft>
                <a:spcPts val="0"/>
              </a:spcAft>
              <a:buSzPts val="1800"/>
              <a:buChar char="●"/>
            </a:pPr>
            <a:r>
              <a:rPr lang="en"/>
              <a:t>Approach or</a:t>
            </a:r>
            <a:endParaRPr/>
          </a:p>
          <a:p>
            <a:pPr indent="-342900" lvl="0" marL="457200" rtl="0" algn="l">
              <a:spcBef>
                <a:spcPts val="0"/>
              </a:spcBef>
              <a:spcAft>
                <a:spcPts val="0"/>
              </a:spcAft>
              <a:buSzPts val="1800"/>
              <a:buChar char="●"/>
            </a:pPr>
            <a:r>
              <a:rPr lang="en"/>
              <a:t>Methods</a:t>
            </a:r>
            <a:endParaRPr/>
          </a:p>
          <a:p>
            <a:pPr indent="0" lvl="0" marL="0" rtl="0" algn="l">
              <a:spcBef>
                <a:spcPts val="1200"/>
              </a:spcBef>
              <a:spcAft>
                <a:spcPts val="1200"/>
              </a:spcAft>
              <a:buNone/>
            </a:pPr>
            <a:r>
              <a:rPr lang="en"/>
              <a:t>The specifics depend on your research design</a:t>
            </a:r>
            <a:endParaRPr/>
          </a:p>
        </p:txBody>
      </p:sp>
      <p:sp>
        <p:nvSpPr>
          <p:cNvPr id="205" name="Google Shape;205;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7. Research Results</a:t>
            </a:r>
            <a:endParaRPr/>
          </a:p>
        </p:txBody>
      </p:sp>
      <p:sp>
        <p:nvSpPr>
          <p:cNvPr id="211" name="Google Shape;211;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research results section</a:t>
            </a:r>
            <a:endParaRPr/>
          </a:p>
          <a:p>
            <a:pPr indent="-342900" lvl="0" marL="457200" rtl="0" algn="l">
              <a:spcBef>
                <a:spcPts val="1200"/>
              </a:spcBef>
              <a:spcAft>
                <a:spcPts val="0"/>
              </a:spcAft>
              <a:buSzPts val="1800"/>
              <a:buChar char="●"/>
            </a:pPr>
            <a:r>
              <a:rPr lang="en"/>
              <a:t>Presents the data you gathered, the results you derived</a:t>
            </a:r>
            <a:endParaRPr/>
          </a:p>
          <a:p>
            <a:pPr indent="-342900" lvl="0" marL="457200" rtl="0" algn="l">
              <a:spcBef>
                <a:spcPts val="0"/>
              </a:spcBef>
              <a:spcAft>
                <a:spcPts val="0"/>
              </a:spcAft>
              <a:buSzPts val="1800"/>
              <a:buChar char="●"/>
            </a:pPr>
            <a:r>
              <a:rPr lang="en"/>
              <a:t>Convinces the reviewers and readers of relevance of your work</a:t>
            </a:r>
            <a:endParaRPr/>
          </a:p>
          <a:p>
            <a:pPr indent="0" lvl="0" marL="0" rtl="0" algn="l">
              <a:spcBef>
                <a:spcPts val="1200"/>
              </a:spcBef>
              <a:spcAft>
                <a:spcPts val="1200"/>
              </a:spcAft>
              <a:buNone/>
            </a:pPr>
            <a:r>
              <a:rPr lang="en"/>
              <a:t>The specifics also depend on your research design</a:t>
            </a:r>
            <a:endParaRPr/>
          </a:p>
        </p:txBody>
      </p:sp>
      <p:sp>
        <p:nvSpPr>
          <p:cNvPr id="212" name="Google Shape;212;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8. Discussion</a:t>
            </a:r>
            <a:endParaRPr/>
          </a:p>
        </p:txBody>
      </p:sp>
      <p:sp>
        <p:nvSpPr>
          <p:cNvPr id="218" name="Google Shape;218;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discussions section </a:t>
            </a:r>
            <a:endParaRPr/>
          </a:p>
          <a:p>
            <a:pPr indent="-342900" lvl="0" marL="457200" rtl="0" algn="l">
              <a:spcBef>
                <a:spcPts val="1200"/>
              </a:spcBef>
              <a:spcAft>
                <a:spcPts val="0"/>
              </a:spcAft>
              <a:buSzPts val="1800"/>
              <a:buChar char="●"/>
            </a:pPr>
            <a:r>
              <a:rPr lang="en"/>
              <a:t>Discusses your research results</a:t>
            </a:r>
            <a:endParaRPr/>
          </a:p>
          <a:p>
            <a:pPr indent="-342900" lvl="0" marL="457200" rtl="0" algn="l">
              <a:spcBef>
                <a:spcPts val="0"/>
              </a:spcBef>
              <a:spcAft>
                <a:spcPts val="0"/>
              </a:spcAft>
              <a:buSzPts val="1800"/>
              <a:buChar char="●"/>
            </a:pPr>
            <a:r>
              <a:rPr lang="en"/>
              <a:t>Establishes (beyond the results section) their quality</a:t>
            </a:r>
            <a:endParaRPr/>
          </a:p>
          <a:p>
            <a:pPr indent="0" lvl="0" marL="0" rtl="0" algn="l">
              <a:spcBef>
                <a:spcPts val="1200"/>
              </a:spcBef>
              <a:spcAft>
                <a:spcPts val="0"/>
              </a:spcAft>
              <a:buNone/>
            </a:pPr>
            <a:r>
              <a:rPr lang="en"/>
              <a:t>The specifics depend on the type of research</a:t>
            </a:r>
            <a:endParaRPr/>
          </a:p>
          <a:p>
            <a:pPr indent="0" lvl="0" marL="0" rtl="0" algn="l">
              <a:spcBef>
                <a:spcPts val="1200"/>
              </a:spcBef>
              <a:spcAft>
                <a:spcPts val="0"/>
              </a:spcAft>
              <a:buNone/>
            </a:pPr>
            <a:r>
              <a:rPr lang="en"/>
              <a:t>In qualitative research, also often called discussion and limitations</a:t>
            </a:r>
            <a:endParaRPr/>
          </a:p>
          <a:p>
            <a:pPr indent="-342900" lvl="0" marL="457200" rtl="0" algn="l">
              <a:spcBef>
                <a:spcPts val="1200"/>
              </a:spcBef>
              <a:spcAft>
                <a:spcPts val="0"/>
              </a:spcAft>
              <a:buSzPts val="1800"/>
              <a:buChar char="●"/>
            </a:pPr>
            <a:r>
              <a:rPr lang="en"/>
              <a:t>Qualitative research needs</a:t>
            </a:r>
            <a:endParaRPr/>
          </a:p>
          <a:p>
            <a:pPr indent="-317500" lvl="1" marL="914400" rtl="0" algn="l">
              <a:spcBef>
                <a:spcPts val="0"/>
              </a:spcBef>
              <a:spcAft>
                <a:spcPts val="0"/>
              </a:spcAft>
              <a:buSzPts val="1400"/>
              <a:buChar char="○"/>
            </a:pPr>
            <a:r>
              <a:rPr lang="en"/>
              <a:t>Two separate sections, one interpreting research results and one on</a:t>
            </a:r>
            <a:endParaRPr/>
          </a:p>
          <a:p>
            <a:pPr indent="-317500" lvl="1" marL="914400" rtl="0" algn="l">
              <a:spcBef>
                <a:spcPts val="0"/>
              </a:spcBef>
              <a:spcAft>
                <a:spcPts val="0"/>
              </a:spcAft>
              <a:buSzPts val="1400"/>
              <a:buChar char="○"/>
            </a:pPr>
            <a:r>
              <a:rPr lang="en"/>
              <a:t>Limitations based on qualitative research quality criteria</a:t>
            </a:r>
            <a:endParaRPr/>
          </a:p>
          <a:p>
            <a:pPr indent="0" lvl="0" marL="0" rtl="0" algn="l">
              <a:spcBef>
                <a:spcPts val="1200"/>
              </a:spcBef>
              <a:spcAft>
                <a:spcPts val="0"/>
              </a:spcAft>
              <a:buNone/>
            </a:pPr>
            <a:r>
              <a:rPr lang="en"/>
              <a:t>In quantitative research, also often called threats to validity</a:t>
            </a:r>
            <a:endParaRPr/>
          </a:p>
          <a:p>
            <a:pPr indent="-342900" lvl="0" marL="457200" rtl="0" algn="l">
              <a:spcBef>
                <a:spcPts val="1200"/>
              </a:spcBef>
              <a:spcAft>
                <a:spcPts val="0"/>
              </a:spcAft>
              <a:buSzPts val="1800"/>
              <a:buChar char="●"/>
            </a:pPr>
            <a:r>
              <a:rPr lang="en"/>
              <a:t>Quantitative research needs</a:t>
            </a:r>
            <a:endParaRPr/>
          </a:p>
          <a:p>
            <a:pPr indent="-317500" lvl="1" marL="914400" rtl="0" algn="l">
              <a:spcBef>
                <a:spcPts val="0"/>
              </a:spcBef>
              <a:spcAft>
                <a:spcPts val="0"/>
              </a:spcAft>
              <a:buSzPts val="1400"/>
              <a:buChar char="○"/>
            </a:pPr>
            <a:r>
              <a:rPr lang="en"/>
              <a:t>Less of a discussion section past the results section but most certainly a</a:t>
            </a:r>
            <a:endParaRPr/>
          </a:p>
          <a:p>
            <a:pPr indent="-317500" lvl="1" marL="914400" rtl="0" algn="l">
              <a:spcBef>
                <a:spcPts val="0"/>
              </a:spcBef>
              <a:spcAft>
                <a:spcPts val="0"/>
              </a:spcAft>
              <a:buSzPts val="1400"/>
              <a:buChar char="○"/>
            </a:pPr>
            <a:r>
              <a:rPr lang="en"/>
              <a:t>Threats to </a:t>
            </a:r>
            <a:r>
              <a:rPr lang="en"/>
              <a:t>validity section that</a:t>
            </a:r>
            <a:r>
              <a:rPr lang="en"/>
              <a:t> discusses the results using </a:t>
            </a:r>
            <a:r>
              <a:rPr lang="en"/>
              <a:t>quantitative</a:t>
            </a:r>
            <a:r>
              <a:rPr lang="en"/>
              <a:t> research quality criteria</a:t>
            </a:r>
            <a:endParaRPr/>
          </a:p>
        </p:txBody>
      </p:sp>
      <p:sp>
        <p:nvSpPr>
          <p:cNvPr id="219" name="Google Shape;219;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Structure of Limitations / Threats to Validity</a:t>
            </a:r>
            <a:endParaRPr/>
          </a:p>
        </p:txBody>
      </p:sp>
      <p:sp>
        <p:nvSpPr>
          <p:cNvPr id="225" name="Google Shape;225;p3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Break down by relevant quality criterion</a:t>
            </a:r>
            <a:endParaRPr/>
          </a:p>
          <a:p>
            <a:pPr indent="-342900" lvl="0" marL="457200" rtl="0" algn="l">
              <a:spcBef>
                <a:spcPts val="1200"/>
              </a:spcBef>
              <a:spcAft>
                <a:spcPts val="0"/>
              </a:spcAft>
              <a:buSzPts val="1800"/>
              <a:buChar char="●"/>
            </a:pPr>
            <a:r>
              <a:rPr lang="en"/>
              <a:t>Feel free to choose relevant criteria beyond the core four</a:t>
            </a:r>
            <a:endParaRPr/>
          </a:p>
          <a:p>
            <a:pPr indent="0" lvl="0" marL="0" rtl="0" algn="l">
              <a:spcBef>
                <a:spcPts val="1200"/>
              </a:spcBef>
              <a:spcAft>
                <a:spcPts val="0"/>
              </a:spcAft>
              <a:buNone/>
            </a:pPr>
            <a:r>
              <a:rPr lang="en"/>
              <a:t>You should always put weaknesses / challenges into context</a:t>
            </a:r>
            <a:endParaRPr/>
          </a:p>
          <a:p>
            <a:pPr indent="-342900" lvl="0" marL="457200" rtl="0" algn="l">
              <a:spcBef>
                <a:spcPts val="1200"/>
              </a:spcBef>
              <a:spcAft>
                <a:spcPts val="0"/>
              </a:spcAft>
              <a:buSzPts val="1800"/>
              <a:buChar char="●"/>
            </a:pPr>
            <a:r>
              <a:rPr lang="en"/>
              <a:t>Explain their consequences</a:t>
            </a:r>
            <a:endParaRPr/>
          </a:p>
        </p:txBody>
      </p:sp>
      <p:sp>
        <p:nvSpPr>
          <p:cNvPr id="226" name="Google Shape;226;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9. Conclusions</a:t>
            </a:r>
            <a:endParaRPr/>
          </a:p>
        </p:txBody>
      </p:sp>
      <p:sp>
        <p:nvSpPr>
          <p:cNvPr id="232" name="Google Shape;232;p3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conclusions section you should</a:t>
            </a:r>
            <a:endParaRPr/>
          </a:p>
          <a:p>
            <a:pPr indent="-342900" lvl="0" marL="457200" rtl="0" algn="l">
              <a:spcBef>
                <a:spcPts val="1200"/>
              </a:spcBef>
              <a:spcAft>
                <a:spcPts val="0"/>
              </a:spcAft>
              <a:buSzPts val="1800"/>
              <a:buChar char="●"/>
            </a:pPr>
            <a:r>
              <a:rPr lang="en"/>
              <a:t>Reiterate the main contributions and their significance</a:t>
            </a:r>
            <a:endParaRPr/>
          </a:p>
          <a:p>
            <a:pPr indent="0" lvl="0" marL="0" rtl="0" algn="l">
              <a:spcBef>
                <a:spcPts val="1200"/>
              </a:spcBef>
              <a:spcAft>
                <a:spcPts val="0"/>
              </a:spcAft>
              <a:buNone/>
            </a:pPr>
            <a:r>
              <a:rPr lang="en"/>
              <a:t>Some readers jump from abstract to conclusions </a:t>
            </a:r>
            <a:r>
              <a:rPr lang="en"/>
              <a:t>directly</a:t>
            </a:r>
            <a:endParaRPr/>
          </a:p>
          <a:p>
            <a:pPr indent="0" lvl="0" marL="0" rtl="0" algn="l">
              <a:spcBef>
                <a:spcPts val="1200"/>
              </a:spcBef>
              <a:spcAft>
                <a:spcPts val="1200"/>
              </a:spcAft>
              <a:buNone/>
            </a:pPr>
            <a:r>
              <a:rPr lang="en"/>
              <a:t>Skip any outlook on future work that is on your mind</a:t>
            </a:r>
            <a:endParaRPr/>
          </a:p>
        </p:txBody>
      </p:sp>
      <p:sp>
        <p:nvSpPr>
          <p:cNvPr id="233" name="Google Shape;233;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0" name="Google Shape;50;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The research paper</a:t>
            </a:r>
            <a:endParaRPr/>
          </a:p>
          <a:p>
            <a:pPr indent="-342900" lvl="0" marL="457200" rtl="0" algn="l">
              <a:spcBef>
                <a:spcPts val="0"/>
              </a:spcBef>
              <a:spcAft>
                <a:spcPts val="0"/>
              </a:spcAft>
              <a:buSzPts val="1800"/>
              <a:buAutoNum type="arabicPeriod"/>
            </a:pPr>
            <a:r>
              <a:rPr lang="en"/>
              <a:t>Sections of a research paper</a:t>
            </a:r>
            <a:endParaRPr/>
          </a:p>
          <a:p>
            <a:pPr indent="-342900" lvl="0" marL="457200" rtl="0" algn="l">
              <a:spcBef>
                <a:spcPts val="0"/>
              </a:spcBef>
              <a:spcAft>
                <a:spcPts val="0"/>
              </a:spcAft>
              <a:buSzPts val="1800"/>
              <a:buAutoNum type="arabicPeriod"/>
            </a:pPr>
            <a:r>
              <a:rPr lang="en"/>
              <a:t>Final research theses</a:t>
            </a:r>
            <a:endParaRPr/>
          </a:p>
          <a:p>
            <a:pPr indent="-342900" lvl="0" marL="457200" rtl="0" algn="l">
              <a:spcBef>
                <a:spcPts val="0"/>
              </a:spcBef>
              <a:spcAft>
                <a:spcPts val="0"/>
              </a:spcAft>
              <a:buSzPts val="1800"/>
              <a:buAutoNum type="arabicPeriod"/>
            </a:pPr>
            <a:r>
              <a:rPr lang="en"/>
              <a:t>Academic writing</a:t>
            </a:r>
            <a:endParaRPr/>
          </a:p>
        </p:txBody>
      </p:sp>
      <p:sp>
        <p:nvSpPr>
          <p:cNvPr id="51" name="Google Shape;51;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10. Acknowledgments</a:t>
            </a:r>
            <a:endParaRPr/>
          </a:p>
        </p:txBody>
      </p:sp>
      <p:sp>
        <p:nvSpPr>
          <p:cNvPr id="239" name="Google Shape;239;p3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List all people and thank them who made a contribution that was relevant but</a:t>
            </a:r>
            <a:endParaRPr/>
          </a:p>
          <a:p>
            <a:pPr indent="-342900" lvl="0" marL="457200" rtl="0" algn="l">
              <a:spcBef>
                <a:spcPts val="1200"/>
              </a:spcBef>
              <a:spcAft>
                <a:spcPts val="0"/>
              </a:spcAft>
              <a:buSzPts val="1800"/>
              <a:buChar char="●"/>
            </a:pPr>
            <a:r>
              <a:rPr lang="en"/>
              <a:t>Not enough to make them an author of the article</a:t>
            </a:r>
            <a:endParaRPr/>
          </a:p>
        </p:txBody>
      </p:sp>
      <p:sp>
        <p:nvSpPr>
          <p:cNvPr id="240" name="Google Shape;240;p3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11. Literature References</a:t>
            </a:r>
            <a:endParaRPr/>
          </a:p>
        </p:txBody>
      </p:sp>
      <p:sp>
        <p:nvSpPr>
          <p:cNvPr id="246" name="Google Shape;246;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literature reference is</a:t>
            </a:r>
            <a:endParaRPr/>
          </a:p>
          <a:p>
            <a:pPr indent="-342900" lvl="0" marL="457200" rtl="0" algn="l">
              <a:spcBef>
                <a:spcPts val="1200"/>
              </a:spcBef>
              <a:spcAft>
                <a:spcPts val="0"/>
              </a:spcAft>
              <a:buSzPts val="1800"/>
              <a:buChar char="●"/>
            </a:pPr>
            <a:r>
              <a:rPr lang="en"/>
              <a:t>A lookup key for the literature references section that</a:t>
            </a:r>
            <a:endParaRPr/>
          </a:p>
          <a:p>
            <a:pPr indent="-342900" lvl="0" marL="457200" rtl="0" algn="l">
              <a:spcBef>
                <a:spcPts val="0"/>
              </a:spcBef>
              <a:spcAft>
                <a:spcPts val="0"/>
              </a:spcAft>
              <a:buSzPts val="1800"/>
              <a:buChar char="●"/>
            </a:pPr>
            <a:r>
              <a:rPr lang="en"/>
              <a:t>I</a:t>
            </a:r>
            <a:r>
              <a:rPr lang="en"/>
              <a:t>dentifies</a:t>
            </a:r>
            <a:r>
              <a:rPr lang="en"/>
              <a:t> one entry of literature in the references section</a:t>
            </a:r>
            <a:endParaRPr/>
          </a:p>
          <a:p>
            <a:pPr indent="0" lvl="0" marL="0" rtl="0" algn="l">
              <a:spcBef>
                <a:spcPts val="1200"/>
              </a:spcBef>
              <a:spcAft>
                <a:spcPts val="0"/>
              </a:spcAft>
              <a:buNone/>
            </a:pPr>
            <a:r>
              <a:rPr lang="en" sz="1500">
                <a:solidFill>
                  <a:schemeClr val="dk1"/>
                </a:solidFill>
              </a:rPr>
              <a:t>The </a:t>
            </a:r>
            <a:r>
              <a:rPr lang="en"/>
              <a:t>literature references section </a:t>
            </a:r>
            <a:endParaRPr/>
          </a:p>
          <a:p>
            <a:pPr indent="-342900" lvl="0" marL="457200" rtl="0" algn="l">
              <a:spcBef>
                <a:spcPts val="1200"/>
              </a:spcBef>
              <a:spcAft>
                <a:spcPts val="0"/>
              </a:spcAft>
              <a:buSzPts val="1800"/>
              <a:buChar char="●"/>
            </a:pPr>
            <a:r>
              <a:rPr lang="en"/>
              <a:t>Contains the literature referenced in your article</a:t>
            </a:r>
            <a:endParaRPr/>
          </a:p>
          <a:p>
            <a:pPr indent="-342900" lvl="0" marL="457200" rtl="0" algn="l">
              <a:spcBef>
                <a:spcPts val="0"/>
              </a:spcBef>
              <a:spcAft>
                <a:spcPts val="0"/>
              </a:spcAft>
              <a:buSzPts val="1800"/>
              <a:buChar char="●"/>
            </a:pPr>
            <a:r>
              <a:rPr lang="en"/>
              <a:t>Each entry identifies one piece of external literature</a:t>
            </a:r>
            <a:endParaRPr/>
          </a:p>
          <a:p>
            <a:pPr indent="0" lvl="0" marL="0" rtl="0" algn="l">
              <a:spcBef>
                <a:spcPts val="1200"/>
              </a:spcBef>
              <a:spcAft>
                <a:spcPts val="0"/>
              </a:spcAft>
              <a:buNone/>
            </a:pPr>
            <a:r>
              <a:rPr lang="en"/>
              <a:t>If it contains additional recommended (not referenced) literature</a:t>
            </a:r>
            <a:endParaRPr/>
          </a:p>
          <a:p>
            <a:pPr indent="-342900" lvl="0" marL="457200" rtl="0" algn="l">
              <a:spcBef>
                <a:spcPts val="1200"/>
              </a:spcBef>
              <a:spcAft>
                <a:spcPts val="0"/>
              </a:spcAft>
              <a:buSzPts val="1800"/>
              <a:buChar char="●"/>
            </a:pPr>
            <a:r>
              <a:rPr lang="en"/>
              <a:t>It is called a bibliography</a:t>
            </a:r>
            <a:endParaRPr/>
          </a:p>
        </p:txBody>
      </p:sp>
      <p:sp>
        <p:nvSpPr>
          <p:cNvPr id="247" name="Google Shape;247;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idx="1" type="body"/>
          </p:nvPr>
        </p:nvSpPr>
        <p:spPr>
          <a:xfrm>
            <a:off x="274325" y="822950"/>
            <a:ext cx="8595300" cy="37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Three common forms for a reference (key) to the literature (value)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253" name="Google Shape;253;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Formats for Literature References</a:t>
            </a:r>
            <a:endParaRPr/>
          </a:p>
        </p:txBody>
      </p:sp>
      <p:sp>
        <p:nvSpPr>
          <p:cNvPr id="254" name="Google Shape;254;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255" name="Google Shape;255;p39"/>
          <p:cNvGraphicFramePr/>
          <p:nvPr/>
        </p:nvGraphicFramePr>
        <p:xfrm>
          <a:off x="274320" y="1188720"/>
          <a:ext cx="3000000" cy="3000000"/>
        </p:xfrm>
        <a:graphic>
          <a:graphicData uri="http://schemas.openxmlformats.org/drawingml/2006/table">
            <a:tbl>
              <a:tblPr>
                <a:noFill/>
                <a:tableStyleId>{203F9702-1C75-4AC2-A77D-C64E9B4004F6}</a:tableStyleId>
              </a:tblPr>
              <a:tblGrid>
                <a:gridCol w="2022025"/>
                <a:gridCol w="6573325"/>
              </a:tblGrid>
              <a:tr h="845825">
                <a:tc>
                  <a:txBody>
                    <a:bodyPr/>
                    <a:lstStyle/>
                    <a:p>
                      <a:pPr indent="0" lvl="0" marL="0" rtl="0" algn="l">
                        <a:spcBef>
                          <a:spcPts val="0"/>
                        </a:spcBef>
                        <a:spcAft>
                          <a:spcPts val="0"/>
                        </a:spcAft>
                        <a:buNone/>
                      </a:pPr>
                      <a:r>
                        <a:rPr b="1" lang="en" sz="1800">
                          <a:solidFill>
                            <a:schemeClr val="lt1"/>
                          </a:solidFill>
                        </a:rPr>
                        <a:t>Reference (key)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 sz="1800">
                          <a:solidFill>
                            <a:schemeClr val="lt1"/>
                          </a:solidFill>
                        </a:rPr>
                        <a:t>Referenced entry (value)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45825">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1"/>
                          </a:solidFill>
                        </a:rPr>
                        <a:t>[27] </a:t>
                      </a:r>
                      <a:endParaRPr sz="15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1"/>
                          </a:solidFill>
                        </a:rPr>
                        <a:t>Spector, A. Z. 1989. Achieving application requirements. In Distributed Systems, S. Mullender, Ed. ACM Press. ACM, New York, NY, 19-33. </a:t>
                      </a:r>
                      <a:endParaRPr sz="15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845825">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1"/>
                          </a:solidFill>
                        </a:rPr>
                        <a:t>[Spe89] </a:t>
                      </a:r>
                      <a:endParaRPr sz="15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1"/>
                          </a:solidFill>
                        </a:rPr>
                        <a:t>Spector, A. Z. 1989. Achieving application requirements. In Distributed Systems, S. Mullender, Ed. ACM Press. ACM, New York, NY, 19-33. </a:t>
                      </a:r>
                      <a:endParaRPr sz="15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r h="845825">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1"/>
                          </a:solidFill>
                        </a:rPr>
                        <a:t>Spector, A. Z. (1989). </a:t>
                      </a:r>
                      <a:endParaRPr sz="15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1"/>
                          </a:solidFill>
                        </a:rPr>
                        <a:t>Achieving application requirements. In Distributed Systems, S. Mullender, Ed. ACM Press. ACM, New York, NY, 19-33. </a:t>
                      </a:r>
                      <a:endParaRPr sz="15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Final Research Theses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Structure of Final Research Theses</a:t>
            </a:r>
            <a:endParaRPr/>
          </a:p>
        </p:txBody>
      </p:sp>
      <p:sp>
        <p:nvSpPr>
          <p:cNvPr id="266" name="Google Shape;266;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two main options for the structure of final research theses</a:t>
            </a:r>
            <a:endParaRPr/>
          </a:p>
          <a:p>
            <a:pPr indent="-342900" lvl="0" marL="457200" rtl="0" algn="l">
              <a:spcBef>
                <a:spcPts val="1200"/>
              </a:spcBef>
              <a:spcAft>
                <a:spcPts val="0"/>
              </a:spcAft>
              <a:buSzPts val="1800"/>
              <a:buAutoNum type="arabicPeriod"/>
            </a:pPr>
            <a:r>
              <a:rPr lang="en"/>
              <a:t>You follow the research article structure and blow it up to thesis size</a:t>
            </a:r>
            <a:endParaRPr/>
          </a:p>
          <a:p>
            <a:pPr indent="-342900" lvl="0" marL="457200" rtl="0" algn="l">
              <a:spcBef>
                <a:spcPts val="0"/>
              </a:spcBef>
              <a:spcAft>
                <a:spcPts val="0"/>
              </a:spcAft>
              <a:buSzPts val="1800"/>
              <a:buAutoNum type="arabicPeriod"/>
            </a:pPr>
            <a:r>
              <a:rPr lang="en"/>
              <a:t>You write a research article and then complement it with detail material</a:t>
            </a:r>
            <a:endParaRPr/>
          </a:p>
          <a:p>
            <a:pPr indent="0" lvl="0" marL="0" rtl="0" algn="l">
              <a:spcBef>
                <a:spcPts val="1200"/>
              </a:spcBef>
              <a:spcAft>
                <a:spcPts val="0"/>
              </a:spcAft>
              <a:buNone/>
            </a:pPr>
            <a:r>
              <a:rPr lang="en"/>
              <a:t>In the second case, </a:t>
            </a:r>
            <a:endParaRPr/>
          </a:p>
          <a:p>
            <a:pPr indent="-342900" lvl="0" marL="457200" rtl="0" algn="l">
              <a:spcBef>
                <a:spcPts val="1200"/>
              </a:spcBef>
              <a:spcAft>
                <a:spcPts val="0"/>
              </a:spcAft>
              <a:buSzPts val="1800"/>
              <a:buChar char="●"/>
            </a:pPr>
            <a:r>
              <a:rPr lang="en"/>
              <a:t>The first part should have research article size e.g. ten pages</a:t>
            </a:r>
            <a:endParaRPr/>
          </a:p>
          <a:p>
            <a:pPr indent="-342900" lvl="0" marL="457200" rtl="0" algn="l">
              <a:spcBef>
                <a:spcPts val="0"/>
              </a:spcBef>
              <a:spcAft>
                <a:spcPts val="0"/>
              </a:spcAft>
              <a:buSzPts val="1800"/>
              <a:buChar char="●"/>
            </a:pPr>
            <a:r>
              <a:rPr lang="en"/>
              <a:t>The second part should contain the material that usually goes into a </a:t>
            </a:r>
            <a:r>
              <a:rPr lang="en"/>
              <a:t>technical</a:t>
            </a:r>
            <a:r>
              <a:rPr lang="en"/>
              <a:t> report</a:t>
            </a:r>
            <a:endParaRPr/>
          </a:p>
        </p:txBody>
      </p:sp>
      <p:sp>
        <p:nvSpPr>
          <p:cNvPr id="267" name="Google Shape;267;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a:t>
            </a:r>
            <a:r>
              <a:rPr lang="en"/>
              <a:t>. Academic Writing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First Rule of Successful Writing</a:t>
            </a:r>
            <a:endParaRPr/>
          </a:p>
        </p:txBody>
      </p:sp>
      <p:sp>
        <p:nvSpPr>
          <p:cNvPr id="278" name="Google Shape;278;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First and foremost rule</a:t>
            </a:r>
            <a:endParaRPr/>
          </a:p>
          <a:p>
            <a:pPr indent="-342900" lvl="0" marL="457200" rtl="0" algn="l">
              <a:spcBef>
                <a:spcPts val="1200"/>
              </a:spcBef>
              <a:spcAft>
                <a:spcPts val="0"/>
              </a:spcAft>
              <a:buSzPts val="1800"/>
              <a:buChar char="●"/>
            </a:pPr>
            <a:r>
              <a:rPr lang="en"/>
              <a:t>Know your audience</a:t>
            </a:r>
            <a:endParaRPr/>
          </a:p>
          <a:p>
            <a:pPr indent="0" lvl="0" marL="0" rtl="0" algn="l">
              <a:spcBef>
                <a:spcPts val="1200"/>
              </a:spcBef>
              <a:spcAft>
                <a:spcPts val="0"/>
              </a:spcAft>
              <a:buNone/>
            </a:pPr>
            <a:r>
              <a:rPr lang="en"/>
              <a:t>Further</a:t>
            </a:r>
            <a:r>
              <a:rPr lang="en"/>
              <a:t> best practices</a:t>
            </a:r>
            <a:endParaRPr/>
          </a:p>
          <a:p>
            <a:pPr indent="-342900" lvl="0" marL="457200" rtl="0" algn="l">
              <a:spcBef>
                <a:spcPts val="1200"/>
              </a:spcBef>
              <a:spcAft>
                <a:spcPts val="0"/>
              </a:spcAft>
              <a:buSzPts val="1800"/>
              <a:buAutoNum type="arabicPeriod"/>
            </a:pPr>
            <a:r>
              <a:rPr lang="en"/>
              <a:t>Be brief and concise</a:t>
            </a:r>
            <a:endParaRPr/>
          </a:p>
          <a:p>
            <a:pPr indent="-342900" lvl="0" marL="457200" rtl="0" algn="l">
              <a:spcBef>
                <a:spcPts val="0"/>
              </a:spcBef>
              <a:spcAft>
                <a:spcPts val="0"/>
              </a:spcAft>
              <a:buSzPts val="1800"/>
              <a:buAutoNum type="arabicPeriod"/>
            </a:pPr>
            <a:r>
              <a:rPr lang="en"/>
              <a:t>Use active voice</a:t>
            </a:r>
            <a:endParaRPr/>
          </a:p>
          <a:p>
            <a:pPr indent="-342900" lvl="0" marL="457200" rtl="0" algn="l">
              <a:spcBef>
                <a:spcPts val="0"/>
              </a:spcBef>
              <a:spcAft>
                <a:spcPts val="0"/>
              </a:spcAft>
              <a:buSzPts val="1800"/>
              <a:buAutoNum type="arabicPeriod"/>
            </a:pPr>
            <a:r>
              <a:rPr lang="en"/>
              <a:t>Avoid weak wording</a:t>
            </a:r>
            <a:endParaRPr/>
          </a:p>
          <a:p>
            <a:pPr indent="-342900" lvl="0" marL="457200" rtl="0" algn="l">
              <a:spcBef>
                <a:spcPts val="0"/>
              </a:spcBef>
              <a:spcAft>
                <a:spcPts val="0"/>
              </a:spcAft>
              <a:buSzPts val="1800"/>
              <a:buAutoNum type="arabicPeriod"/>
            </a:pPr>
            <a:r>
              <a:rPr lang="en"/>
              <a:t>Avoid imprecise wording</a:t>
            </a:r>
            <a:endParaRPr/>
          </a:p>
          <a:p>
            <a:pPr indent="0" lvl="0" marL="0" rtl="0" algn="l">
              <a:spcBef>
                <a:spcPts val="1200"/>
              </a:spcBef>
              <a:spcAft>
                <a:spcPts val="1200"/>
              </a:spcAft>
              <a:buNone/>
            </a:pPr>
            <a:r>
              <a:t/>
            </a:r>
            <a:endParaRPr/>
          </a:p>
        </p:txBody>
      </p:sp>
      <p:sp>
        <p:nvSpPr>
          <p:cNvPr id="279" name="Google Shape;279;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Be Brief and Concise</a:t>
            </a:r>
            <a:endParaRPr/>
          </a:p>
        </p:txBody>
      </p:sp>
      <p:sp>
        <p:nvSpPr>
          <p:cNvPr id="285" name="Google Shape;285;p4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(Attributed to) Mark Twain (November 30, 1835 – April 21, 1910):</a:t>
            </a:r>
            <a:endParaRPr/>
          </a:p>
          <a:p>
            <a:pPr indent="457200" lvl="0" marL="0" rtl="0" algn="l">
              <a:spcBef>
                <a:spcPts val="1200"/>
              </a:spcBef>
              <a:spcAft>
                <a:spcPts val="0"/>
              </a:spcAft>
              <a:buNone/>
            </a:pPr>
            <a:r>
              <a:rPr b="1" lang="en"/>
              <a:t>“I didn’t have time to write a short letter, so I wrote a long one instead.”</a:t>
            </a:r>
            <a:endParaRPr b="1"/>
          </a:p>
          <a:p>
            <a:pPr indent="0" lvl="0" marL="0" rtl="0" algn="l">
              <a:spcBef>
                <a:spcPts val="1200"/>
              </a:spcBef>
              <a:spcAft>
                <a:spcPts val="0"/>
              </a:spcAft>
              <a:buNone/>
            </a:pPr>
            <a:r>
              <a:rPr lang="en"/>
              <a:t>Strunk and White (1918):</a:t>
            </a:r>
            <a:endParaRPr/>
          </a:p>
          <a:p>
            <a:pPr indent="457200" lvl="0" marL="0" rtl="0" algn="l">
              <a:spcBef>
                <a:spcPts val="1200"/>
              </a:spcBef>
              <a:spcAft>
                <a:spcPts val="0"/>
              </a:spcAft>
              <a:buNone/>
            </a:pPr>
            <a:r>
              <a:rPr b="1" lang="en"/>
              <a:t>“Omit needless words.”</a:t>
            </a:r>
            <a:endParaRPr b="1"/>
          </a:p>
          <a:p>
            <a:pPr indent="0" lvl="0" marL="0" rtl="0" algn="l">
              <a:spcBef>
                <a:spcPts val="1200"/>
              </a:spcBef>
              <a:spcAft>
                <a:spcPts val="0"/>
              </a:spcAft>
              <a:buNone/>
            </a:pPr>
            <a:r>
              <a:rPr lang="en"/>
              <a:t>The internet (around 2015):</a:t>
            </a:r>
            <a:endParaRPr/>
          </a:p>
          <a:p>
            <a:pPr indent="457200" lvl="0" marL="0" rtl="0" algn="l">
              <a:spcBef>
                <a:spcPts val="1200"/>
              </a:spcBef>
              <a:spcAft>
                <a:spcPts val="1200"/>
              </a:spcAft>
              <a:buNone/>
            </a:pPr>
            <a:r>
              <a:rPr b="1" lang="en"/>
              <a:t>“tl;dr”</a:t>
            </a:r>
            <a:endParaRPr b="1"/>
          </a:p>
        </p:txBody>
      </p:sp>
      <p:sp>
        <p:nvSpPr>
          <p:cNvPr id="286" name="Google Shape;286;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on Being Brief</a:t>
            </a:r>
            <a:endParaRPr/>
          </a:p>
        </p:txBody>
      </p:sp>
      <p:sp>
        <p:nvSpPr>
          <p:cNvPr id="292" name="Google Shape;292;p4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Before:</a:t>
            </a:r>
            <a:endParaRPr/>
          </a:p>
          <a:p>
            <a:pPr indent="0" lvl="0" marL="457200" rtl="0" algn="l">
              <a:spcBef>
                <a:spcPts val="1200"/>
              </a:spcBef>
              <a:spcAft>
                <a:spcPts val="0"/>
              </a:spcAft>
              <a:buNone/>
            </a:pPr>
            <a:r>
              <a:rPr lang="en"/>
              <a:t>“It is suggested to remove any dependency on </a:t>
            </a:r>
            <a:r>
              <a:rPr lang="en"/>
              <a:t>prerequisite</a:t>
            </a:r>
            <a:r>
              <a:rPr lang="en"/>
              <a:t> 3 in this experiment to not unduly restrict any possible outcome.”</a:t>
            </a:r>
            <a:endParaRPr/>
          </a:p>
          <a:p>
            <a:pPr indent="0" lvl="0" marL="0" rtl="0" algn="l">
              <a:spcBef>
                <a:spcPts val="1200"/>
              </a:spcBef>
              <a:spcAft>
                <a:spcPts val="0"/>
              </a:spcAft>
              <a:buNone/>
            </a:pPr>
            <a:r>
              <a:rPr lang="en"/>
              <a:t>After:</a:t>
            </a:r>
            <a:endParaRPr/>
          </a:p>
          <a:p>
            <a:pPr indent="0" lvl="0" marL="457200" rtl="0" algn="l">
              <a:spcBef>
                <a:spcPts val="1200"/>
              </a:spcBef>
              <a:spcAft>
                <a:spcPts val="0"/>
              </a:spcAft>
              <a:buNone/>
            </a:pPr>
            <a:r>
              <a:rPr lang="en"/>
              <a:t>“It is suggested to remove any dependency on prerequisite 3 to not unduly restrict the outcome.”</a:t>
            </a:r>
            <a:endParaRPr/>
          </a:p>
          <a:p>
            <a:pPr indent="0" lvl="0" marL="0" rtl="0" algn="l">
              <a:spcBef>
                <a:spcPts val="1200"/>
              </a:spcBef>
              <a:spcAft>
                <a:spcPts val="1200"/>
              </a:spcAft>
              <a:buNone/>
            </a:pPr>
            <a:r>
              <a:t/>
            </a:r>
            <a:endParaRPr/>
          </a:p>
        </p:txBody>
      </p:sp>
      <p:sp>
        <p:nvSpPr>
          <p:cNvPr id="293" name="Google Shape;293;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on Being Concise</a:t>
            </a:r>
            <a:endParaRPr/>
          </a:p>
        </p:txBody>
      </p:sp>
      <p:sp>
        <p:nvSpPr>
          <p:cNvPr id="299" name="Google Shape;299;p4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Before:</a:t>
            </a:r>
            <a:endParaRPr/>
          </a:p>
          <a:p>
            <a:pPr indent="0" lvl="0" marL="457200" rtl="0" algn="l">
              <a:spcBef>
                <a:spcPts val="1200"/>
              </a:spcBef>
              <a:spcAft>
                <a:spcPts val="0"/>
              </a:spcAft>
              <a:buNone/>
            </a:pPr>
            <a:r>
              <a:rPr lang="en"/>
              <a:t>“It is suggested to remove any dependency on prerequisite 3 to not unduly restrict the outcome.”</a:t>
            </a:r>
            <a:endParaRPr/>
          </a:p>
          <a:p>
            <a:pPr indent="0" lvl="0" marL="0" rtl="0" algn="l">
              <a:spcBef>
                <a:spcPts val="1200"/>
              </a:spcBef>
              <a:spcAft>
                <a:spcPts val="0"/>
              </a:spcAft>
              <a:buNone/>
            </a:pPr>
            <a:r>
              <a:rPr lang="en"/>
              <a:t>After:</a:t>
            </a:r>
            <a:endParaRPr/>
          </a:p>
          <a:p>
            <a:pPr indent="0" lvl="0" marL="457200" rtl="0" algn="l">
              <a:spcBef>
                <a:spcPts val="1200"/>
              </a:spcBef>
              <a:spcAft>
                <a:spcPts val="0"/>
              </a:spcAft>
              <a:buNone/>
            </a:pPr>
            <a:r>
              <a:rPr lang="en"/>
              <a:t>“It is suggested to remove requirement 3.”</a:t>
            </a:r>
            <a:endParaRPr/>
          </a:p>
          <a:p>
            <a:pPr indent="0" lvl="0" marL="0" rtl="0" algn="l">
              <a:spcBef>
                <a:spcPts val="1200"/>
              </a:spcBef>
              <a:spcAft>
                <a:spcPts val="1200"/>
              </a:spcAft>
              <a:buNone/>
            </a:pPr>
            <a:r>
              <a:t/>
            </a:r>
            <a:endParaRPr/>
          </a:p>
        </p:txBody>
      </p:sp>
      <p:sp>
        <p:nvSpPr>
          <p:cNvPr id="300" name="Google Shape;300;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The Research Paper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 Active Voice</a:t>
            </a:r>
            <a:endParaRPr/>
          </a:p>
        </p:txBody>
      </p:sp>
      <p:sp>
        <p:nvSpPr>
          <p:cNvPr id="306" name="Google Shape;306;p4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Passive voice is</a:t>
            </a:r>
            <a:endParaRPr/>
          </a:p>
          <a:p>
            <a:pPr indent="-342900" lvl="0" marL="457200" rtl="0" algn="l">
              <a:spcBef>
                <a:spcPts val="1200"/>
              </a:spcBef>
              <a:spcAft>
                <a:spcPts val="0"/>
              </a:spcAft>
              <a:buSzPts val="1800"/>
              <a:buChar char="●"/>
            </a:pPr>
            <a:r>
              <a:rPr lang="en"/>
              <a:t>Unnecessarily lengthy</a:t>
            </a:r>
            <a:endParaRPr/>
          </a:p>
          <a:p>
            <a:pPr indent="-342900" lvl="0" marL="457200" rtl="0" algn="l">
              <a:spcBef>
                <a:spcPts val="0"/>
              </a:spcBef>
              <a:spcAft>
                <a:spcPts val="0"/>
              </a:spcAft>
              <a:buSzPts val="1800"/>
              <a:buChar char="●"/>
            </a:pPr>
            <a:r>
              <a:rPr lang="en"/>
              <a:t>Often hides the actor</a:t>
            </a:r>
            <a:endParaRPr/>
          </a:p>
          <a:p>
            <a:pPr indent="0" lvl="0" marL="0" rtl="0" algn="l">
              <a:spcBef>
                <a:spcPts val="1200"/>
              </a:spcBef>
              <a:spcAft>
                <a:spcPts val="1200"/>
              </a:spcAft>
              <a:buNone/>
            </a:pPr>
            <a:r>
              <a:t/>
            </a:r>
            <a:endParaRPr/>
          </a:p>
        </p:txBody>
      </p:sp>
      <p:sp>
        <p:nvSpPr>
          <p:cNvPr id="307" name="Google Shape;307;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of Using Active Voice</a:t>
            </a:r>
            <a:endParaRPr/>
          </a:p>
        </p:txBody>
      </p:sp>
      <p:sp>
        <p:nvSpPr>
          <p:cNvPr id="313" name="Google Shape;313;p4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Before:</a:t>
            </a:r>
            <a:endParaRPr/>
          </a:p>
          <a:p>
            <a:pPr indent="0" lvl="0" marL="457200" rtl="0" algn="l">
              <a:spcBef>
                <a:spcPts val="1200"/>
              </a:spcBef>
              <a:spcAft>
                <a:spcPts val="0"/>
              </a:spcAft>
              <a:buNone/>
            </a:pPr>
            <a:r>
              <a:rPr lang="en"/>
              <a:t>“It is suggested to remove requirement 3.”</a:t>
            </a:r>
            <a:endParaRPr/>
          </a:p>
          <a:p>
            <a:pPr indent="0" lvl="0" marL="0" rtl="0" algn="l">
              <a:spcBef>
                <a:spcPts val="1200"/>
              </a:spcBef>
              <a:spcAft>
                <a:spcPts val="0"/>
              </a:spcAft>
              <a:buNone/>
            </a:pPr>
            <a:r>
              <a:rPr lang="en"/>
              <a:t>After:</a:t>
            </a:r>
            <a:endParaRPr/>
          </a:p>
          <a:p>
            <a:pPr indent="0" lvl="0" marL="457200" rtl="0" algn="l">
              <a:spcBef>
                <a:spcPts val="1200"/>
              </a:spcBef>
              <a:spcAft>
                <a:spcPts val="0"/>
              </a:spcAft>
              <a:buNone/>
            </a:pPr>
            <a:r>
              <a:rPr lang="en"/>
              <a:t>“Drop requirement 3.”</a:t>
            </a:r>
            <a:endParaRPr/>
          </a:p>
          <a:p>
            <a:pPr indent="0" lvl="0" marL="0" rtl="0" algn="l">
              <a:spcBef>
                <a:spcPts val="1200"/>
              </a:spcBef>
              <a:spcAft>
                <a:spcPts val="1200"/>
              </a:spcAft>
              <a:buNone/>
            </a:pPr>
            <a:r>
              <a:t/>
            </a:r>
            <a:endParaRPr/>
          </a:p>
        </p:txBody>
      </p:sp>
      <p:sp>
        <p:nvSpPr>
          <p:cNvPr id="314" name="Google Shape;314;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Avoid Weak Wording</a:t>
            </a:r>
            <a:endParaRPr/>
          </a:p>
        </p:txBody>
      </p:sp>
      <p:sp>
        <p:nvSpPr>
          <p:cNvPr id="320" name="Google Shape;320;p4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Weak wording</a:t>
            </a:r>
            <a:endParaRPr/>
          </a:p>
          <a:p>
            <a:pPr indent="-342900" lvl="0" marL="457200" rtl="0" algn="l">
              <a:spcBef>
                <a:spcPts val="1200"/>
              </a:spcBef>
              <a:spcAft>
                <a:spcPts val="0"/>
              </a:spcAft>
              <a:buSzPts val="1800"/>
              <a:buChar char="●"/>
            </a:pPr>
            <a:r>
              <a:rPr lang="en"/>
              <a:t>“We tried to…” (So what?)</a:t>
            </a:r>
            <a:endParaRPr/>
          </a:p>
          <a:p>
            <a:pPr indent="-342900" lvl="0" marL="457200" rtl="0" algn="l">
              <a:spcBef>
                <a:spcPts val="0"/>
              </a:spcBef>
              <a:spcAft>
                <a:spcPts val="0"/>
              </a:spcAft>
              <a:buSzPts val="1800"/>
              <a:buChar char="●"/>
            </a:pPr>
            <a:r>
              <a:rPr lang="en"/>
              <a:t>“We believe…” (OK, why?)</a:t>
            </a:r>
            <a:endParaRPr/>
          </a:p>
          <a:p>
            <a:pPr indent="0" lvl="0" marL="0" rtl="0" algn="l">
              <a:spcBef>
                <a:spcPts val="1200"/>
              </a:spcBef>
              <a:spcAft>
                <a:spcPts val="1200"/>
              </a:spcAft>
              <a:buNone/>
            </a:pPr>
            <a:r>
              <a:rPr lang="en"/>
              <a:t>“Try not. Do or do not. There is no try.” </a:t>
            </a:r>
            <a:endParaRPr/>
          </a:p>
        </p:txBody>
      </p:sp>
      <p:sp>
        <p:nvSpPr>
          <p:cNvPr id="321" name="Google Shape;321;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Avoid Imprecise Wording</a:t>
            </a:r>
            <a:endParaRPr/>
          </a:p>
        </p:txBody>
      </p:sp>
      <p:sp>
        <p:nvSpPr>
          <p:cNvPr id="327" name="Google Shape;327;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Imprecise wording</a:t>
            </a:r>
            <a:endParaRPr/>
          </a:p>
          <a:p>
            <a:pPr indent="-342900" lvl="0" marL="457200" rtl="0" algn="l">
              <a:spcBef>
                <a:spcPts val="1200"/>
              </a:spcBef>
              <a:spcAft>
                <a:spcPts val="0"/>
              </a:spcAft>
              <a:buSzPts val="1800"/>
              <a:buChar char="●"/>
            </a:pPr>
            <a:r>
              <a:rPr lang="en"/>
              <a:t>“Very efficient…” (How efficient?)</a:t>
            </a:r>
            <a:endParaRPr/>
          </a:p>
          <a:p>
            <a:pPr indent="-342900" lvl="0" marL="457200" rtl="0" algn="l">
              <a:spcBef>
                <a:spcPts val="0"/>
              </a:spcBef>
              <a:spcAft>
                <a:spcPts val="0"/>
              </a:spcAft>
              <a:buSzPts val="1800"/>
              <a:buChar char="●"/>
            </a:pPr>
            <a:r>
              <a:rPr lang="en"/>
              <a:t>“Many occurrences…” (How many?)</a:t>
            </a:r>
            <a:endParaRPr/>
          </a:p>
          <a:p>
            <a:pPr indent="0" lvl="0" marL="0" rtl="0" algn="l">
              <a:spcBef>
                <a:spcPts val="1200"/>
              </a:spcBef>
              <a:spcAft>
                <a:spcPts val="0"/>
              </a:spcAft>
              <a:buNone/>
            </a:pPr>
            <a:r>
              <a:rPr lang="en"/>
              <a:t>Don’t leave your reader guessing</a:t>
            </a:r>
            <a:endParaRPr/>
          </a:p>
          <a:p>
            <a:pPr indent="0" lvl="0" marL="0" rtl="0" algn="l">
              <a:spcBef>
                <a:spcPts val="1200"/>
              </a:spcBef>
              <a:spcAft>
                <a:spcPts val="1200"/>
              </a:spcAft>
              <a:buNone/>
            </a:pPr>
            <a:r>
              <a:t/>
            </a:r>
            <a:endParaRPr/>
          </a:p>
        </p:txBody>
      </p:sp>
      <p:sp>
        <p:nvSpPr>
          <p:cNvPr id="328" name="Google Shape;328;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nvSpPr>
        <p:spPr>
          <a:xfrm>
            <a:off x="-25" y="4412100"/>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3"/>
              </a:rPr>
              <a:t>https://www.newyorker.com/magazine/2021/12/27/florida-woman-bites-camel</a:t>
            </a:r>
            <a:r>
              <a:rPr lang="en"/>
              <a:t> </a:t>
            </a:r>
            <a:endParaRPr/>
          </a:p>
        </p:txBody>
      </p:sp>
      <p:sp>
        <p:nvSpPr>
          <p:cNvPr id="334" name="Google Shape;334;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All Rules Break Down, Eventually</a:t>
            </a:r>
            <a:endParaRPr/>
          </a:p>
        </p:txBody>
      </p:sp>
      <p:sp>
        <p:nvSpPr>
          <p:cNvPr id="335" name="Google Shape;335;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4"/>
              </a:rPr>
              <a:t>https://profriehle.com</a:t>
            </a:r>
            <a:r>
              <a:rPr b="0" lang="en" sz="900">
                <a:solidFill>
                  <a:schemeClr val="dk2"/>
                </a:solidFill>
              </a:rPr>
              <a:t> </a:t>
            </a:r>
            <a:endParaRPr b="0" sz="900">
              <a:solidFill>
                <a:schemeClr val="dk2"/>
              </a:solidFill>
            </a:endParaRPr>
          </a:p>
        </p:txBody>
      </p:sp>
      <p:sp>
        <p:nvSpPr>
          <p:cNvPr id="336" name="Google Shape;336;p51"/>
          <p:cNvSpPr txBox="1"/>
          <p:nvPr>
            <p:ph idx="1" type="body"/>
          </p:nvPr>
        </p:nvSpPr>
        <p:spPr>
          <a:xfrm>
            <a:off x="274325" y="914400"/>
            <a:ext cx="8595300" cy="3657600"/>
          </a:xfrm>
          <a:prstGeom prst="rect">
            <a:avLst/>
          </a:prstGeom>
        </p:spPr>
        <p:txBody>
          <a:bodyPr anchorCtr="0" anchor="ctr" bIns="91425" lIns="914400" spcFirstLastPara="1" rIns="914400" wrap="square" tIns="91425">
            <a:noAutofit/>
          </a:bodyPr>
          <a:lstStyle/>
          <a:p>
            <a:pPr indent="0" lvl="0" marL="0" rtl="0" algn="just">
              <a:spcBef>
                <a:spcPts val="0"/>
              </a:spcBef>
              <a:spcAft>
                <a:spcPts val="1200"/>
              </a:spcAft>
              <a:buNone/>
            </a:pPr>
            <a:r>
              <a:rPr lang="en" sz="2400"/>
              <a:t>“A veterinarian prescribed antibiotics Monday for a camel that lives behind an Iberville Parish truck stop after a Florida woman told law officers she bit the 600 pound animal’s genitalia after it sat on her when she and her husband entered its enclosure to retrieve their deaf dog.” [1]</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342" name="Google Shape;342;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The research paper</a:t>
            </a:r>
            <a:endParaRPr/>
          </a:p>
          <a:p>
            <a:pPr indent="-342900" lvl="0" marL="457200" rtl="0" algn="l">
              <a:spcBef>
                <a:spcPts val="0"/>
              </a:spcBef>
              <a:spcAft>
                <a:spcPts val="0"/>
              </a:spcAft>
              <a:buSzPts val="1800"/>
              <a:buAutoNum type="arabicPeriod"/>
            </a:pPr>
            <a:r>
              <a:rPr lang="en"/>
              <a:t>Sections of a research paper</a:t>
            </a:r>
            <a:endParaRPr/>
          </a:p>
          <a:p>
            <a:pPr indent="-342900" lvl="0" marL="457200" rtl="0" algn="l">
              <a:spcBef>
                <a:spcPts val="0"/>
              </a:spcBef>
              <a:spcAft>
                <a:spcPts val="0"/>
              </a:spcAft>
              <a:buSzPts val="1800"/>
              <a:buAutoNum type="arabicPeriod"/>
            </a:pPr>
            <a:r>
              <a:rPr lang="en"/>
              <a:t>Final research theses</a:t>
            </a:r>
            <a:endParaRPr/>
          </a:p>
          <a:p>
            <a:pPr indent="-342900" lvl="0" marL="457200" rtl="0" algn="l">
              <a:spcBef>
                <a:spcPts val="0"/>
              </a:spcBef>
              <a:spcAft>
                <a:spcPts val="0"/>
              </a:spcAft>
              <a:buSzPts val="1800"/>
              <a:buAutoNum type="arabicPeriod"/>
            </a:pPr>
            <a:r>
              <a:rPr lang="en"/>
              <a:t>Academic writing</a:t>
            </a:r>
            <a:endParaRPr/>
          </a:p>
        </p:txBody>
      </p:sp>
      <p:sp>
        <p:nvSpPr>
          <p:cNvPr id="343" name="Google Shape;343;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49" name="Google Shape;349;p53"/>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55" name="Google Shape;355;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56" name="Google Shape;356;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2022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Papers</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paper</a:t>
            </a:r>
            <a:r>
              <a:rPr lang="en"/>
              <a:t> is</a:t>
            </a:r>
            <a:endParaRPr/>
          </a:p>
          <a:p>
            <a:pPr indent="-342900" lvl="0" marL="457200" rtl="0" algn="l">
              <a:spcBef>
                <a:spcPts val="1200"/>
              </a:spcBef>
              <a:spcAft>
                <a:spcPts val="0"/>
              </a:spcAft>
              <a:buSzPts val="1800"/>
              <a:buChar char="●"/>
            </a:pPr>
            <a:r>
              <a:rPr lang="en"/>
              <a:t>A scientific article published after passing peer review</a:t>
            </a:r>
            <a:endParaRPr/>
          </a:p>
          <a:p>
            <a:pPr indent="0" lvl="0" marL="0" rtl="0" algn="l">
              <a:spcBef>
                <a:spcPts val="1200"/>
              </a:spcBef>
              <a:spcAft>
                <a:spcPts val="0"/>
              </a:spcAft>
              <a:buNone/>
            </a:pPr>
            <a:r>
              <a:rPr lang="en"/>
              <a:t>Scientific </a:t>
            </a:r>
            <a:r>
              <a:rPr b="1" lang="en"/>
              <a:t>peer review</a:t>
            </a:r>
            <a:r>
              <a:rPr lang="en"/>
              <a:t> is</a:t>
            </a:r>
            <a:endParaRPr/>
          </a:p>
          <a:p>
            <a:pPr indent="-342900" lvl="0" marL="457200" rtl="0" algn="l">
              <a:spcBef>
                <a:spcPts val="1200"/>
              </a:spcBef>
              <a:spcAft>
                <a:spcPts val="0"/>
              </a:spcAft>
              <a:buSzPts val="1800"/>
              <a:buChar char="●"/>
            </a:pPr>
            <a:r>
              <a:rPr lang="en"/>
              <a:t>The </a:t>
            </a:r>
            <a:r>
              <a:rPr lang="en"/>
              <a:t>review</a:t>
            </a:r>
            <a:r>
              <a:rPr lang="en"/>
              <a:t> (assessment) of some artifact by scientific peers</a:t>
            </a:r>
            <a:endParaRPr/>
          </a:p>
          <a:p>
            <a:pPr indent="0" lvl="0" marL="0" rtl="0" algn="l">
              <a:spcBef>
                <a:spcPts val="1200"/>
              </a:spcBef>
              <a:spcAft>
                <a:spcPts val="1200"/>
              </a:spcAft>
              <a:buNone/>
            </a:pPr>
            <a:r>
              <a:rPr lang="en"/>
              <a:t>The research paper is the gold standard of scientific publication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Other Types of Research Publications</a:t>
            </a:r>
            <a:endParaRPr/>
          </a:p>
        </p:txBody>
      </p:sp>
      <p:sp>
        <p:nvSpPr>
          <p:cNvPr id="69" name="Google Shape;69;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Other types of research publications of varying quality</a:t>
            </a:r>
            <a:endParaRPr/>
          </a:p>
          <a:p>
            <a:pPr indent="-342900" lvl="0" marL="457200" rtl="0" algn="l">
              <a:spcBef>
                <a:spcPts val="1200"/>
              </a:spcBef>
              <a:spcAft>
                <a:spcPts val="0"/>
              </a:spcAft>
              <a:buSzPts val="1800"/>
              <a:buAutoNum type="arabicPeriod"/>
            </a:pPr>
            <a:r>
              <a:rPr lang="en"/>
              <a:t>Public reviews</a:t>
            </a:r>
            <a:endParaRPr/>
          </a:p>
          <a:p>
            <a:pPr indent="-342900" lvl="0" marL="457200" rtl="0" algn="l">
              <a:spcBef>
                <a:spcPts val="0"/>
              </a:spcBef>
              <a:spcAft>
                <a:spcPts val="0"/>
              </a:spcAft>
              <a:buSzPts val="1800"/>
              <a:buAutoNum type="arabicPeriod"/>
            </a:pPr>
            <a:r>
              <a:rPr lang="en"/>
              <a:t>Monographies (books)</a:t>
            </a:r>
            <a:endParaRPr/>
          </a:p>
          <a:p>
            <a:pPr indent="-342900" lvl="0" marL="457200" rtl="0" algn="l">
              <a:spcBef>
                <a:spcPts val="0"/>
              </a:spcBef>
              <a:spcAft>
                <a:spcPts val="0"/>
              </a:spcAft>
              <a:buSzPts val="1800"/>
              <a:buAutoNum type="arabicPeriod"/>
            </a:pPr>
            <a:r>
              <a:rPr lang="en"/>
              <a:t>Presentation slides (lecturing)</a:t>
            </a:r>
            <a:endParaRPr/>
          </a:p>
          <a:p>
            <a:pPr indent="-342900" lvl="0" marL="457200" rtl="0" algn="l">
              <a:spcBef>
                <a:spcPts val="0"/>
              </a:spcBef>
              <a:spcAft>
                <a:spcPts val="0"/>
              </a:spcAft>
              <a:buSzPts val="1800"/>
              <a:buAutoNum type="arabicPeriod"/>
            </a:pPr>
            <a:r>
              <a:rPr lang="en"/>
              <a:t>Opinion</a:t>
            </a:r>
            <a:r>
              <a:rPr lang="en"/>
              <a:t> pieces e.g. letters to the editor</a:t>
            </a:r>
            <a:endParaRPr/>
          </a:p>
          <a:p>
            <a:pPr indent="0" lvl="0" marL="0" rtl="0" algn="l">
              <a:spcBef>
                <a:spcPts val="1200"/>
              </a:spcBef>
              <a:spcAft>
                <a:spcPts val="1200"/>
              </a:spcAft>
              <a:buNone/>
            </a:pPr>
            <a:r>
              <a:rPr lang="en"/>
              <a:t>The goal is public documented scientific exchange</a:t>
            </a:r>
            <a:endParaRPr/>
          </a:p>
        </p:txBody>
      </p:sp>
      <p:sp>
        <p:nvSpPr>
          <p:cNvPr id="70" name="Google Shape;70;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Structure of a Typical Research Paper</a:t>
            </a:r>
            <a:endParaRPr/>
          </a:p>
        </p:txBody>
      </p:sp>
      <p:sp>
        <p:nvSpPr>
          <p:cNvPr id="76" name="Google Shape;76;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77" name="Google Shape;77;p14"/>
          <p:cNvPicPr preferRelativeResize="0"/>
          <p:nvPr/>
        </p:nvPicPr>
        <p:blipFill>
          <a:blip r:embed="rId4">
            <a:alphaModFix/>
          </a:blip>
          <a:stretch>
            <a:fillRect/>
          </a:stretch>
        </p:blipFill>
        <p:spPr>
          <a:xfrm>
            <a:off x="274320" y="822960"/>
            <a:ext cx="7951851" cy="4114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Sections of a Research Paper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1. Title</a:t>
            </a:r>
            <a:endParaRPr/>
          </a:p>
        </p:txBody>
      </p:sp>
      <p:sp>
        <p:nvSpPr>
          <p:cNvPr id="88" name="Google Shape;88;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purpose of a paper’s title is to</a:t>
            </a:r>
            <a:endParaRPr/>
          </a:p>
          <a:p>
            <a:pPr indent="-342900" lvl="0" marL="457200" rtl="0" algn="l">
              <a:spcBef>
                <a:spcPts val="1200"/>
              </a:spcBef>
              <a:spcAft>
                <a:spcPts val="0"/>
              </a:spcAft>
              <a:buSzPts val="1800"/>
              <a:buChar char="●"/>
            </a:pPr>
            <a:r>
              <a:rPr lang="en"/>
              <a:t>Attract readers</a:t>
            </a:r>
            <a:endParaRPr/>
          </a:p>
          <a:p>
            <a:pPr indent="-342900" lvl="0" marL="457200" rtl="0" algn="l">
              <a:spcBef>
                <a:spcPts val="0"/>
              </a:spcBef>
              <a:spcAft>
                <a:spcPts val="0"/>
              </a:spcAft>
              <a:buSzPts val="1800"/>
              <a:buChar char="●"/>
            </a:pPr>
            <a:r>
              <a:rPr lang="en"/>
              <a:t>Indicate content</a:t>
            </a:r>
            <a:endParaRPr/>
          </a:p>
          <a:p>
            <a:pPr indent="0" lvl="0" marL="0" rtl="0" algn="l">
              <a:spcBef>
                <a:spcPts val="1200"/>
              </a:spcBef>
              <a:spcAft>
                <a:spcPts val="0"/>
              </a:spcAft>
              <a:buNone/>
            </a:pPr>
            <a:r>
              <a:rPr lang="en"/>
              <a:t>Good paper titles are</a:t>
            </a:r>
            <a:endParaRPr/>
          </a:p>
          <a:p>
            <a:pPr indent="-342900" lvl="0" marL="457200" rtl="0" algn="l">
              <a:spcBef>
                <a:spcPts val="1200"/>
              </a:spcBef>
              <a:spcAft>
                <a:spcPts val="0"/>
              </a:spcAft>
              <a:buSzPts val="1800"/>
              <a:buChar char="●"/>
            </a:pPr>
            <a:r>
              <a:rPr lang="en"/>
              <a:t>Context dependent (where will this be published)</a:t>
            </a:r>
            <a:endParaRPr/>
          </a:p>
          <a:p>
            <a:pPr indent="-342900" lvl="0" marL="457200" rtl="0" algn="l">
              <a:spcBef>
                <a:spcPts val="0"/>
              </a:spcBef>
              <a:spcAft>
                <a:spcPts val="0"/>
              </a:spcAft>
              <a:buSzPts val="1800"/>
              <a:buChar char="●"/>
            </a:pPr>
            <a:r>
              <a:rPr lang="en"/>
              <a:t>Properly feed academic search engines</a:t>
            </a:r>
            <a:endParaRPr/>
          </a:p>
        </p:txBody>
      </p:sp>
      <p:sp>
        <p:nvSpPr>
          <p:cNvPr id="89" name="Google Shape;89;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808080"/>
      </a:dk2>
      <a:lt2>
        <a:srgbClr val="DCDCDC"/>
      </a:lt2>
      <a:accent1>
        <a:srgbClr val="4CAF50"/>
      </a:accent1>
      <a:accent2>
        <a:srgbClr val="1E90FF"/>
      </a:accent2>
      <a:accent3>
        <a:srgbClr val="FF0000"/>
      </a:accent3>
      <a:accent4>
        <a:srgbClr val="424242"/>
      </a:accent4>
      <a:accent5>
        <a:srgbClr val="D9D9D9"/>
      </a:accent5>
      <a:accent6>
        <a:srgbClr val="D9D9D9"/>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