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9C25E6-736B-4A4F-A8AF-2FE5A474DFC7}">
  <a:tblStyle styleId="{3D9C25E6-736B-4A4F-A8AF-2FE5A474DF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22d170d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22d170d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8eed5e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8eed5e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e629e4f9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e629e4f9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e629e4f9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e629e4f9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720b16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720b16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7ad51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7ad51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1e629e4f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1e629e4f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1e629e4f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1e629e4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93cadb0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393cadb0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93cadb0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93cadb0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 Id="rId4" Type="http://schemas.openxmlformats.org/officeDocument/2006/relationships/hyperlink" Target="http://www.sciencecartoonsplus.com/" TargetMode="External"/><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rofriehle.com" TargetMode="External"/><Relationship Id="rId4" Type="http://schemas.openxmlformats.org/officeDocument/2006/relationships/hyperlink" Target="http://www.youtube.com/watch?v=Yo4WF3cSd9Q" TargetMode="External"/><Relationship Id="rId5" Type="http://schemas.openxmlformats.org/officeDocument/2006/relationships/image" Target="../media/image5.jpg"/><Relationship Id="rId6" Type="http://schemas.openxmlformats.org/officeDocument/2006/relationships/hyperlink" Target="https://www.youtube.com/watch?v=Yo4WF3cSd9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rofrieh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 Id="rId4" Type="http://schemas.openxmlformats.org/officeDocument/2006/relationships/image" Target="../media/image4.png"/><Relationship Id="rId5" Type="http://schemas.openxmlformats.org/officeDocument/2006/relationships/hyperlink" Target="https://en.wikipedia.org/wiki/Hilbert%27s_proble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6.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B02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100" name="Google Shape;100;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1" name="Google Shape;101;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Paper</a:t>
            </a:r>
            <a:endParaRPr/>
          </a:p>
        </p:txBody>
      </p:sp>
      <p:sp>
        <p:nvSpPr>
          <p:cNvPr id="107" name="Google Shape;107;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a:t>
            </a:r>
            <a:r>
              <a:rPr b="1" lang="en"/>
              <a:t>paper</a:t>
            </a:r>
            <a:r>
              <a:rPr lang="en"/>
              <a:t> is a (science-idiomatic) term for </a:t>
            </a:r>
            <a:endParaRPr/>
          </a:p>
          <a:p>
            <a:pPr indent="-342900" lvl="0" marL="457200" rtl="0" algn="l">
              <a:spcBef>
                <a:spcPts val="1200"/>
              </a:spcBef>
              <a:spcAft>
                <a:spcPts val="0"/>
              </a:spcAft>
              <a:buSzPts val="1800"/>
              <a:buChar char="●"/>
            </a:pPr>
            <a:r>
              <a:rPr lang="en"/>
              <a:t>A research article</a:t>
            </a:r>
            <a:endParaRPr/>
          </a:p>
          <a:p>
            <a:pPr indent="0" lvl="0" marL="0" rtl="0" algn="l">
              <a:spcBef>
                <a:spcPts val="1200"/>
              </a:spcBef>
              <a:spcAft>
                <a:spcPts val="1200"/>
              </a:spcAft>
              <a:buNone/>
            </a:pPr>
            <a:r>
              <a:rPr lang="en"/>
              <a:t>It may or may not yet have passed peer review</a:t>
            </a:r>
            <a:endParaRPr/>
          </a:p>
        </p:txBody>
      </p:sp>
      <p:sp>
        <p:nvSpPr>
          <p:cNvPr id="108" name="Google Shape;108;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14" name="Google Shape;114;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 a (science-idiomatic) term for</a:t>
            </a:r>
            <a:endParaRPr/>
          </a:p>
          <a:p>
            <a:pPr indent="-342900" lvl="0" marL="457200" rtl="0" algn="l">
              <a:spcBef>
                <a:spcPts val="1200"/>
              </a:spcBef>
              <a:spcAft>
                <a:spcPts val="0"/>
              </a:spcAft>
              <a:buSzPts val="1800"/>
              <a:buChar char="●"/>
            </a:pPr>
            <a:r>
              <a:rPr lang="en"/>
              <a:t>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15" name="Google Shape;115;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vs. Closed World Assumption</a:t>
            </a:r>
            <a:endParaRPr/>
          </a:p>
        </p:txBody>
      </p:sp>
      <p:sp>
        <p:nvSpPr>
          <p:cNvPr id="121" name="Google Shape;12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22" name="Google Shape;122;p2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Is This So? Why / </a:t>
            </a:r>
            <a:r>
              <a:rPr lang="en"/>
              <a:t>Why Not?</a:t>
            </a:r>
            <a:endParaRPr/>
          </a:p>
        </p:txBody>
      </p:sp>
      <p:sp>
        <p:nvSpPr>
          <p:cNvPr id="128" name="Google Shape;128;p21"/>
          <p:cNvSpPr txBox="1"/>
          <p:nvPr>
            <p:ph idx="1" type="body"/>
          </p:nvPr>
        </p:nvSpPr>
        <p:spPr>
          <a:xfrm>
            <a:off x="914400" y="914400"/>
            <a:ext cx="7315200" cy="36576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b="1" lang="en" sz="3000"/>
              <a:t>“In theory, practice and theory are the same. In practice, they are not.” [1]</a:t>
            </a:r>
            <a:endParaRPr b="1" sz="3000"/>
          </a:p>
        </p:txBody>
      </p:sp>
      <p:sp>
        <p:nvSpPr>
          <p:cNvPr id="129" name="Google Shape;129;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30" name="Google Shape;130;p2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Attributed to </a:t>
            </a:r>
            <a:r>
              <a:rPr lang="en"/>
              <a:t>Albert Einstein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The Research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Generic (Idealized) Research Process</a:t>
            </a:r>
            <a:endParaRPr/>
          </a:p>
        </p:txBody>
      </p:sp>
      <p:sp>
        <p:nvSpPr>
          <p:cNvPr id="141" name="Google Shape;141;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42" name="Google Shape;142;p23"/>
          <p:cNvPicPr preferRelativeResize="0"/>
          <p:nvPr/>
        </p:nvPicPr>
        <p:blipFill>
          <a:blip r:embed="rId4">
            <a:alphaModFix/>
          </a:blip>
          <a:stretch>
            <a:fillRect/>
          </a:stretch>
        </p:blipFill>
        <p:spPr>
          <a:xfrm>
            <a:off x="274320" y="914400"/>
            <a:ext cx="8595360" cy="35014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performing theory building</a:t>
            </a:r>
            <a:endParaRPr/>
          </a:p>
          <a:p>
            <a:pPr indent="0" lvl="0" marL="0" rtl="0" algn="l">
              <a:spcBef>
                <a:spcPts val="1200"/>
              </a:spcBef>
              <a:spcAft>
                <a:spcPts val="0"/>
              </a:spcAft>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process description for answering a research question</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for answering a type of research question</a:t>
            </a:r>
            <a:endParaRPr/>
          </a:p>
          <a:p>
            <a:pPr indent="0" lvl="0" marL="0" rtl="0" algn="l">
              <a:spcBef>
                <a:spcPts val="120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1200"/>
              </a:spcAft>
              <a:buNone/>
            </a:pPr>
            <a:r>
              <a:t/>
            </a:r>
            <a:endParaRPr/>
          </a:p>
        </p:txBody>
      </p:sp>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9" name="Google Shape;149;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55" name="Google Shape;155;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56" name="Google Shape;156;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62" name="Google Shape;162;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3" name="Google Shape;163;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when writing a thesis</a:t>
            </a:r>
            <a:endParaRPr/>
          </a:p>
          <a:p>
            <a:pPr indent="-342900" lvl="0" marL="457200" rtl="0" algn="l">
              <a:spcBef>
                <a:spcPts val="1200"/>
              </a:spcBef>
              <a:spcAft>
                <a:spcPts val="0"/>
              </a:spcAft>
              <a:buSzPts val="1800"/>
              <a:buChar char="●"/>
            </a:pPr>
            <a:r>
              <a:rPr lang="en"/>
              <a:t>Focusing your process steps, not your results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1200"/>
              </a:spcAft>
              <a:buNone/>
            </a:pPr>
            <a:r>
              <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9" name="Google Shape;169;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70" name="Google Shape;170;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Protocol and Process Tracking</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Document your research design and proposed process before you start</a:t>
            </a:r>
            <a:endParaRPr/>
          </a:p>
          <a:p>
            <a:pPr indent="-342900" lvl="0" marL="457200" rtl="0" algn="l">
              <a:spcBef>
                <a:spcPts val="1200"/>
              </a:spcBef>
              <a:spcAft>
                <a:spcPts val="0"/>
              </a:spcAft>
              <a:buSzPts val="1800"/>
              <a:buChar char="●"/>
            </a:pPr>
            <a:r>
              <a:rPr lang="en"/>
              <a:t>Register this so-called research protocol with independent resource</a:t>
            </a:r>
            <a:endParaRPr/>
          </a:p>
          <a:p>
            <a:pPr indent="0" lvl="0" marL="0" rtl="0" algn="l">
              <a:spcBef>
                <a:spcPts val="1200"/>
              </a:spcBef>
              <a:spcAft>
                <a:spcPts val="0"/>
              </a:spcAft>
              <a:buNone/>
            </a:pPr>
            <a:r>
              <a:rPr lang="en"/>
              <a:t>Track data, process, and progress of actual work in lab book (audit trail)</a:t>
            </a:r>
            <a:endParaRPr/>
          </a:p>
          <a:p>
            <a:pPr indent="-342900" lvl="0" marL="457200" rtl="0" algn="l">
              <a:spcBef>
                <a:spcPts val="1200"/>
              </a:spcBef>
              <a:spcAft>
                <a:spcPts val="0"/>
              </a:spcAft>
              <a:buSzPts val="1800"/>
              <a:buChar char="●"/>
            </a:pPr>
            <a:r>
              <a:rPr lang="en"/>
              <a:t>Discuss plan vs. execution in discussion and limitations section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8" name="Google Shape;188;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9" name="Google Shape;189;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a:t>
            </a:r>
            <a:r>
              <a:rPr lang="en"/>
              <a:t>Research Methodology</a:t>
            </a:r>
            <a:endParaRPr/>
          </a:p>
        </p:txBody>
      </p:sp>
      <p:sp>
        <p:nvSpPr>
          <p:cNvPr id="195" name="Google Shape;195;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qualitative survey</a:t>
            </a:r>
            <a:r>
              <a:rPr lang="en"/>
              <a:t> [1] according to Jansen (2010)</a:t>
            </a:r>
            <a:endParaRPr/>
          </a:p>
          <a:p>
            <a:pPr indent="-342900" lvl="0" marL="457200" rtl="0" algn="l">
              <a:spcBef>
                <a:spcPts val="1200"/>
              </a:spcBef>
              <a:spcAft>
                <a:spcPts val="0"/>
              </a:spcAft>
              <a:buSzPts val="1800"/>
              <a:buAutoNum type="arabicPeriod"/>
            </a:pPr>
            <a:r>
              <a:rPr lang="en"/>
              <a:t>Write research protocol [3]</a:t>
            </a:r>
            <a:endParaRPr/>
          </a:p>
          <a:p>
            <a:pPr indent="-342900" lvl="0" marL="457200" rtl="0" algn="l">
              <a:spcBef>
                <a:spcPts val="0"/>
              </a:spcBef>
              <a:spcAft>
                <a:spcPts val="0"/>
              </a:spcAft>
              <a:buSzPts val="1800"/>
              <a:buAutoNum type="arabicPeriod"/>
            </a:pPr>
            <a:r>
              <a:rPr lang="en"/>
              <a:t>Build sampling model [2]</a:t>
            </a:r>
            <a:endParaRPr/>
          </a:p>
          <a:p>
            <a:pPr indent="-342900" lvl="0" marL="457200" rtl="0" algn="l">
              <a:spcBef>
                <a:spcPts val="0"/>
              </a:spcBef>
              <a:spcAft>
                <a:spcPts val="0"/>
              </a:spcAft>
              <a:buSzPts val="1800"/>
              <a:buAutoNum type="arabicPeriod"/>
            </a:pPr>
            <a:r>
              <a:rPr lang="en"/>
              <a:t>Sample for theory building [2]</a:t>
            </a:r>
            <a:endParaRPr/>
          </a:p>
          <a:p>
            <a:pPr indent="-342900" lvl="0" marL="457200" rtl="0" algn="l">
              <a:spcBef>
                <a:spcPts val="0"/>
              </a:spcBef>
              <a:spcAft>
                <a:spcPts val="0"/>
              </a:spcAft>
              <a:buSzPts val="1800"/>
              <a:buAutoNum type="arabicPeriod"/>
            </a:pPr>
            <a:r>
              <a:rPr lang="en"/>
              <a:t>Perform interviews [2]</a:t>
            </a:r>
            <a:endParaRPr/>
          </a:p>
          <a:p>
            <a:pPr indent="-342900" lvl="0" marL="457200" rtl="0" algn="l">
              <a:spcBef>
                <a:spcPts val="0"/>
              </a:spcBef>
              <a:spcAft>
                <a:spcPts val="0"/>
              </a:spcAft>
              <a:buSzPts val="1800"/>
              <a:buAutoNum type="arabicPeriod"/>
            </a:pPr>
            <a:r>
              <a:rPr lang="en"/>
              <a:t>Analyze transcriptions [2]</a:t>
            </a:r>
            <a:endParaRPr/>
          </a:p>
          <a:p>
            <a:pPr indent="-342900" lvl="0" marL="457200" rtl="0" algn="l">
              <a:spcBef>
                <a:spcPts val="0"/>
              </a:spcBef>
              <a:spcAft>
                <a:spcPts val="0"/>
              </a:spcAft>
              <a:buSzPts val="1800"/>
              <a:buAutoNum type="arabicPeriod"/>
            </a:pPr>
            <a:r>
              <a:rPr lang="en"/>
              <a:t>Determine saturation [3]</a:t>
            </a:r>
            <a:endParaRPr/>
          </a:p>
          <a:p>
            <a:pPr indent="-342900" lvl="0" marL="457200" rtl="0" algn="l">
              <a:spcBef>
                <a:spcPts val="0"/>
              </a:spcBef>
              <a:spcAft>
                <a:spcPts val="0"/>
              </a:spcAft>
              <a:buSzPts val="1800"/>
              <a:buAutoNum type="arabicPeriod"/>
            </a:pPr>
            <a:r>
              <a:rPr lang="en"/>
              <a:t>Iterate or conclude</a:t>
            </a:r>
            <a:endParaRPr/>
          </a:p>
          <a:p>
            <a:pPr indent="0" lvl="0" marL="0" rtl="0" algn="l">
              <a:spcBef>
                <a:spcPts val="1200"/>
              </a:spcBef>
              <a:spcAft>
                <a:spcPts val="1200"/>
              </a:spcAft>
              <a:buNone/>
            </a:pPr>
            <a:r>
              <a:t/>
            </a:r>
            <a:endParaRPr/>
          </a:p>
        </p:txBody>
      </p:sp>
      <p:sp>
        <p:nvSpPr>
          <p:cNvPr id="196" name="Google Shape;196;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97" name="Google Shape;197;p31"/>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A.k.a. interview study (when restricted to interviews)</a:t>
            </a:r>
            <a:endParaRPr/>
          </a:p>
          <a:p>
            <a:pPr indent="0" lvl="0" marL="0" rtl="0" algn="l">
              <a:spcBef>
                <a:spcPts val="0"/>
              </a:spcBef>
              <a:spcAft>
                <a:spcPts val="0"/>
              </a:spcAft>
              <a:buNone/>
            </a:pPr>
            <a:r>
              <a:rPr lang="en"/>
              <a:t>[2] A research method</a:t>
            </a:r>
            <a:endParaRPr/>
          </a:p>
          <a:p>
            <a:pPr indent="0" lvl="0" marL="0" rtl="0" algn="l">
              <a:spcBef>
                <a:spcPts val="0"/>
              </a:spcBef>
              <a:spcAft>
                <a:spcPts val="0"/>
              </a:spcAft>
              <a:buNone/>
            </a:pPr>
            <a:r>
              <a:rPr lang="en"/>
              <a:t>[3] A research practice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Some (Categories of) Research Methodologies</a:t>
            </a:r>
            <a:endParaRPr/>
          </a:p>
        </p:txBody>
      </p:sp>
      <p:sp>
        <p:nvSpPr>
          <p:cNvPr id="203" name="Google Shape;203;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Systematic survey</a:t>
            </a:r>
            <a:endParaRPr/>
          </a:p>
          <a:p>
            <a:pPr indent="-342900" lvl="0" marL="457200" rtl="0" algn="l">
              <a:spcBef>
                <a:spcPts val="0"/>
              </a:spcBef>
              <a:spcAft>
                <a:spcPts val="0"/>
              </a:spcAft>
              <a:buSzPts val="1800"/>
              <a:buChar char="●"/>
            </a:pPr>
            <a:r>
              <a:rPr lang="en"/>
              <a:t>Qualitative survey</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204" name="Google Shape;204;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10" name="Google Shape;210;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211" name="Google Shape;211;p33"/>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12" name="Google Shape;212;p33"/>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design </a:t>
            </a:r>
            <a:r>
              <a:rPr lang="en"/>
              <a:t>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methodology</a:t>
            </a:r>
            <a:endParaRPr/>
          </a:p>
          <a:p>
            <a:pPr indent="0" lvl="0" marL="0" rtl="0" algn="l">
              <a:spcBef>
                <a:spcPts val="1200"/>
              </a:spcBef>
              <a:spcAft>
                <a:spcPts val="1200"/>
              </a:spcAft>
              <a:buNone/>
            </a:pPr>
            <a:r>
              <a:t/>
            </a:r>
            <a:endParaRPr/>
          </a:p>
        </p:txBody>
      </p:sp>
      <p:sp>
        <p:nvSpPr>
          <p:cNvPr id="218" name="Google Shape;218;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a:t>
            </a:r>
            <a:endParaRPr/>
          </a:p>
        </p:txBody>
      </p:sp>
      <p:sp>
        <p:nvSpPr>
          <p:cNvPr id="219" name="Google Shape;219;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a:t>
            </a:r>
            <a:endParaRPr/>
          </a:p>
          <a:p>
            <a:pPr indent="-342900" lvl="0" marL="457200" rtl="0" algn="l">
              <a:spcBef>
                <a:spcPts val="1200"/>
              </a:spcBef>
              <a:spcAft>
                <a:spcPts val="0"/>
              </a:spcAft>
              <a:buSzPts val="1800"/>
              <a:buChar char="●"/>
            </a:pPr>
            <a:r>
              <a:rPr lang="en"/>
              <a:t>What are challenges of inner source collaboration in software development?</a:t>
            </a:r>
            <a:endParaRPr/>
          </a:p>
          <a:p>
            <a:pPr indent="0" lvl="0" marL="0" rtl="0" algn="l">
              <a:spcBef>
                <a:spcPts val="1200"/>
              </a:spcBef>
              <a:spcAft>
                <a:spcPts val="0"/>
              </a:spcAft>
              <a:buNone/>
            </a:pPr>
            <a:r>
              <a:rPr lang="en"/>
              <a:t>Possible research approach</a:t>
            </a:r>
            <a:endParaRPr/>
          </a:p>
          <a:p>
            <a:pPr indent="-342900" lvl="0" marL="457200" rtl="0" algn="l">
              <a:spcBef>
                <a:spcPts val="1200"/>
              </a:spcBef>
              <a:spcAft>
                <a:spcPts val="0"/>
              </a:spcAft>
              <a:buSzPts val="1800"/>
              <a:buChar char="●"/>
            </a:pPr>
            <a:r>
              <a:rPr lang="en"/>
              <a:t>Qualitative survey according to Jansen (2010)</a:t>
            </a:r>
            <a:endParaRPr/>
          </a:p>
          <a:p>
            <a:pPr indent="0" lvl="0" marL="0" rtl="0" algn="l">
              <a:spcBef>
                <a:spcPts val="1200"/>
              </a:spcBef>
              <a:spcAft>
                <a:spcPts val="0"/>
              </a:spcAft>
              <a:buNone/>
            </a:pPr>
            <a:r>
              <a:rPr lang="en"/>
              <a:t>Resulting research design</a:t>
            </a:r>
            <a:endParaRPr/>
          </a:p>
          <a:p>
            <a:pPr indent="-342900" lvl="0" marL="457200" rtl="0" algn="l">
              <a:spcBef>
                <a:spcPts val="1200"/>
              </a:spcBef>
              <a:spcAft>
                <a:spcPts val="0"/>
              </a:spcAft>
              <a:buSzPts val="1800"/>
              <a:buAutoNum type="arabicPeriod"/>
            </a:pPr>
            <a:r>
              <a:rPr lang="en"/>
              <a:t>Model units of analysis (companies, employees) of interest</a:t>
            </a:r>
            <a:endParaRPr/>
          </a:p>
          <a:p>
            <a:pPr indent="-342900" lvl="0" marL="457200" rtl="0" algn="l">
              <a:spcBef>
                <a:spcPts val="0"/>
              </a:spcBef>
              <a:spcAft>
                <a:spcPts val="0"/>
              </a:spcAft>
              <a:buSzPts val="1800"/>
              <a:buAutoNum type="arabicPeriod"/>
            </a:pPr>
            <a:r>
              <a:rPr lang="en"/>
              <a:t>Identify units of analysis using sampling model</a:t>
            </a:r>
            <a:endParaRPr/>
          </a:p>
          <a:p>
            <a:pPr indent="-342900" lvl="0" marL="457200" rtl="0" algn="l">
              <a:spcBef>
                <a:spcPts val="0"/>
              </a:spcBef>
              <a:spcAft>
                <a:spcPts val="0"/>
              </a:spcAft>
              <a:buSzPts val="1800"/>
              <a:buAutoNum type="arabicPeriod"/>
            </a:pPr>
            <a:r>
              <a:rPr lang="en"/>
              <a:t>Contact and interview experts</a:t>
            </a:r>
            <a:endParaRPr/>
          </a:p>
          <a:p>
            <a:pPr indent="-342900" lvl="0" marL="457200" rtl="0" algn="l">
              <a:spcBef>
                <a:spcPts val="0"/>
              </a:spcBef>
              <a:spcAft>
                <a:spcPts val="0"/>
              </a:spcAft>
              <a:buSzPts val="1800"/>
              <a:buAutoNum type="arabicPeriod"/>
            </a:pPr>
            <a:r>
              <a:rPr lang="en"/>
              <a:t>Analyze interviews using thematic analysis according to Braun &amp; Clarke (2012)</a:t>
            </a:r>
            <a:endParaRPr/>
          </a:p>
          <a:p>
            <a:pPr indent="-342900" lvl="0" marL="457200" rtl="0" algn="l">
              <a:spcBef>
                <a:spcPts val="0"/>
              </a:spcBef>
              <a:spcAft>
                <a:spcPts val="0"/>
              </a:spcAft>
              <a:buSzPts val="1800"/>
              <a:buAutoNum type="arabicPeriod"/>
            </a:pPr>
            <a:r>
              <a:rPr lang="en"/>
              <a:t>Determine saturation and iterate if not satisfied</a:t>
            </a:r>
            <a:endParaRPr/>
          </a:p>
        </p:txBody>
      </p:sp>
      <p:sp>
        <p:nvSpPr>
          <p:cNvPr id="225" name="Google Shape;225;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26" name="Google Shape;226;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32" name="Google Shape;232;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33" name="Google Shape;233;p36"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34" name="Google Shape;234;p3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0" name="Google Shape;50;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51" name="Google Shape;51;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 and Practices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Research method vs.</a:t>
            </a:r>
            <a:r>
              <a:rPr b="1" lang="en"/>
              <a:t>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45" name="Google Shape;245;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46" name="Google Shape;246;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52" name="Google Shape;252;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Braun &amp; Clarke (2012)</a:t>
            </a:r>
            <a:r>
              <a:rPr lang="en"/>
              <a:t>: Thematic analysis</a:t>
            </a:r>
            <a:endParaRPr/>
          </a:p>
          <a:p>
            <a:pPr indent="-342900" lvl="0" marL="457200" rtl="0" algn="l">
              <a:spcBef>
                <a:spcPts val="0"/>
              </a:spcBef>
              <a:spcAft>
                <a:spcPts val="0"/>
              </a:spcAft>
              <a:buSzPts val="1800"/>
              <a:buChar char="●"/>
            </a:pPr>
            <a:r>
              <a:rPr lang="en"/>
              <a:t>Wohlin et al. (2012)</a:t>
            </a:r>
            <a:r>
              <a:rPr lang="en"/>
              <a:t>: </a:t>
            </a:r>
            <a:r>
              <a:rPr lang="en"/>
              <a:t>Controlled experiments</a:t>
            </a:r>
            <a:endParaRPr/>
          </a:p>
          <a:p>
            <a:pPr indent="-342900" lvl="0" marL="457200" rtl="0" algn="l">
              <a:spcBef>
                <a:spcPts val="0"/>
              </a:spcBef>
              <a:spcAft>
                <a:spcPts val="0"/>
              </a:spcAft>
              <a:buSzPts val="1800"/>
              <a:buChar char="●"/>
            </a:pPr>
            <a:r>
              <a:rPr lang="en"/>
              <a:t>Fagerholm &amp; Fritz (2020): Biometric measurements</a:t>
            </a:r>
            <a:endParaRPr/>
          </a:p>
        </p:txBody>
      </p:sp>
      <p:sp>
        <p:nvSpPr>
          <p:cNvPr id="253" name="Google Shape;253;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59" name="Google Shape;259;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342900" lvl="0" marL="457200" rtl="0" algn="l">
              <a:spcBef>
                <a:spcPts val="0"/>
              </a:spcBef>
              <a:spcAft>
                <a:spcPts val="0"/>
              </a:spcAft>
              <a:buSzPts val="1800"/>
              <a:buChar char="●"/>
            </a:pPr>
            <a:r>
              <a:rPr lang="en"/>
              <a:t>That is known to practitioners of science but has not been codified yet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60" name="Google Shape;260;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a:t>
            </a:r>
            <a:endParaRPr/>
          </a:p>
        </p:txBody>
      </p:sp>
      <p:sp>
        <p:nvSpPr>
          <p:cNvPr id="266" name="Google Shape;266;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practices </a:t>
            </a:r>
            <a:r>
              <a:rPr b="1" lang="en"/>
              <a:t>with a name</a:t>
            </a:r>
            <a:endParaRPr b="1"/>
          </a:p>
          <a:p>
            <a:pPr indent="-342900" lvl="0" marL="457200" rtl="0" algn="l">
              <a:spcBef>
                <a:spcPts val="120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0"/>
              </a:spcAft>
              <a:buNone/>
            </a:pPr>
            <a:r>
              <a:rPr lang="en"/>
              <a:t>Example practices </a:t>
            </a:r>
            <a:r>
              <a:rPr b="1" lang="en"/>
              <a:t>without a name</a:t>
            </a:r>
            <a:endParaRPr b="1"/>
          </a:p>
          <a:p>
            <a:pPr indent="-342900" lvl="0" marL="457200" rtl="0" algn="l">
              <a:spcBef>
                <a:spcPts val="1200"/>
              </a:spcBef>
              <a:spcAft>
                <a:spcPts val="0"/>
              </a:spcAft>
              <a:buSzPts val="1800"/>
              <a:buChar char="●"/>
            </a:pPr>
            <a:r>
              <a:rPr lang="en"/>
              <a:t>How to derive a code name</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67" name="Google Shape;267;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a:t>
            </a:r>
            <a:endParaRPr/>
          </a:p>
          <a:p>
            <a:pPr indent="-317500" lvl="1" marL="914400" rtl="0" algn="l">
              <a:spcBef>
                <a:spcPts val="0"/>
              </a:spcBef>
              <a:spcAft>
                <a:spcPts val="0"/>
              </a:spcAft>
              <a:buSzPts val="1400"/>
              <a:buChar char="○"/>
            </a:pPr>
            <a:r>
              <a:rPr lang="en"/>
              <a:t>For collecting and analyzing one type of data</a:t>
            </a:r>
            <a:endParaRPr/>
          </a:p>
          <a:p>
            <a:pPr indent="-317500" lvl="1" marL="914400" rtl="0" algn="l">
              <a:spcBef>
                <a:spcPts val="0"/>
              </a:spcBef>
              <a:spcAft>
                <a:spcPts val="0"/>
              </a:spcAft>
              <a:buSzPts val="1400"/>
              <a:buChar char="○"/>
            </a:pPr>
            <a:r>
              <a:rPr lang="en"/>
              <a:t>To answer a research question</a:t>
            </a:r>
            <a:endParaRPr/>
          </a:p>
          <a:p>
            <a:pPr indent="0" lvl="0" marL="0" rtl="0" algn="l">
              <a:spcBef>
                <a:spcPts val="1200"/>
              </a:spcBef>
              <a:spcAft>
                <a:spcPts val="0"/>
              </a:spcAft>
              <a:buNone/>
            </a:pPr>
            <a:r>
              <a:rPr lang="en"/>
              <a:t>An </a:t>
            </a:r>
            <a:r>
              <a:rPr b="1" lang="en"/>
              <a:t>established</a:t>
            </a:r>
            <a:r>
              <a:rPr lang="en"/>
              <a:t> research method has been validated</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73" name="Google Shape;273;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Methods (Expanded)</a:t>
            </a:r>
            <a:endParaRPr/>
          </a:p>
        </p:txBody>
      </p:sp>
      <p:sp>
        <p:nvSpPr>
          <p:cNvPr id="274" name="Google Shape;274;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80" name="Google Shape;280;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81" name="Google Shape;281;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87" name="Google Shape;287;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 (Expanded)</a:t>
            </a:r>
            <a:endParaRPr/>
          </a:p>
        </p:txBody>
      </p:sp>
      <p:sp>
        <p:nvSpPr>
          <p:cNvPr id="288" name="Google Shape;288;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
        <p:nvSpPr>
          <p:cNvPr id="289" name="Google Shape;289;p44"/>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 Quantitative vs. Theory Building / Validation</a:t>
            </a:r>
            <a:endParaRPr/>
          </a:p>
        </p:txBody>
      </p:sp>
      <p:sp>
        <p:nvSpPr>
          <p:cNvPr id="295" name="Google Shape;295;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296" name="Google Shape;296;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302" name="Google Shape;302;p4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303" name="Google Shape;303;p46"/>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304" name="Google Shape;304;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310" name="Google Shape;310;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311" name="Google Shape;311;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Quality Criteria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[1]</a:t>
            </a:r>
            <a:endParaRPr/>
          </a:p>
        </p:txBody>
      </p:sp>
      <p:sp>
        <p:nvSpPr>
          <p:cNvPr id="322" name="Google Shape;322;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323" name="Google Shape;323;p49"/>
          <p:cNvGraphicFramePr/>
          <p:nvPr/>
        </p:nvGraphicFramePr>
        <p:xfrm>
          <a:off x="274320" y="914400"/>
          <a:ext cx="3000000" cy="3000000"/>
        </p:xfrm>
        <a:graphic>
          <a:graphicData uri="http://schemas.openxmlformats.org/drawingml/2006/table">
            <a:tbl>
              <a:tblPr>
                <a:noFill/>
                <a:tableStyleId>{3D9C25E6-736B-4A4F-A8AF-2FE5A474DFC7}</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324" name="Google Shape;324;p4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Guba &amp; Lincoln (1982)</a:t>
            </a:r>
            <a:r>
              <a:rPr lang="en"/>
              <a:t>: Naturalistic inquiry.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 (Category)</a:t>
            </a:r>
            <a:endParaRPr/>
          </a:p>
        </p:txBody>
      </p:sp>
      <p:sp>
        <p:nvSpPr>
          <p:cNvPr id="330" name="Google Shape;330;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(framed as question</a:t>
            </a:r>
            <a:r>
              <a:rPr lang="en"/>
              <a:t>)</a:t>
            </a:r>
            <a:endParaRPr/>
          </a:p>
          <a:p>
            <a:pPr indent="-342900" lvl="0" marL="457200" rtl="0" algn="l">
              <a:spcBef>
                <a:spcPts val="1200"/>
              </a:spcBef>
              <a:spcAft>
                <a:spcPts val="0"/>
              </a:spcAft>
              <a:buSzPts val="1800"/>
              <a:buChar char="●"/>
            </a:pPr>
            <a:r>
              <a:rPr lang="en"/>
              <a:t>To what degree can we establish confidence in the “truth” of findings?</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31" name="Google Shape;331;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 (Category)</a:t>
            </a:r>
            <a:endParaRPr/>
          </a:p>
        </p:txBody>
      </p:sp>
      <p:sp>
        <p:nvSpPr>
          <p:cNvPr id="337" name="Google Shape;337;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38" name="Google Shape;338;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(framed as question)</a:t>
            </a:r>
            <a:endParaRPr/>
          </a:p>
          <a:p>
            <a:pPr indent="-342900" lvl="0" marL="457200" rtl="0" algn="l">
              <a:spcBef>
                <a:spcPts val="1200"/>
              </a:spcBef>
              <a:spcAft>
                <a:spcPts val="0"/>
              </a:spcAft>
              <a:buSzPts val="1800"/>
              <a:buChar char="●"/>
            </a:pPr>
            <a:r>
              <a:rPr lang="en"/>
              <a:t>To what degree can we determine the applicability of findings in other contexts?</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findings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findings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 (Category)</a:t>
            </a:r>
            <a:endParaRPr/>
          </a:p>
        </p:txBody>
      </p:sp>
      <p:sp>
        <p:nvSpPr>
          <p:cNvPr id="344" name="Google Shape;344;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(framed as question)</a:t>
            </a:r>
            <a:endParaRPr/>
          </a:p>
          <a:p>
            <a:pPr indent="-342900" lvl="0" marL="457200" rtl="0" algn="l">
              <a:spcBef>
                <a:spcPts val="1200"/>
              </a:spcBef>
              <a:spcAft>
                <a:spcPts val="0"/>
              </a:spcAft>
              <a:buSzPts val="1800"/>
              <a:buChar char="●"/>
            </a:pPr>
            <a:r>
              <a:rPr lang="en"/>
              <a:t>To which degree can the findings be consistently repeated?</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findings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findings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45" name="Google Shape;345;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 (Category)</a:t>
            </a:r>
            <a:endParaRPr/>
          </a:p>
        </p:txBody>
      </p:sp>
      <p:sp>
        <p:nvSpPr>
          <p:cNvPr id="351" name="Google Shape;351;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(framed as question)</a:t>
            </a:r>
            <a:endParaRPr/>
          </a:p>
          <a:p>
            <a:pPr indent="-342900" lvl="0" marL="457200" rtl="0" algn="l">
              <a:spcBef>
                <a:spcPts val="1200"/>
              </a:spcBef>
              <a:spcAft>
                <a:spcPts val="0"/>
              </a:spcAft>
              <a:buSzPts val="1800"/>
              <a:buChar char="●"/>
            </a:pPr>
            <a:r>
              <a:rPr lang="en"/>
              <a:t>To which degree are the findings independent of the researcher?</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findings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findings can be repeated by other researchers</a:t>
            </a:r>
            <a:endParaRPr/>
          </a:p>
          <a:p>
            <a:pPr indent="0" lvl="0" marL="0" rtl="0" algn="l">
              <a:spcBef>
                <a:spcPts val="1200"/>
              </a:spcBef>
              <a:spcAft>
                <a:spcPts val="1200"/>
              </a:spcAft>
              <a:buNone/>
            </a:pPr>
            <a:r>
              <a:t/>
            </a:r>
            <a:endParaRPr/>
          </a:p>
        </p:txBody>
      </p:sp>
      <p:sp>
        <p:nvSpPr>
          <p:cNvPr id="352" name="Google Shape;352;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58" name="Google Shape;35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59" name="Google Shape;359;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65" name="Google Shape;365;p55"/>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71" name="Google Shape;371;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72" name="Google Shape;372;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342900" lvl="0" marL="457200" rtl="0" algn="l">
              <a:spcBef>
                <a:spcPts val="1200"/>
              </a:spcBef>
              <a:spcAft>
                <a:spcPts val="0"/>
              </a:spcAft>
              <a:buSzPts val="1800"/>
              <a:buChar char="●"/>
            </a:pPr>
            <a:r>
              <a:rPr lang="en"/>
              <a:t>The answer can be big (a whole theory) or small (yes/no)</a:t>
            </a:r>
            <a:endParaRPr/>
          </a:p>
          <a:p>
            <a:pPr indent="0" lvl="0" marL="0" rtl="0" algn="l">
              <a:spcBef>
                <a:spcPts val="1200"/>
              </a:spcBef>
              <a:spcAft>
                <a:spcPts val="1200"/>
              </a:spcAft>
              <a:buNone/>
            </a:pPr>
            <a:r>
              <a:t/>
            </a:r>
            <a:endParaRPr/>
          </a:p>
        </p:txBody>
      </p:sp>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69" name="Google Shape;69;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70" name="Google Shape;70;p13"/>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1" name="Google Shape;71;p13"/>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 [1]</a:t>
            </a:r>
            <a:endParaRPr/>
          </a:p>
        </p:txBody>
      </p:sp>
      <p:sp>
        <p:nvSpPr>
          <p:cNvPr id="77" name="Google Shape;77;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78" name="Google Shape;78;p14"/>
          <p:cNvGraphicFramePr/>
          <p:nvPr/>
        </p:nvGraphicFramePr>
        <p:xfrm>
          <a:off x="274320" y="914400"/>
          <a:ext cx="3000000" cy="3000000"/>
        </p:xfrm>
        <a:graphic>
          <a:graphicData uri="http://schemas.openxmlformats.org/drawingml/2006/table">
            <a:tbl>
              <a:tblPr>
                <a:noFill/>
                <a:tableStyleId>{3D9C25E6-736B-4A4F-A8AF-2FE5A474DFC7}</a:tableStyleId>
              </a:tblPr>
              <a:tblGrid>
                <a:gridCol w="1541200"/>
                <a:gridCol w="2351375"/>
                <a:gridCol w="2351375"/>
                <a:gridCol w="2351375"/>
              </a:tblGrid>
              <a:tr h="640075">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Do energy drinks help programmers write code faster?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
        <p:nvSpPr>
          <p:cNvPr id="79" name="Google Shape;79;p1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Derived from Shaw (2003): Writing good software engineering research papers.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5" name="Google Shape;85;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2" name="Google Shape;92;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93" name="Google Shape;93;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4" name="Google Shape;94;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