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250404-5A89-473F-AF50-F28662874922}">
  <a:tblStyle styleId="{0C250404-5A89-473F-AF50-F2866287492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2cef7909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2cef7909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348e09c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348e09c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4a9c2c43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4a9c2c43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3c505fe4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3c505fe4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4a9c2c43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4a9c2c43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a9c2c437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4a9c2c437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a9c2c43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4a9c2c43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4a9c2c43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4a9c2c43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4a9c2c437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4a9c2c437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40fc460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40fc460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4a9c2c437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4a9c2c437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d8e0f0c03_2_5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10d8e0f0c03_2_5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4a9c2c43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4a9c2c43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4a9c2c437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4a9c2c437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4a9c2c437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4a9c2c437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4a9c2c437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4a9c2c43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4a9c2c437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4a9c2c437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348e09c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348e09c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4a9c2c437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4a9c2c437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4a9c2c43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4a9c2c43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4a9c2c437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4a9c2c437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4a56b9d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4a56b9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d8e0f0c03_2_10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10d8e0f0c03_2_10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3ffe9a5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f3ffe9a5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4a56b9d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4a56b9d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a9c2c43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4a9c2c43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b49a521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b49a521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14a56b9d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14a56b9d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4a9c2c437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4a9c2c437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4a9c2c437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4a9c2c437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4a9c2c43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4a9c2c43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4a9c2c437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4a9c2c437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49ffd26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49ffd2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46b0b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b46b0b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4a9c2c43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4a9c2c43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93cc1463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393cc1463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393cc1463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393cc1463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5a00e05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5a00e05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793a4f1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793a4f1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b46b0b17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b46b0b17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b46b0b1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b46b0b1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e0f0c03_2_34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0d8e0f0c03_2_34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Processes by Methodology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1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Qualitative Research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Terminology (Recap)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Researchers use a research methodology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start-to-finish framework for performing theory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create a research design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process description for answering a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That utilizes research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method answering a type of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combine research practices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way of doing something with a defined outcome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Research Design a Qualitative Design?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b="1" lang="en"/>
              <a:t>theory building </a:t>
            </a:r>
            <a:r>
              <a:rPr lang="en"/>
              <a:t>purpose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use of </a:t>
            </a:r>
            <a:r>
              <a:rPr b="1" lang="en"/>
              <a:t>theoretical sampling</a:t>
            </a:r>
            <a:r>
              <a:rPr lang="en"/>
              <a:t> in 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lang="en"/>
              <a:t>acquisition and use of </a:t>
            </a:r>
            <a:r>
              <a:rPr b="1" lang="en"/>
              <a:t>qualitative data</a:t>
            </a:r>
            <a:endParaRPr b="1"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Research Methods (Recap)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Qualitative Research Methodology (Recap)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qualitative survey</a:t>
            </a:r>
            <a:r>
              <a:rPr lang="en"/>
              <a:t> </a:t>
            </a:r>
            <a:r>
              <a:rPr lang="en"/>
              <a:t>according to Jansen (2010)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research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sampling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for theory building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transcriptions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saturation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or conclude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Research Design Refinement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Example Methodologies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Methodologies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categories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Systematic</a:t>
            </a:r>
            <a:r>
              <a:rPr b="1" lang="en"/>
              <a:t> survey [1]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Qualitative survey [2]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Action research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Case study research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Grounded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Ethnographies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a methodology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Introspection</a:t>
            </a:r>
            <a:endParaRPr/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M</a:t>
            </a:r>
            <a:r>
              <a:rPr lang="en"/>
              <a:t>ost commonly: Literature survey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Most commonly: Interview study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 research </a:t>
            </a:r>
            <a:r>
              <a:rPr lang="en"/>
              <a:t>is a research methodology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Applies a theory being built to help create a desired outcome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Evaluates the theory as to its trustworthiness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Participatory action research</a:t>
            </a:r>
            <a:r>
              <a:rPr lang="en"/>
              <a:t> is action research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Joins a case (organization) to work side-by-side with practitioners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</a:t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heory building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 methodologies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Multi-method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Mixed-methods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Action Research Process</a:t>
            </a:r>
            <a:endParaRPr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(research)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Choose focus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Execute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Observe effects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 from observations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Action Research Methodologies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Lewin (1946): </a:t>
            </a:r>
            <a:r>
              <a:rPr lang="en"/>
              <a:t>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McIntyre (2007): </a:t>
            </a:r>
            <a:r>
              <a:rPr lang="en"/>
              <a:t>Participatory 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Kemmis </a:t>
            </a:r>
            <a:r>
              <a:rPr lang="en"/>
              <a:t>et al. (2014): Critical participatory action research</a:t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Case study</a:t>
            </a:r>
            <a:r>
              <a:rPr b="1" lang="en"/>
              <a:t> research </a:t>
            </a:r>
            <a:r>
              <a:rPr lang="en"/>
              <a:t>is a research methodology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Investigates a (contemporary) phenomenon it its original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the boundaries between phenomenon and context are blurry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r>
              <a:rPr lang="en"/>
              <a:t> Research</a:t>
            </a:r>
            <a:endParaRPr/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r>
              <a:rPr lang="en"/>
              <a:t> Research Process</a:t>
            </a:r>
            <a:endParaRPr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research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over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Prepare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Collect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Analyze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Report findings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Case Study Research Methodologies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Eisenhardt (1989): </a:t>
            </a:r>
            <a:r>
              <a:rPr lang="en"/>
              <a:t>Case study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Yin (2009): </a:t>
            </a:r>
            <a:r>
              <a:rPr lang="en"/>
              <a:t>Case study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Runeson et al. (2012): </a:t>
            </a:r>
            <a:r>
              <a:rPr lang="en"/>
              <a:t>Case study research in software engineering</a:t>
            </a:r>
            <a:endParaRPr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Analytical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is detached; goal is understanding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research [1]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is involved; goal is improving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science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is applied; goal is innovation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Paradigms</a:t>
            </a:r>
            <a:endParaRPr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Using the same name for research paradigm and methodology category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Multi-Method Research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multi-method research design</a:t>
            </a:r>
            <a:r>
              <a:rPr lang="en"/>
              <a:t> is a research design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multiple methodologies and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either theory building or validation research</a:t>
            </a:r>
            <a:endParaRPr/>
          </a:p>
        </p:txBody>
      </p:sp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Multi-Method(ology) Research Designs</a:t>
            </a:r>
            <a:endParaRPr/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Multi-Method Research Design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of microservices integration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Jansen (2010): The qualitative survey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build-out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Baskerville &amp; Harper (1996): </a:t>
            </a:r>
            <a:r>
              <a:rPr lang="en"/>
              <a:t>Participatory action research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Runeson &amp; Höst (2009): </a:t>
            </a:r>
            <a:r>
              <a:rPr lang="en"/>
              <a:t>Case study research</a:t>
            </a:r>
            <a:endParaRPr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and Triangulation Using</a:t>
            </a:r>
            <a:r>
              <a:rPr lang="en"/>
              <a:t> Multiple Methods</a:t>
            </a:r>
            <a:endParaRPr/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Theory Building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Qualitative Data Analysis</a:t>
            </a:r>
            <a:endParaRPr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Mixed-Methods Research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Mixed-Methods Research Design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mixed-methods research design </a:t>
            </a:r>
            <a:r>
              <a:rPr lang="en"/>
              <a:t>is a research design that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qualitative with quantitative research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Mixed-Method Research Design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 programming language feature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Hypothesis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Jansen (2010): The qualitative survey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Hypothesis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Ko et al. (2015): </a:t>
            </a:r>
            <a:r>
              <a:rPr lang="en"/>
              <a:t>Controlled experiment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Jansen (2010): The qualitative survey</a:t>
            </a:r>
            <a:endParaRPr/>
          </a:p>
        </p:txBody>
      </p:sp>
      <p:sp>
        <p:nvSpPr>
          <p:cNvPr id="256" name="Google Shape;256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Analysis / </a:t>
            </a:r>
            <a:r>
              <a:rPr lang="en"/>
              <a:t>Correlation and Causation</a:t>
            </a:r>
            <a:endParaRPr/>
          </a:p>
        </p:txBody>
      </p:sp>
      <p:sp>
        <p:nvSpPr>
          <p:cNvPr id="262" name="Google Shape;262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63" name="Google Shape;26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Quality Assurance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Criteria for Research Methods (Recap)</a:t>
            </a:r>
            <a:endParaRPr/>
          </a:p>
        </p:txBody>
      </p:sp>
      <p:sp>
        <p:nvSpPr>
          <p:cNvPr id="274" name="Google Shape;274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75" name="Google Shape;275;p4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{0C250404-5A89-473F-AF50-F28662874922}</a:tableStyleId>
              </a:tblPr>
              <a:tblGrid>
                <a:gridCol w="2865125"/>
                <a:gridCol w="2865125"/>
                <a:gridCol w="28651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Intuition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Qualitative research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Quantitative research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Truth value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Credibility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Internal validity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Applicability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Transferability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External validity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Consistency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Dependability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Reliability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Neutrality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Confirmability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Objectivity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274325" y="914400"/>
            <a:ext cx="8869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Credibility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of confidence in the truth of the findings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Transferability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to which findings can be transferred to another 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Dependability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to which findings are stable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Confirmability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to which the findings can be confirmed by other researchers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Trustworthiness</a:t>
            </a:r>
            <a:endParaRPr/>
          </a:p>
        </p:txBody>
      </p:sp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Quality (Not Assuring it)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in qualitative research is “established”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is proactively baked into the methods</a:t>
            </a:r>
            <a:endParaRPr/>
          </a:p>
        </p:txBody>
      </p:sp>
      <p:sp>
        <p:nvSpPr>
          <p:cNvPr id="289" name="Google Shape;289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Practices for Establishing Quality [1]</a:t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Credibility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Prolonged Engagement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(Different forms of) triangulation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 debriefing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case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Referential adequacy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Member-checking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Transferability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Thick description</a:t>
            </a:r>
            <a:endParaRPr/>
          </a:p>
        </p:txBody>
      </p:sp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7" name="Google Shape;297;p46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Dependability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Inquiry audit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Confirmability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Confirmability audit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 trail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Triangulation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Reflexivity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Guba &amp; Lincoln (1982)</a:t>
            </a:r>
            <a:r>
              <a:rPr lang="en"/>
              <a:t>: Naturalistic inquiry.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and Process of Science (Recap)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heory building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 methodologies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Multi-method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Mixed-methods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11" name="Google Shape;311;p4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Theory Building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scientific theory building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Create, build out, and evaluate a theory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Correctly explains and/or predicts reality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can be continuously tested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cost-efficient way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Research Questions Answered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Explanatory questions like how, why?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 that lead to a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Not: Whether something is the case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Research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building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Reasoning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research is based on </a:t>
            </a:r>
            <a:r>
              <a:rPr b="1" lang="en"/>
              <a:t>inductive reasoning</a:t>
            </a:r>
            <a:r>
              <a:rPr lang="en"/>
              <a:t> which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Abstracting from data by recognizing patterns and drawing conclusions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2047875"/>
            <a:ext cx="32004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theory building process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iterative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incremental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Mitigates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Process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