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E66A2B-047E-4028-A083-8F2A6D07E032}">
  <a:tblStyle styleId="{FEE66A2B-047E-4028-A083-8F2A6D07E0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F22AAF4-E735-4677-BB34-25438FD8A8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37050ba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37050ba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7bc9dfd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7bc9dfd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77d6b95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77d6b95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77d6b95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77d6b95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79edfec76_1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79edfec76_1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77d6b95a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77d6b95a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77d6b95a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77d6b95a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77d6b95a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77d6b95a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77d6b95a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77d6b95a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77d6b95a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77d6b95a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77d6b95a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77d6b95a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177d6b95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177d6b9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79edfec76_1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79edfec76_1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7a85386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7a85386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77d6b95a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77d6b95a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a440056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a440056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7a85386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7a85386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7a85386e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7a85386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348cfacfd_0_176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3348cfacfd_0_176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7a85386e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7a85386e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7a85386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7a85386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7a85386e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7a85386e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177d6b95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177d6b95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48cfacfd_0_214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3348cfacfd_0_214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348cfacfd_0_237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3348cfacfd_0_237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348cfacfd_0_242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3348cfacfd_0_242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7a85386e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7a85386e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348cfacfd_0_271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3348cfacfd_0_271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7bc9dfd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7bc9dfd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77d6b95a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177d6b95a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983758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983758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79edfec76_1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c79edfec76_1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77d6b95a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77d6b95a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77d6b95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77d6b95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c79edfec76_1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c79edfec76_1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79edfec76_13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79edfec76_1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79edfec76_1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79edfec76_1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9613a982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9613a982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9613a982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9613a982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77d6b95a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77d6b95a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77d6b95a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77d6b95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75e4477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75e4477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75e4477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75e4477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75e4477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75e4477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Relationship Id="rId4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oss.cs.fau.d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/ Purposes of Case Study Research (Yin, 2009)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descriptive case study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Collects, analyses, and presents cases for documentation purposes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exploratory case study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Investigates cases for theory building and hypothesis generation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explanatory case study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Tries to establish causal relationships between constructs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Research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Design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a case study research design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research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propositions, if any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unit(s) of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data-to-proposition linking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interpretation criteria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Exploratory Research Question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Problems in Product-Line Engineering (PLE)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current problems in product line engineering and 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Purpose is building an early theory 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Riehle et al. (2016): Inner source in platform development.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Product-Line Engineering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 of analysis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construct being analyzed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Units of analysis can be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Tangible (e.g. people, products)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Intangible (e.g. theoretical constructs like group dynamics)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simplest case (no pun intended), the case is the unit of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of Analysis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(Potential) Units of Analysis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in product-line engineering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overall business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product organizational 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platform organizational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business unit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Engineering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Architects / developers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Case Study Research Design 2 / 2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Single-Case Case Study Research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single-case case study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</a:t>
            </a:r>
            <a:r>
              <a:rPr b="1" lang="en"/>
              <a:t> typical (representative)</a:t>
            </a:r>
            <a:r>
              <a:rPr lang="en"/>
              <a:t> case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</a:t>
            </a:r>
            <a:r>
              <a:rPr b="1" lang="en"/>
              <a:t> critical </a:t>
            </a:r>
            <a:r>
              <a:rPr lang="en"/>
              <a:t>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</a:t>
            </a:r>
            <a:r>
              <a:rPr b="1" lang="en"/>
              <a:t> unique / extreme</a:t>
            </a:r>
            <a:r>
              <a:rPr lang="en"/>
              <a:t> (rare and/or particularly interesting)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/>
              <a:t>revelatory </a:t>
            </a:r>
            <a:r>
              <a:rPr lang="en"/>
              <a:t>case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longitudinal </a:t>
            </a:r>
            <a:r>
              <a:rPr lang="en"/>
              <a:t>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Multiple-Case Case Study Research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replication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 replication to contrast and extend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Literal replication to strengthen 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/>
              <a:t>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execution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Case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 case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Multiple-Case Case Study Research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168" name="Google Shape;168;p2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{FEE66A2B-047E-4028-A083-8F2A6D07E032}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Domain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Healthcare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Telco carrier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Age of platform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10 years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10 years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10 years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Number of developers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500 developers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500 developers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500 developers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Distributed (yes/no)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(same campus)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 (same metro area)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(same campus)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Developer population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Homogeneous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Homogenous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Homogenous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Organization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Profit / cost center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Profit / cost center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Profit / cost center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Age of company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20 years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20 years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20 years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Size of company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1000 developers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10000 developers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10000 developers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sponsor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Business owner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Platform organization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Internal consulting group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Process Plan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 → case 2 → case 3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Incremental build-out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Research Execution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Execution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over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Collect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Selection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</a:t>
            </a:r>
            <a:r>
              <a:rPr lang="en"/>
              <a:t> case from process plan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long as saturation is not reached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cases are left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case selection 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in product-line engineering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1 → case 2 → case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Preparation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as laid out in research protocol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 participants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for 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case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Refine as necessary given specific case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Case Preparation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prepared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Site visits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 guides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gathering</a:t>
            </a:r>
            <a:endParaRPr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data collection as planned in protocol,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 observation (“shadowing”)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</a:t>
            </a:r>
            <a:r>
              <a:rPr lang="en"/>
              <a:t> materials gathering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 Collection</a:t>
            </a:r>
            <a:endParaRPr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30" name="Google Shape;230;p3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{FEE66A2B-047E-4028-A083-8F2A6D07E032}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65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Case 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5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Date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No. interviews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5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No. workshop notes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Additional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materials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Case Study Research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6302438" y="4775644"/>
            <a:ext cx="2220600" cy="269400"/>
          </a:xfrm>
          <a:prstGeom prst="rect">
            <a:avLst/>
          </a:prstGeom>
          <a:solidFill>
            <a:srgbClr val="FFFFFF"/>
          </a:solidFill>
          <a:ln cap="flat" cmpd="sng" w="36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2925" lIns="82925" spcFirstLastPara="1" rIns="82925" wrap="square" tIns="82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7" name="Google Shape;237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Additional Materials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materials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Calendars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Admin.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reports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reports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Archival materials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Physical artifacts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of 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and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Furniture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/>
        </p:nvSpPr>
        <p:spPr>
          <a:xfrm>
            <a:off x="163276" y="734714"/>
            <a:ext cx="8817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1" marL="7874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46" name="Google Shape;246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depends on the type (and hence purpose) of the case studies</a:t>
            </a:r>
            <a:endParaRPr/>
          </a:p>
          <a:p>
            <a:pPr indent="-330200" lvl="0" marL="4191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Descriptive case study research</a:t>
            </a:r>
            <a:endParaRPr/>
          </a:p>
          <a:p>
            <a:pPr indent="-292100" lvl="1" marL="8255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 to no analysis</a:t>
            </a:r>
            <a:endParaRPr/>
          </a:p>
          <a:p>
            <a:pPr indent="-330200" lvl="0" marL="4191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Exploratory case study research</a:t>
            </a:r>
            <a:endParaRPr/>
          </a:p>
          <a:p>
            <a:pPr indent="-292100" lvl="1" marL="8255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QDA for theory building</a:t>
            </a:r>
            <a:endParaRPr/>
          </a:p>
          <a:p>
            <a:pPr indent="-330200" lvl="0" marL="4191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Explanatory case study research</a:t>
            </a:r>
            <a:endParaRPr/>
          </a:p>
          <a:p>
            <a:pPr indent="-292100" lvl="1" marL="8255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QDA linking data to propositions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" y="-1"/>
            <a:ext cx="9143433" cy="7094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Explanatory Case Studies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63" name="Google Shape;263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Case Study Research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case study research</a:t>
            </a:r>
            <a:endParaRPr/>
          </a:p>
          <a:p>
            <a:pPr indent="-330200" lvl="0" marL="4191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Tries to identify causal connections between constructs</a:t>
            </a:r>
            <a:endParaRPr/>
          </a:p>
          <a:p>
            <a:pPr indent="-292100" lvl="1" marL="8255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qualitatively evaluating propositions</a:t>
            </a:r>
            <a:endParaRPr/>
          </a:p>
          <a:p>
            <a:pPr indent="-330200" lvl="0" marL="4191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Thereby </a:t>
            </a:r>
            <a:r>
              <a:rPr lang="en"/>
              <a:t>evaluates</a:t>
            </a:r>
            <a:r>
              <a:rPr lang="en"/>
              <a:t> proposed theory</a:t>
            </a:r>
            <a:endParaRPr/>
          </a:p>
          <a:p>
            <a:pPr indent="-292100" lvl="1" marL="8255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poking holes into propositions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Guidelines for Explanatory Case Study Research (Yin, 2009) 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data t</a:t>
            </a:r>
            <a:r>
              <a:rPr lang="en"/>
              <a:t>riangulation (evidence from multiple types of sources)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method triangulation (different methods on same 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Emphasize rival theories and explanations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/>
          <p:cNvSpPr/>
          <p:nvPr/>
        </p:nvSpPr>
        <p:spPr>
          <a:xfrm>
            <a:off x="5568636" y="1428690"/>
            <a:ext cx="2469000" cy="2469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 in a Larger Research Design</a:t>
            </a:r>
            <a:endParaRPr/>
          </a:p>
        </p:txBody>
      </p:sp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 vs. Explanation Revisited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case study research prefers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 replication </a:t>
            </a:r>
            <a:r>
              <a:rPr b="1" lang="en"/>
              <a:t>to go broad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Explanatory</a:t>
            </a:r>
            <a:r>
              <a:rPr lang="en"/>
              <a:t> case study research prefers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Literal replication </a:t>
            </a:r>
            <a:r>
              <a:rPr b="1" lang="en"/>
              <a:t>to go deep</a:t>
            </a:r>
            <a:endParaRPr b="1"/>
          </a:p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Explanatory Case Study Research</a:t>
            </a:r>
            <a:endParaRPr/>
          </a:p>
        </p:txBody>
      </p:sp>
      <p:sp>
        <p:nvSpPr>
          <p:cNvPr id="292" name="Google Shape;292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source platform development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inner source more effective for building platforms? If so, 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Current, ongoing research by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Multiple-Case Design With Replication Logic</a:t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01" name="Google Shape;301;p4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{4F22AAF4-E735-4677-BB34-25438FD8A85E}</a:tableStyleId>
              </a:tblPr>
              <a:tblGrid>
                <a:gridCol w="1284625"/>
                <a:gridCol w="1284625"/>
                <a:gridCol w="2008700"/>
                <a:gridCol w="2008700"/>
                <a:gridCol w="2008700"/>
              </a:tblGrid>
              <a:tr h="64007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Inner source approach (IS)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64007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analysis 1,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case 1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analysis 1,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case 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analysis 1, 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case 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00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Dedicated organization approach (DO)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anal- ysis 2, case 1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[1] Direct comparison of IS and DO from case 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[a] Cross-case 1 + 2 IS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[b] Cross-case 1 + 3 IS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anal- ysis 2, case 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[x] Cross-case 1 + 2 DO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[2] Direct comparison,</a:t>
                      </a:r>
                      <a:br>
                        <a:rPr lang="en" sz="1200"/>
                      </a:br>
                      <a:r>
                        <a:rPr lang="en" sz="1200"/>
                        <a:t>[i] Replication of case 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planned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Unit of anal- ysis 2, case 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[y] Cross-case 1 + 3 DO analysis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planned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[3] Direct comparison, [ii] replication of case 1 + 2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Direct comparison = [1], [2], [3]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Cross-case unit-of-analysis comparisons = [a], [b], and [x], [y]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Replication of case analyses = [i], [ii]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</a:t>
            </a:r>
            <a:r>
              <a:rPr lang="en"/>
              <a:t>Research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“case”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contemporary phenomenon in its real-world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case study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/>
              <a:t>empirical in-depth investigation of a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Case study research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using case studies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Quality Assurance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Criteria According to Yin (2009)</a:t>
            </a:r>
            <a:endParaRPr/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Internal validity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“Do pattern matching”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“Do explanation building”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“Address rival explanations”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“Use logic models”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External validity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Construct validity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Reliability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313" name="Google Shape;313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4114800" y="1188720"/>
            <a:ext cx="4389000" cy="2194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 am confused. Maybe this applies to case study research that is trying to pose as theory validation research (hypothesis testing). However, this will never meet the rigor of controlled experiments; it is better to use the quality criteria of naturalistic inquiries. [DR]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Criteria Following Runeson et al. (2012)</a:t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27" name="Google Shape;327;p5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33" name="Google Shape;333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34" name="Google Shape;334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even if phenomenon and context are intertwined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multiple sources of evidence in order to triangulate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 from the prior development of theoretical propositions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sweet spot are contemporary phenomena, but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cases are possible</a:t>
            </a:r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Case Study Research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 Study Research Process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is linear yet iterative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Prepare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Analyze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Report findings</a:t>
            </a:r>
            <a:endParaRPr b="1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Research Methodologies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case study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Yin (2009)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Case study research in software engineering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Runeson et al. (2012)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Case Study Process (Yin, 2009)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 (2024) vs. Yin (2009)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{FEE66A2B-047E-4028-A083-8F2A6D07E032}</a:tableStyleId>
              </a:tblPr>
              <a:tblGrid>
                <a:gridCol w="4297675"/>
                <a:gridCol w="429767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NYT (2024)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Yin (2009)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 question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Create design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Design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Select case(s)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Design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Prepare case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Prepare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 data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Analyze data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Analyze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Report findings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Share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