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DE4178-1974-469B-A9B3-8807A6645B03}">
  <a:tblStyle styleId="{46DE4178-1974-469B-A9B3-8807A6645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1256e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1256e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494c3c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494c3c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72ea8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72ea8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1256e0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1256e0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494c3c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494c3c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494c3c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494c3c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1256e0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1256e0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494c3c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494c3c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494c3c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494c3c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1acf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1acf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4494c3c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4494c3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494c3c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494c3c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494c3c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494c3c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494c3ca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494c3ca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494c3c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494c3c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494c3c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494c3c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1256e0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61256e0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494c3c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494c3c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3fb56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3fb5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3fb568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3fb568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5a116b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5a116b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c9e0f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c9e0f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c9e0f2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c9e0f2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c9e0f2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5c9e0f2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c9e0f2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5c9e0f2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c9e0f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c9e0f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c9e0f2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c9e0f2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c9e0f2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c9e0f2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c9e0f2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c9e0f2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c9e0f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c9e0f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5f0df3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5f0df3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46efe7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46efe7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46efe74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46efe74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5f0df3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5f0df3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5f0df3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5f0df3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5f0df3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5f0df3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494c3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494c3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NOUEngJqzV1PpdnSYyAuIwpqum4DDqu3kTzgu9w5YgI" TargetMode="External"/><Relationship Id="rId4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ualitative</a:t>
            </a:r>
            <a:r>
              <a:rPr lang="en"/>
              <a:t> Data Analysis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Andreas Kaufmann and </a:t>
            </a: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is a form of data analysis in which theoretical constructs emerge from the data in the form of codes,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 are hierarchically structured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of data are assigned to the codes representing these constructs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codes and their hypothesized relationships are evidenced in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of all codes and their relationships form a theory about the phenomenon under investigation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then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963325"/>
            <a:ext cx="7010400" cy="379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now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200" y="731400"/>
            <a:ext cx="6945224" cy="4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three distinct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Axial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Selective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of process-phases exist (compare thematic analysis)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Coding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Identify key concepts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Identify similar terms, synonyms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Determine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May be terms, actions, relationships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Codify using symbol, term, or desc.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Annotate text with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Annotate using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Use codes consistently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Memo writing!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relationships between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Equivalence class of atomic concepts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Category hierarchy follows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Should form a single-rooted hierarchy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Mutually exclusive, completely exhaustive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/>
              <a:t>Other types of relationships can be documented in memos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Coding: Coding Paradigm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714550" y="806425"/>
            <a:ext cx="32610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r>
              <a:rPr b="1" lang="en"/>
              <a:t> &amp; Intervening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Agile development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Competition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Internal supplier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6" name="Google Shape;156;p23"/>
          <p:cNvSpPr/>
          <p:nvPr/>
        </p:nvSpPr>
        <p:spPr>
          <a:xfrm>
            <a:off x="3001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</a:t>
            </a:r>
            <a:r>
              <a:rPr b="1" lang="en"/>
              <a:t>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Customer Requirements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Maintainability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Hardware compatibility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7" name="Google Shape;157;p23"/>
          <p:cNvSpPr/>
          <p:nvPr/>
        </p:nvSpPr>
        <p:spPr>
          <a:xfrm>
            <a:off x="3512400" y="2555288"/>
            <a:ext cx="16653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Phenomenon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UXD in PLE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9755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Consequences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Style guides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Designated UXD expert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terminology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9" name="Google Shape;159;p23"/>
          <p:cNvSpPr/>
          <p:nvPr/>
        </p:nvSpPr>
        <p:spPr>
          <a:xfrm>
            <a:off x="2590650" y="3810350"/>
            <a:ext cx="35088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and Interaction Strategies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w/ stakeholders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Feedback collection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Testing, Q&amp;A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160" name="Google Shape;160;p23"/>
          <p:cNvCxnSpPr>
            <a:stCxn id="156" idx="3"/>
            <a:endCxn id="157" idx="1"/>
          </p:cNvCxnSpPr>
          <p:nvPr/>
        </p:nvCxnSpPr>
        <p:spPr>
          <a:xfrm>
            <a:off x="2714550" y="289772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7" idx="3"/>
            <a:endCxn id="158" idx="1"/>
          </p:cNvCxnSpPr>
          <p:nvPr/>
        </p:nvCxnSpPr>
        <p:spPr>
          <a:xfrm>
            <a:off x="5177700" y="2897738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5" idx="2"/>
            <a:endCxn id="157" idx="0"/>
          </p:cNvCxnSpPr>
          <p:nvPr/>
        </p:nvCxnSpPr>
        <p:spPr>
          <a:xfrm>
            <a:off x="4345050" y="1985125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9" idx="0"/>
            <a:endCxn id="157" idx="2"/>
          </p:cNvCxnSpPr>
          <p:nvPr/>
        </p:nvCxnSpPr>
        <p:spPr>
          <a:xfrm rot="10800000">
            <a:off x="4345050" y="32400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Coding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categories context and making sense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memos, code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theory (from data) is the root category of the category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“Core category”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given level of the hierarchy, term categories link by relationship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stage, no need for validation, but theory should “make sense”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in Qualitative Data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theory building research is often assessed in the naturalistic research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Guba &amp; Lincoln: Trustworthiness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Confirmability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rigor of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both!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debriefing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process is laid out to a researcher from outside the project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external researcher questions and </a:t>
            </a:r>
            <a:r>
              <a:rPr lang="en"/>
              <a:t>critiques</a:t>
            </a:r>
            <a:r>
              <a:rPr lang="en"/>
              <a:t> the approach to find possible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is documented with a peer debriefing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done at multiple stages to validate the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design and fit for the research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Recruiting and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Intercoder Agreement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Intercoder agreement is the extent to which two or more individuals agree on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coding of qualitative data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Interrater reliability can be used to control the researcher’s bias towards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studied phenomenon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May be applied to different units of coding (e.g. sentence or paragraph level)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Most common metrics for measuring: Kappa Statistic, Krippendorf</a:t>
            </a:r>
            <a:r>
              <a:rPr lang="en"/>
              <a:t>’s Alpha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Book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code book describes the code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definition for each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for when to use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disambiguations towards other (similar)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exemplary piece of data to be coded with each code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Saturation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changes within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to definitions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those changes against amount of new data gathered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system should reach a steady state where there are little to no changes when new data is added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Checking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study participants /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credibility and validity of the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data gathering (interviewing)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/ reflective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Mirror findings back to stakeholders / experts to confirm correct understanding of the phenomenon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Triangulation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Data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system can ensure consistency between different types and sources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Investigator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Theory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Methodological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types of 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Mixed methods (in addition to the qualitative part)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Environmental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Awareness of the impact of different settings (in the field vs isolated)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Guion (2002) for a very short but good overview of the definitions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Exercise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Qualitatively code a group of documents following a provided codebook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codebook from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student will be given 6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may not be shared with anyone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exercises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1 – code documents “Interview_Frank” and “Interview_Bauer”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2 – code documents “Interview_Juan” and “Interview_Matthias”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3 – code documents “Interview_May” and “Interview_Otto”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4 – 1-2 page conclusion to the research question of your choice based on your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1-3 are performed on QDAcity. No need for explicit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4 requires submission on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explanation how to join the course on qdacity </a:t>
            </a:r>
            <a:r>
              <a:rPr lang="en" u="sng">
                <a:solidFill>
                  <a:schemeClr val="hlink"/>
                </a:solidFill>
                <a:hlinkClick r:id="rId3"/>
              </a:rPr>
              <a:t>see here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codebook very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QDAcity for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evaluate your weekly work on Mondays after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Recode the already coded document in each new week to make your coding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your questions on the StudOn form for NYT (be specific about what you don't understand or find unclear)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1 / 2</a:t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information that can not be reduced to a numerical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example: Data related to concepts, opinions, behavior and social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Interviews (in-depth / semi-structured / structured)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Literature search</a:t>
            </a:r>
            <a:endParaRPr/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on QDAcity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QDAcity the QDA exercise is just one exercise which you continue to work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deadlines for the specific documents to be coded in Exercise 1 and 2 are still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week we will create an intercoder agreement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show up on your exercise dashboard, where you also see the statistics of your project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Artifact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CW 10, submit your 1-2 page conclusion to StudOn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as a PDF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which research question you are answering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of 2 pages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of coding (ME 1 - ME 3) based on 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work is compared to original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examine accuracy – both precision and recall – so indiscriminate coding is not advised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of a few words or punctuation are not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is automated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coding exercises calculated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1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2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3 –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 4 – 30%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Hierarchy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apply category codes (eg. “management best practices”); only use codes with no codes beneath them in the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following example, code A should not be used: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Category A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B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D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Prompts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code the interviewer's question, except when it is needed to supply context.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provides context and is coded if the answer is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Interviewer: Have you ever seen a zebra?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Yes, in Tanzania.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is not necessary to understand and is not coded even if the answer 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en">
                <a:solidFill>
                  <a:schemeClr val="accent5"/>
                </a:solidFill>
              </a:rPr>
              <a:t>Interviewer: Have you encountered a monkey?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A monkey stole my glasses in Shimla.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Granularity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can be done at the multi-paragraph, paragraph, sentence or phrase level.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examples are all valid codings for an imaginary code 'cat' defined as all references to cats: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like cats. </a:t>
            </a:r>
            <a:r>
              <a:rPr lang="en"/>
              <a:t>But I also like dogs. </a:t>
            </a:r>
            <a:r>
              <a:rPr lang="en">
                <a:solidFill>
                  <a:schemeClr val="accent1"/>
                </a:solidFill>
              </a:rPr>
              <a:t>My neighbors got a new cat last month, but it likes to sleep at my house. Cats can sleep so much; </a:t>
            </a:r>
            <a:r>
              <a:rPr lang="en"/>
              <a:t>bears also sleep a lot.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Cats are the best when they come to to snuggle you when you're feeling down. I know people say cats are aloof, but mine always knew when I was sad and would come to cheer me up.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do find them annoying at times, for instance when they dig up the garden or yowl at night.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examples in the codebook do not necessarily contain all adjacent text employing the code, only sufficient text for understanding the concept.</a:t>
            </a:r>
            <a:endParaRPr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positive and negative examples of a concept should be coded.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both examples of the code 'helpfulness':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You only need to ask him and he's happy to volunteer – making phone calls, sending out postcards – anything the organization needs, really.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They are not good for the group. Even when you ask them explicitly, they won't help you.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or negative opinions/practices are also both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Organization does or doesn't engage in a practice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Speaker does or doesn't approve of something</a:t>
            </a:r>
            <a:endParaRPr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and Examples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descriptions and examples should be coded, unless the codebook advises otherwise.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described: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Use this code for description of UXD style guide, its structure, related practices, benefits and use. Style guide mainly focuses on usability implementation, but can also have UXD design components.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demonstrated by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We also define the style guide. If we are not able to implement everything with base components, then we give out the style guide [saying] in which way the client departments have to develop.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research question: What are the best practices of user experience design in software product lines?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conclusion you can come up with your own question.</a:t>
            </a:r>
            <a:endParaRPr/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9" name="Google Shape;319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2 / 2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 of inquiry to answer questions about what, why  and how people think, act or experience a phenomenon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are the analysis results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 building research, very heavily in sociology and market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data analyzed?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(more on that later)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</a:t>
            </a:r>
            <a:r>
              <a:rPr lang="en"/>
              <a:t>20</a:t>
            </a:r>
            <a:r>
              <a:rPr lang="en"/>
              <a:t>15-2023 Univ. Erlangen,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Co-authors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2015-2023 Andreas Kaufmann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Methods</a:t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33" name="Google Shape;333;p4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{46DE4178-1974-469B-A9B3-8807A6645B03}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Corbin Straus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Thematic Analyss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(Open) 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selective 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searching for themes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axial coding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 categories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Codes always descriptive and interpretative</a:t>
            </a:r>
            <a:endParaRPr/>
          </a:p>
        </p:txBody>
      </p:sp>
      <p:sp>
        <p:nvSpPr>
          <p:cNvPr id="340" name="Google Shape;340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63" name="Google Shape;63;p12"/>
          <p:cNvGraphicFramePr/>
          <p:nvPr/>
        </p:nvGraphicFramePr>
        <p:xfrm>
          <a:off x="302788" y="7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{46DE4178-1974-469B-A9B3-8807A6645B03}</a:tableStyleId>
              </a:tblPr>
              <a:tblGrid>
                <a:gridCol w="1400150"/>
                <a:gridCol w="3425800"/>
                <a:gridCol w="3559575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Gaining insight into the phenomenon of interest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Measuring magnitude (How common is the phenomenon?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Are there shared statistical significant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characteristics among the participants?)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Format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 discussions, interviews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Structured categories of data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Data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Explanatory data from small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from representative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Hypothesis generating: form of outcome 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pre-defined a-priori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testing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Process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Iterative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Result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Common concepts and ideas (the theory);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individual responses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Numerical aggregation of clustered responses;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accepted or rejected hypotheses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Sampling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Theoretical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Framework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the context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Grounded Theory (GT), Dimensional Analysis,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</a:t>
            </a:r>
            <a:r>
              <a:rPr lang="en"/>
              <a:t>independent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 useful for SLRs, Qualitative Surveys, Case Studies,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methods, such as thematic analysis, are explicitly independent of any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appropriate for theory-building research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 and analysis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Stopping criterion: Saturation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should be collected as long as the subsequent analysis yields no changes to the resulting theory any more.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46500" y="3630850"/>
            <a:ext cx="11562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interview guideline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70425" y="3621225"/>
            <a:ext cx="11850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what data to gather next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491900" y="3420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interview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491900" y="4125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interview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775700" y="3571425"/>
            <a:ext cx="1767600" cy="907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Saturation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7802300" y="3777975"/>
            <a:ext cx="8001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023150" y="3710050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>
            <a:stCxn id="78" idx="3"/>
            <a:endCxn id="79" idx="1"/>
          </p:cNvCxnSpPr>
          <p:nvPr/>
        </p:nvCxnSpPr>
        <p:spPr>
          <a:xfrm flipH="1" rot="10800000">
            <a:off x="1302700" y="4025350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9" idx="3"/>
            <a:endCxn id="84" idx="1"/>
          </p:cNvCxnSpPr>
          <p:nvPr/>
        </p:nvCxnSpPr>
        <p:spPr>
          <a:xfrm>
            <a:off x="2755425" y="4025325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3"/>
            <a:endCxn id="80" idx="1"/>
          </p:cNvCxnSpPr>
          <p:nvPr/>
        </p:nvCxnSpPr>
        <p:spPr>
          <a:xfrm flipH="1" rot="10800000">
            <a:off x="3080450" y="3668050"/>
            <a:ext cx="411600" cy="3669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4" idx="3"/>
            <a:endCxn id="81" idx="1"/>
          </p:cNvCxnSpPr>
          <p:nvPr/>
        </p:nvCxnSpPr>
        <p:spPr>
          <a:xfrm>
            <a:off x="3080450" y="4034950"/>
            <a:ext cx="411600" cy="3381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5459400" y="3700425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80" idx="3"/>
            <a:endCxn id="89" idx="1"/>
          </p:cNvCxnSpPr>
          <p:nvPr/>
        </p:nvCxnSpPr>
        <p:spPr>
          <a:xfrm>
            <a:off x="4982600" y="3667900"/>
            <a:ext cx="476700" cy="3573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1" idx="3"/>
            <a:endCxn id="89" idx="1"/>
          </p:cNvCxnSpPr>
          <p:nvPr/>
        </p:nvCxnSpPr>
        <p:spPr>
          <a:xfrm flipH="1" rot="10800000">
            <a:off x="4982600" y="4025200"/>
            <a:ext cx="476700" cy="3477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9" idx="3"/>
            <a:endCxn id="82" idx="1"/>
          </p:cNvCxnSpPr>
          <p:nvPr/>
        </p:nvCxnSpPr>
        <p:spPr>
          <a:xfrm>
            <a:off x="55167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2" idx="3"/>
            <a:endCxn id="83" idx="1"/>
          </p:cNvCxnSpPr>
          <p:nvPr/>
        </p:nvCxnSpPr>
        <p:spPr>
          <a:xfrm>
            <a:off x="75433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82" idx="0"/>
            <a:endCxn id="79" idx="0"/>
          </p:cNvCxnSpPr>
          <p:nvPr/>
        </p:nvCxnSpPr>
        <p:spPr>
          <a:xfrm rot="5400000">
            <a:off x="4386250" y="1347975"/>
            <a:ext cx="49800" cy="4496700"/>
          </a:xfrm>
          <a:prstGeom prst="bentConnector3">
            <a:avLst>
              <a:gd fmla="val -6864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gaps in the theory and potential conflicts after each iteration and determine </a:t>
            </a:r>
            <a:r>
              <a:rPr lang="en"/>
              <a:t>appropriate</a:t>
            </a:r>
            <a:r>
              <a:rPr lang="en"/>
              <a:t> data to gather only for the next </a:t>
            </a:r>
            <a:r>
              <a:rPr lang="en"/>
              <a:t>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many considered the gold standard of qualitative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defined sampling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dimensions of relevance through an a-priori literature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Edge-case, Typical-case, Polar-case,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stratified random sampling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