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652F70-9202-48D5-8F4F-905141E43016}">
  <a:tblStyle styleId="{23652F70-9202-48D5-8F4F-905141E4301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21efa682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21efa682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08fe33275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08fe33275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39591931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39591931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c48c0d1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c48c0d1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fe332759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8fe332759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8fe332759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8fe332759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9591931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9591931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08fe33275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08fe33275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c48c0d17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c48c0d17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cc48c0d17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cc48c0d17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39591931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39591931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8fe3327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8fe3327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08fe332759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08fe33275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08fe332759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08fe33275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95919313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395919313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8fe332759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8fe332759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39591931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39591931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395919313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39591931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cc48c0d17f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cc48c0d17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08fe332759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08fe332759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27c6657e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27c6657e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8fe33275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8fe33275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0e7589f9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0e7589f9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39591931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39591931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8fe33275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8fe33275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oss.cs.fau.de/teaching/course-resources/grading-schemes-and-scales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oss.cs.fau.de/2012/03/10/english-or-german-deutsch-oder-englisch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nyt.uni1.de" TargetMode="External"/><Relationship Id="rId4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nyt.uni1.de" TargetMode="External"/><Relationship Id="rId4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Nailing your Thesis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NYT-VUE Grading [1]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Lecture-time contributions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content (4 SWS) = 60 / 150 = 40%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each class session using class quizzes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exercises = 90 / 150 = 60%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using tool and grading rubric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Oral exam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both you and we agree on not having an oral exam, it can be dropped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insist on an oral exam, please tell us within two weeks after the last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https://oss.cs.fau.de/teaching/course-resources/grading-schemes-and-scales/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quizzes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Exercises (Qualitative Data Analysis)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Graded using a structured metric (intercoder reliability) against our solution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One qualitative written assignment (presentation of resulting theory)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Rubric for Homework Submissions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24" name="Google Shape;124;p20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{23652F70-9202-48D5-8F4F-905141E43016}</a:tableStyleId>
              </a:tblPr>
              <a:tblGrid>
                <a:gridCol w="1227850"/>
                <a:gridCol w="1131950"/>
                <a:gridCol w="1131950"/>
                <a:gridCol w="1131950"/>
                <a:gridCol w="1131950"/>
                <a:gridCol w="1131950"/>
                <a:gridCol w="1707325"/>
              </a:tblGrid>
              <a:tr h="4628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Categories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Criteria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0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Disagree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Disagree some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Neutral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Agree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some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vMerge="1"/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Form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(10%)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deliverable meet formal requirements?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 it meet length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requirements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, is it written in the right language, etc.?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Language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(10%)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Is the language clear, concise, and helpful?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Are sentences complete, is the grammar correct, are statements coherent, etc.?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Structure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(20-30%)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deliverable have a clear logical structure?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 it follow established or suggested structure? Is the argument logical?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(50-60%)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discussion touch on all relevant issues?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As a reference, use your own deliverable as well as what you learned in class.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NYT-PROJ Grading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submissions and one presentation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outline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Related work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Contributions 1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Contributions 2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draft = 15%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paper = 40%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presentation = 15%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46" name="Google Shape;146;p23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English only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Participation (Auditing)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course is provided publicly, you can always audit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Auditing will not give you credit points towards a degree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/ Waitlist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1" name="Google Shape;161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Students must have passed a (trivial) entrance 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stratified randomized sampling to select students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current student limit for the course is 120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Everyone is required to participate in this first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inform you after class if you got off the waitlist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registration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</a:t>
            </a:r>
            <a:r>
              <a:rPr lang="en"/>
              <a:t>: No grade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9" name="Google Shape;169;p2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Learning Goals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science in general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scientific process, including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process and designs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methodologies and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Publications and the scientific community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write a research paper (thesis)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by performing a small research project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75" name="Google Shape;175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https://nyt.uni1.de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allocation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Projects </a:t>
            </a:r>
            <a:r>
              <a:rPr lang="en"/>
              <a:t>tab on Course organization doc </a:t>
            </a:r>
            <a:endParaRPr/>
          </a:p>
        </p:txBody>
      </p:sp>
      <p:sp>
        <p:nvSpPr>
          <p:cNvPr id="176" name="Google Shape;176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82" name="Google Shape;182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83" name="Google Shape;183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Lecture (class)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last week (quiz)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of this week’s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Method 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homework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Written homework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Course organization 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Self-organized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Non-urgent questions will be answered in class</a:t>
            </a:r>
            <a:endParaRPr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Semester’s Projects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see…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https://nyt.uni1.de</a:t>
            </a:r>
            <a:r>
              <a:rPr lang="en"/>
              <a:t> </a:t>
            </a:r>
            <a:endParaRPr/>
          </a:p>
        </p:txBody>
      </p:sp>
      <p:sp>
        <p:nvSpPr>
          <p:cNvPr id="197" name="Google Shape;197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03" name="Google Shape;203;p3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10" name="Google Shape;210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you think science is about?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 to menti.com, enter code 7743 3107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Definition)</a:t>
            </a:r>
            <a:endParaRPr/>
          </a:p>
        </p:txBody>
      </p:sp>
      <p:sp>
        <p:nvSpPr>
          <p:cNvPr id="57" name="Google Shape;57;p11"/>
          <p:cNvSpPr txBox="1"/>
          <p:nvPr>
            <p:ph idx="4294967295" type="body"/>
          </p:nvPr>
        </p:nvSpPr>
        <p:spPr>
          <a:xfrm>
            <a:off x="918576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5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Content and Structure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Scientific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building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Qualitative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Systematic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Qualitative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Case study research</a:t>
            </a:r>
            <a:endParaRPr/>
          </a:p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n"/>
              <a:t>Survey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n"/>
              <a:t>Controlled experiments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Comprehensive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10"/>
            </a:pPr>
            <a:r>
              <a:rPr lang="en"/>
              <a:t>Design science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Academia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Academic writing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Academic publishing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particular requirements, but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conceptual and analytical thinking</a:t>
            </a:r>
            <a:endParaRPr/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Final Theses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Bachelor-Prüfungsordnung Informatik (“writing about science”)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schriftliche Bachelorarbeit soll ein wissenschaftliches Thema aus dem Bereich der Informatik behandeln.”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Master-Prüfungsordnung Informatik (“applying results of science”)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Masterarbeit dient dazu, die selbständige Bearbeitung von wissenschaftlichen Aufgabenstellungen der Informatik nachzuweisen.”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Promotionsordnung Informatik (“creating scientific progress”)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Dissertation soll die Fähigkeit des Bewerbers belegen, ingenieurwissenschaftliche Probleme selbständig und mit Erfolg zu bearbeiten und Wege zu ihrer Lösung zu finden.</a:t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8" cy="36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OSS-NYT </a:t>
            </a:r>
            <a:r>
              <a:rPr lang="en"/>
              <a:t>Courses and Modules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94" name="Google Shape;94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{23652F70-9202-48D5-8F4F-905141E43016}</a:tableStyleId>
              </a:tblPr>
              <a:tblGrid>
                <a:gridCol w="1719075"/>
                <a:gridCol w="1719075"/>
                <a:gridCol w="1719075"/>
                <a:gridCol w="1719075"/>
                <a:gridCol w="1719075"/>
              </a:tblGrid>
              <a:tr h="73152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7315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5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–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5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–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5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NYT-VUE+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10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5" name="Google Shape;95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= Lecture + exercise (Vorlesung + Übung)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 = Project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