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0703AE-F7BB-41DD-B5B9-AA6720E362B4}">
  <a:tblStyle styleId="{F00703AE-F7BB-41DD-B5B9-AA6720E362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2c2530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2c2530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1f6a61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b1f6a61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990fb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990fb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1f6a61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1f6a61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740d6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740d6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1f6a61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1f6a61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1f6a61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1f6a61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1f6a61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1f6a61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1f6a61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1f6a61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1f6a61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b1f6a61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990fb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990fb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f6a6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f6a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ac549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ac549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ac549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ac549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58dc2809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58dc2809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b1f6a61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b1f6a61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8c488f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8c48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b1f6a61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b1f6a61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b1f6a61c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b1f6a61c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e751f4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e751f4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e751f4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e751f4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b1f6a61c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b1f6a61c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751f47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751f47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e751f4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e751f4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751f47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e751f47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e751f47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e751f47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b1f6a61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b1f6a61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b1f6a61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b1f6a61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b1f6a6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b1f6a6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b1f6a61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b1f6a61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b1f6a61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b1f6a61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b1f6a6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b1f6a6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f6a6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f6a6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6c69a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46c69a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46c69a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46c69a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e751f47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0e751f47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0e751f47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0e751f47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0b1f6a6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0b1f6a6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9613ad4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39613ad4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9613ad4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39613ad4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1f6a61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1f6a61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c08e6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c08e6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20d072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20d072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1f6a61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1f6a6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nobelprize.org/" TargetMode="External"/><Relationship Id="rId5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turing.acm.org/" TargetMode="External"/><Relationship Id="rId5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20" Type="http://schemas.openxmlformats.org/officeDocument/2006/relationships/image" Target="../media/image7.png"/><Relationship Id="rId11" Type="http://schemas.openxmlformats.org/officeDocument/2006/relationships/hyperlink" Target="http://kneubuehl.com/wiki/doku.php?id=start" TargetMode="External"/><Relationship Id="rId10" Type="http://schemas.openxmlformats.org/officeDocument/2006/relationships/hyperlink" Target="http://www.virtopsy.com/index.php/team/current-members/1-michael-j-thali" TargetMode="External"/><Relationship Id="rId13" Type="http://schemas.openxmlformats.org/officeDocument/2006/relationships/hyperlink" Target="http://trmri.org/" TargetMode="External"/><Relationship Id="rId12" Type="http://schemas.openxmlformats.org/officeDocument/2006/relationships/hyperlink" Target="https://dx.doi.org/10.1016/j.jflm.2008.07.0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www.ncl.ac.uk/biomedicine/contact/profile/catherine.douglas" TargetMode="External"/><Relationship Id="rId4" Type="http://schemas.openxmlformats.org/officeDocument/2006/relationships/hyperlink" Target="http://www.ncl.ac.uk/afrd/staff/profile/peter.rowlinson" TargetMode="External"/><Relationship Id="rId9" Type="http://schemas.openxmlformats.org/officeDocument/2006/relationships/hyperlink" Target="http://remed.charite.de/en/institut/forensic_pathology/forensic_pathology_team/" TargetMode="External"/><Relationship Id="rId15" Type="http://schemas.openxmlformats.org/officeDocument/2006/relationships/hyperlink" Target="https://www.ebbra.com/" TargetMode="External"/><Relationship Id="rId14" Type="http://schemas.openxmlformats.org/officeDocument/2006/relationships/hyperlink" Target="https://www.ebbra.com/" TargetMode="External"/><Relationship Id="rId17" Type="http://schemas.openxmlformats.org/officeDocument/2006/relationships/hyperlink" Target="https://patents.google.com/patent/US7255627B2/en?oq=7255627" TargetMode="External"/><Relationship Id="rId16" Type="http://schemas.openxmlformats.org/officeDocument/2006/relationships/hyperlink" Target="https://www.ebbra.com/" TargetMode="External"/><Relationship Id="rId5" Type="http://schemas.openxmlformats.org/officeDocument/2006/relationships/hyperlink" Target="http://www.ingentaconnect.com/content/berg/anthroz/2009/00000022/00000001/art00006" TargetMode="External"/><Relationship Id="rId19" Type="http://schemas.openxmlformats.org/officeDocument/2006/relationships/hyperlink" Target="https://profriehle.com" TargetMode="External"/><Relationship Id="rId6" Type="http://schemas.openxmlformats.org/officeDocument/2006/relationships/hyperlink" Target="http://www.ncl.ac.uk/afrd/staff/profile/catherine.douglas" TargetMode="External"/><Relationship Id="rId18" Type="http://schemas.openxmlformats.org/officeDocument/2006/relationships/hyperlink" Target="https://improbable.com/" TargetMode="External"/><Relationship Id="rId7" Type="http://schemas.openxmlformats.org/officeDocument/2006/relationships/hyperlink" Target="http://www.ncl.ac.uk/afrd/staff/profile/peter.rowlinson" TargetMode="External"/><Relationship Id="rId8" Type="http://schemas.openxmlformats.org/officeDocument/2006/relationships/hyperlink" Target="http://www.virtopsy.com/index.php/team/current-members/3-steffen-ros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en.wikipedia.org/wiki/Maxwell%27s_equations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Science?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Social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H2: Hedonistic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H3: Moral motives </a:t>
            </a:r>
            <a:r>
              <a:rPr lang="en"/>
              <a:t>→ SVC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Trinkenreich et al. (2023): Do I belong?</a:t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Equation Model of Sense of Virtual Community [1]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5" y="1824950"/>
            <a:ext cx="7315199" cy="24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005426" y="914400"/>
            <a:ext cx="49557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H4abc: Power distance x (</a:t>
            </a:r>
            <a:r>
              <a:rPr lang="en"/>
              <a:t>H1, H2, H3 → SVC)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H5abc: Is paid for work x (H1, H2, H3 → SVC)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Sciences (by Subject)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Natural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Physics, chemistry, biology,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Psychology, sociology, political science,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Applied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engineering, computer science, information systems,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274320" y="3621024"/>
            <a:ext cx="859536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4572000" y="3163825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an analytical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 design science approach</a:t>
            </a:r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>
            <a:off x="274320" y="1737355"/>
            <a:ext cx="859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4572000" y="1280150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formal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an empirical approach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8562675" y="1371650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562675" y="3255325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Problem vs. Building a Theory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Theory to Solve a Problem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vs. Engineering [1]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defined before (“build to learn”, design science research)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scientific principles (“learn to build”)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Derived from </a:t>
            </a:r>
            <a:r>
              <a:rPr lang="en"/>
              <a:t>Brooks, (1996): The computer scientist as toolsmith II.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Theory Building and Validation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Validation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creating and revising (building out) a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Continued revision and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validating a theory by testing its hypotheses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Theory Building and Validation [1]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drawn to scale or effort involved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Evaluation vs. Validation [DR]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evaluation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assessment of a theory for the purposes of revising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hypotheses</a:t>
            </a:r>
            <a:r>
              <a:rPr lang="en"/>
              <a:t> to confirm or refute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researchers (sloppily) use these terms interchangeably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Confirmatory Research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Confirmatory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validation research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vs. Deductive Research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finds patterns in data to derive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creates and tests hypotheses from theory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qualitative data </a:t>
            </a:r>
            <a:r>
              <a:rPr lang="en"/>
              <a:t>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characterization using qualitative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easily measured and counted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r>
              <a:rPr b="1" lang="en"/>
              <a:t>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quantitative data</a:t>
            </a:r>
            <a:r>
              <a:rPr lang="en"/>
              <a:t> which is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generalization </a:t>
            </a:r>
            <a:r>
              <a:rPr lang="en" sz="1500"/>
              <a:t>through</a:t>
            </a:r>
            <a:r>
              <a:rPr lang="en" sz="1500"/>
              <a:t> statistical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in some way</a:t>
            </a:r>
            <a:endParaRPr sz="15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 Alignment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{F00703AE-F7BB-41DD-B5B9-AA6720E362B4}</a:tableStyleId>
              </a:tblPr>
              <a:tblGrid>
                <a:gridCol w="4297675"/>
                <a:gridCol w="42976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Theory building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Theory validation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Exploratory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Confirmatory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Deductive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Qualitative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Quantitative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Theory Building and Validation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almost always incremental and iterative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science, there are at least three major scopes of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single theory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</a:t>
            </a:r>
            <a:r>
              <a:rPr lang="en"/>
              <a:t>paradigm through interrelated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replacing an old paradigm with a new one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vs. Relevance</a:t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Science as a Social System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Communication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(written) article published in an accredited publication outlet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journals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</a:t>
            </a:r>
            <a:r>
              <a:rPr lang="en"/>
              <a:t>proceedings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events / outlets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forms of scientific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grant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Opinions, letters to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peer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Quality Assurance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assessment of scientific communication by a 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peer is another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review process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</a:t>
            </a:r>
            <a:r>
              <a:rPr lang="en"/>
              <a:t>quality assessment of some scientific 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(several) peer reviews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Editorial / committee deliberation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paper citations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 of other research papers referencing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metric in assessing impact (not necessarily quality)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a Researcher / Scientist?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all peers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more peer than others</a:t>
            </a:r>
            <a:r>
              <a:rPr lang="en"/>
              <a:t>.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Programs and Projects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Science?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and Project Hierarchy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{F00703AE-F7BB-41DD-B5B9-AA6720E362B4}</a:tableStyleId>
              </a:tblPr>
              <a:tblGrid>
                <a:gridCol w="1689175"/>
                <a:gridCol w="1689175"/>
                <a:gridCol w="521695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Sponsor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Defines a research 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Funds programs within the 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manager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Applies for managing a 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If chosen, manages the 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Applies for a project within a 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If accepted, carries out the project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Parties</a:t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{F00703AE-F7BB-41DD-B5B9-AA6720E362B4}</a:tableStyleId>
              </a:tblPr>
              <a:tblGrid>
                <a:gridCol w="2932275"/>
                <a:gridCol w="56630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Sponsor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DFG, BMBF, BMWK, 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manager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DFG, DLR, VDI/VDE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Any scientist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Theme, Program, and Projects</a:t>
            </a:r>
            <a:endParaRPr/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8" name="Google Shape;258;p39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{F00703AE-F7BB-41DD-B5B9-AA6720E362B4}</a:tableStyleId>
              </a:tblPr>
              <a:tblGrid>
                <a:gridCol w="2932275"/>
                <a:gridCol w="56630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Innovation in software engineering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Improving programmer productivity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How to use chat AIs for code generation?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 static typing superior to dynamic typing?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Students in Research Projects</a:t>
            </a:r>
            <a:endParaRPr/>
          </a:p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65" name="Google Shape;265;p40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{F00703AE-F7BB-41DD-B5B9-AA6720E362B4}</a:tableStyleId>
              </a:tblPr>
              <a:tblGrid>
                <a:gridCol w="2932275"/>
                <a:gridCol w="566307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Responsibility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Project / research agenda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Graduate researcher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Major component in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Final thesis student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Contribution to major component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Science and Society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Nobel Prize [1] in Chemistry (2020)</a:t>
            </a:r>
            <a:endParaRPr/>
          </a:p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https://www.nobelprize.org/</a:t>
            </a:r>
            <a:r>
              <a:rPr lang="en"/>
              <a:t> </a:t>
            </a:r>
            <a:endParaRPr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31" y="914400"/>
            <a:ext cx="76573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ACM’s A.M. Turing Award [1] (1999)</a:t>
            </a:r>
            <a:endParaRPr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5" name="Google Shape;285;p43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https://amturing.acm.org/</a:t>
            </a:r>
            <a:r>
              <a:rPr lang="en"/>
              <a:t> 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44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{F00703AE-F7BB-41DD-B5B9-AA6720E362B4}</a:tableStyleId>
              </a:tblPr>
              <a:tblGrid>
                <a:gridCol w="8595350"/>
              </a:tblGrid>
              <a:tr h="12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VETERINARY MEDICINE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Catherine Douglas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Newcastle University, Newcastle-Upon-Tyne, UK,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showing that cows who have names give more milk than cows that are nameless.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Exploring Stock Managers’ Perceptions of the Human-Animal Relationship on Dairy Farms and an Association with Milk Production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,”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Catherine Bertenshaw [Douglas]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7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Anthrozoos, vol. 22, no. 1, March 2009, pp. 59-69. DOI: 10.2752/175303708X390473.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PEACE PRIZE: Stephan Bolliger,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8"/>
                        </a:rPr>
                        <a:t>Steffen Ross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9"/>
                        </a:rPr>
                        <a:t>Lars Oesterhelweg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0"/>
                        </a:rPr>
                        <a:t>Michael Thali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1"/>
                        </a:rPr>
                        <a:t>Beat Kneubuehl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the University of Bern, Switzerland,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determining — by experiment — whether it is better to be smashed over the head with a full bottle of beer or with an empty bottle.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2"/>
                        </a:rPr>
                        <a:t>Are Full or Empty Beer Bottles Sturdier and Does Their Fracture-Threshold Suffice to Break the Human Skull?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” Stephan A. Bolliger, Steffen Ross, Lars Oesterhelweg, Michael J. Thali and Beat P. Kneubuehl, Journal of Forensic and Legal Medicine, vol. 16, no. 3, April 2009, pp. 138-42. DOI:10.1016/j.jflm.2008.07.013.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PUBLIC HEALTH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3"/>
                        </a:rPr>
                        <a:t>Elena N. Bodnar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Raphael C. Lee, and Sandra Marijan of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Chicago, Illinois, USA,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inventing a </a:t>
                      </a: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4"/>
                        </a:rPr>
                        <a:t>brassiere that, in an emergency, can be</a:t>
                      </a:r>
                      <a:br>
                        <a:rPr b="1" lang="en" sz="1100" u="sng">
                          <a:solidFill>
                            <a:schemeClr val="hlink"/>
                          </a:solidFill>
                          <a:hlinkClick r:id="rId15"/>
                        </a:rPr>
                      </a:b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6"/>
                        </a:rPr>
                        <a:t>quickly converted into a pair of protective face masks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, one for the brassiere</a:t>
                      </a:r>
                      <a:br>
                        <a:rPr b="1" lang="en" sz="1100">
                          <a:solidFill>
                            <a:srgbClr val="212121"/>
                          </a:solidFill>
                        </a:rPr>
                      </a:b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wearer and one to be given to some needy bystander.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U.S. patent # 725562</a:t>
                      </a:r>
                      <a:r>
                        <a:rPr lang="en" sz="1100"/>
                        <a:t>7, granted August 14, 2007 for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7"/>
                        </a:rPr>
                        <a:t>Garment Device Convertible to One or More Facemasks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.”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2" name="Google Shape;292;p4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18"/>
              </a:rPr>
              <a:t>https://improbable.com/</a:t>
            </a:r>
            <a:r>
              <a:rPr lang="en"/>
              <a:t> </a:t>
            </a:r>
            <a:endParaRPr/>
          </a:p>
        </p:txBody>
      </p:sp>
      <p:sp>
        <p:nvSpPr>
          <p:cNvPr id="293" name="Google Shape;293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2009 Ig Nobel Prizes [1]</a:t>
            </a:r>
            <a:endParaRPr/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9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95" name="Google Shape;295;p4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06440" y="3163824"/>
            <a:ext cx="2509500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Ethics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the Researcher, and Ethics</a:t>
            </a:r>
            <a:endParaRPr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ethics as well as ethical standards provide criteria of what and what not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your own agent and cannot delegate (or hide from) responsibility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Definition, Recap)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5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 Levels of Responsibility</a:t>
            </a:r>
            <a:endParaRPr/>
          </a:p>
        </p:txBody>
      </p:sp>
      <p:sp>
        <p:nvSpPr>
          <p:cNvPr id="313" name="Google Shape;31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14" name="Google Shape;314;p4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{F00703AE-F7BB-41DD-B5B9-AA6720E362B4}</a:tableStyleId>
              </a:tblPr>
              <a:tblGrid>
                <a:gridCol w="2468925"/>
                <a:gridCol w="1531600"/>
                <a:gridCol w="1531600"/>
                <a:gridCol w="1531600"/>
                <a:gridCol w="15316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Party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Program sponsor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Principal investigator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Individual researcher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Laws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Ethical standards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 obligations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Personal value system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Informed consent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participant received all relevant information and explicitly agreed to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Scientific value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relative to other work the combined rigor and relevance outweighs the competition</a:t>
            </a:r>
            <a:endParaRPr/>
          </a:p>
        </p:txBody>
      </p:sp>
      <p:sp>
        <p:nvSpPr>
          <p:cNvPr id="320" name="Google Shape;320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Conduct in Software Engineering Research [1]</a:t>
            </a:r>
            <a:endParaRPr/>
          </a:p>
        </p:txBody>
      </p:sp>
      <p:sp>
        <p:nvSpPr>
          <p:cNvPr id="321" name="Google Shape;321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2" name="Google Shape;322;p4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Beneficence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expected gains far outweigh any harms that might result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(Sufficient) </a:t>
            </a:r>
            <a:r>
              <a:rPr b="1" lang="en"/>
              <a:t>confidentiality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participants remain anonymous and data confidential to the extent possible  </a:t>
            </a:r>
            <a:endParaRPr/>
          </a:p>
        </p:txBody>
      </p:sp>
      <p:sp>
        <p:nvSpPr>
          <p:cNvPr id="323" name="Google Shape;323;p4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Singer &amp; Vinson (2002): Ethical issues in empirical studies of software engineering.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DFG’s Safeguarding Good Scientific Practice [1]</a:t>
            </a:r>
            <a:endParaRPr/>
          </a:p>
        </p:txBody>
      </p:sp>
      <p:sp>
        <p:nvSpPr>
          <p:cNvPr id="329" name="Google Shape;329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Good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Young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Impartial counselors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Procedure for suspected misconduct</a:t>
            </a:r>
            <a:endParaRPr/>
          </a:p>
        </p:txBody>
      </p:sp>
      <p:sp>
        <p:nvSpPr>
          <p:cNvPr id="331" name="Google Shape;331;p4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Cooperation of institutes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Learned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Authorship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Scientific journals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Guidelines for research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Rules for the use of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Ombudsman for science</a:t>
            </a:r>
            <a:endParaRPr/>
          </a:p>
        </p:txBody>
      </p:sp>
      <p:sp>
        <p:nvSpPr>
          <p:cNvPr id="332" name="Google Shape;332;p4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See DFG (1998): Vorschläge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MPG’s Rules for Safeguarding Scientific Practice [1]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principles of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Cooperation and leadership responsibility within working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to junior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Securing and storing primary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Conflicts of interest between science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Appointing ombudspersons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Whistleblower protection </a:t>
            </a:r>
            <a:endParaRPr/>
          </a:p>
        </p:txBody>
      </p:sp>
      <p:sp>
        <p:nvSpPr>
          <p:cNvPr id="339" name="Google Shape;339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MPG (2009): Regeln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6" name="Google Shape;346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47" name="Google Shape;347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3" name="Google Shape;353;p5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59" name="Google Shape;359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60" name="Google Shape;360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Epistemological</a:t>
            </a:r>
            <a:r>
              <a:rPr lang="en"/>
              <a:t> Stances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Objectivism </a:t>
            </a:r>
            <a:r>
              <a:rPr lang="en"/>
              <a:t>(truth is independent of the observer and can be known)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</a:rPr>
              <a:t>Positivism / empiricism</a:t>
            </a:r>
            <a:r>
              <a:rPr b="1" lang="en"/>
              <a:t> </a:t>
            </a:r>
            <a:r>
              <a:rPr lang="en"/>
              <a:t>(truth can be determined and </a:t>
            </a:r>
            <a:r>
              <a:rPr lang="en"/>
              <a:t>verified</a:t>
            </a:r>
            <a:r>
              <a:rPr lang="en"/>
              <a:t> through observation)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Rationalism</a:t>
            </a:r>
            <a:r>
              <a:rPr lang="en"/>
              <a:t> (some truths don’t follow from observation but rather logical thought)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Constructivism</a:t>
            </a:r>
            <a:r>
              <a:rPr lang="en"/>
              <a:t> (truth depends on the observer and is socially negotiated)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theory</a:t>
            </a:r>
            <a:r>
              <a:rPr lang="en"/>
              <a:t> is a model / framework / equation /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can be used to create </a:t>
            </a:r>
            <a:r>
              <a:rPr b="1" lang="en"/>
              <a:t>hypotheses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hypothesis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 true/false statement about </a:t>
            </a:r>
            <a:r>
              <a:rPr b="1" lang="en"/>
              <a:t>reality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smallest case, a (generalized) hypothesis is a theory</a:t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Reality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Minimal Theory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[1] of (Classic) Electromagnetism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https://en.wikipedia.org/wiki/Maxwell%27s_equations</a:t>
            </a:r>
            <a:r>
              <a:rPr lang="en"/>
              <a:t>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26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