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57" r:id="rId5"/>
    <p:sldId id="273" r:id="rId6"/>
    <p:sldId id="274" r:id="rId7"/>
    <p:sldId id="275" r:id="rId8"/>
    <p:sldId id="276" r:id="rId9"/>
    <p:sldId id="277" r:id="rId10"/>
    <p:sldId id="278" r:id="rId11"/>
    <p:sldId id="281" r:id="rId12"/>
    <p:sldId id="282" r:id="rId13"/>
    <p:sldId id="279" r:id="rId14"/>
    <p:sldId id="28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2" autoAdjust="0"/>
    <p:restoredTop sz="80641" autoAdjust="0"/>
  </p:normalViewPr>
  <p:slideViewPr>
    <p:cSldViewPr>
      <p:cViewPr varScale="1">
        <p:scale>
          <a:sx n="34" d="100"/>
          <a:sy n="34" d="100"/>
        </p:scale>
        <p:origin x="-14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7A1FB5-C97A-4363-A0B5-63C769F9A430}" type="datetimeFigureOut">
              <a:rPr lang="en-GB" smtClean="0"/>
              <a:pPr/>
              <a:t>11/05/2012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FBCC1-3377-4DA6-AFC3-6A9EEEA7F7D6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831FD69-BB7F-48A9-AD3C-0905D51AD404}" type="datetime3">
              <a:rPr lang="en-US" smtClean="0"/>
              <a:pPr/>
              <a:t>11 May 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HP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4B04522-5E79-4620-978F-683F5015A63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7C661-05D6-4300-B29C-4913A595C56B}" type="datetimeFigureOut">
              <a:rPr lang="en-GB" smtClean="0"/>
              <a:pPr/>
              <a:t>11/05/2012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45E02-8CDB-45E8-863C-6C46802B319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7C661-05D6-4300-B29C-4913A595C56B}" type="datetimeFigureOut">
              <a:rPr lang="en-GB" smtClean="0"/>
              <a:pPr/>
              <a:t>11/05/2012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45E02-8CDB-45E8-863C-6C46802B319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7C661-05D6-4300-B29C-4913A595C56B}" type="datetimeFigureOut">
              <a:rPr lang="en-GB" smtClean="0"/>
              <a:pPr/>
              <a:t>11/05/2012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45E02-8CDB-45E8-863C-6C46802B319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Purple (NO verb)">
    <p:bg>
      <p:bgPr>
        <a:gradFill flip="none" rotWithShape="1">
          <a:gsLst>
            <a:gs pos="15000">
              <a:srgbClr val="1E89C5"/>
            </a:gs>
            <a:gs pos="85000">
              <a:srgbClr val="00104D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57089" y="5065395"/>
            <a:ext cx="6400800" cy="935684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400">
                <a:solidFill>
                  <a:schemeClr val="bg1"/>
                </a:solidFill>
                <a:latin typeface="Futura Bk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 – Title</a:t>
            </a:r>
          </a:p>
          <a:p>
            <a:r>
              <a:rPr lang="en-US" dirty="0" smtClean="0"/>
              <a:t>Date</a:t>
            </a:r>
          </a:p>
        </p:txBody>
      </p:sp>
      <p:pic>
        <p:nvPicPr>
          <p:cNvPr id="7" name="Picture 6" descr="13-angle-16-9-black-rev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1065" y="-340780"/>
            <a:ext cx="1240663" cy="7211739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itle 10"/>
          <p:cNvSpPr>
            <a:spLocks noGrp="1"/>
          </p:cNvSpPr>
          <p:nvPr>
            <p:ph type="title" hasCustomPrompt="1"/>
          </p:nvPr>
        </p:nvSpPr>
        <p:spPr bwMode="black">
          <a:xfrm>
            <a:off x="316015" y="1146849"/>
            <a:ext cx="8069993" cy="1317624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ct val="100000"/>
              </a:lnSpc>
              <a:defRPr sz="4000" strike="noStrike" cap="none" baseline="0">
                <a:solidFill>
                  <a:srgbClr val="65CFE9"/>
                </a:solidFill>
                <a:latin typeface="Futura Bk" pitchFamily="34" charset="0"/>
              </a:defRPr>
            </a:lvl1pPr>
          </a:lstStyle>
          <a:p>
            <a:r>
              <a:rPr lang="en-US" strike="noStrike" dirty="0" smtClean="0"/>
              <a:t>Title No Action Verb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316015" y="2469043"/>
            <a:ext cx="7018845" cy="3932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lang="en-US" sz="2400" kern="1200" dirty="0" smtClean="0">
                <a:solidFill>
                  <a:schemeClr val="bg1"/>
                </a:solidFill>
                <a:latin typeface="Futura Bk" pitchFamily="34" charset="0"/>
                <a:ea typeface="+mn-ea"/>
                <a:cs typeface="+mn-cs"/>
              </a:defRPr>
            </a:lvl1pPr>
            <a:lvl2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2pPr>
            <a:lvl3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3pPr>
            <a:lvl4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4pPr>
            <a:lvl5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Subtitle goes here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1Line with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/>
          <p:cNvSpPr>
            <a:spLocks noGrp="1"/>
          </p:cNvSpPr>
          <p:nvPr>
            <p:ph type="body" sz="quarter" idx="10"/>
          </p:nvPr>
        </p:nvSpPr>
        <p:spPr>
          <a:xfrm>
            <a:off x="256032" y="1249018"/>
            <a:ext cx="7662672" cy="496625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0000"/>
              </a:lnSpc>
              <a:spcBef>
                <a:spcPts val="100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1pPr>
            <a:lvl2pPr marL="342900" indent="-114300">
              <a:lnSpc>
                <a:spcPct val="110000"/>
              </a:lnSpc>
              <a:spcBef>
                <a:spcPts val="500"/>
              </a:spcBef>
              <a:buSzPct val="80000"/>
              <a:buFont typeface="Arial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571500" indent="-168275">
              <a:lnSpc>
                <a:spcPct val="110000"/>
              </a:lnSpc>
              <a:spcBef>
                <a:spcPts val="400"/>
              </a:spcBef>
              <a:buFont typeface="Futura Bk" pitchFamily="34" charset="0"/>
              <a:buChar char="−"/>
              <a:defRPr sz="1200">
                <a:solidFill>
                  <a:srgbClr val="000000"/>
                </a:solidFill>
              </a:defRPr>
            </a:lvl3pPr>
            <a:lvl4pPr marL="800100" indent="-114300">
              <a:lnSpc>
                <a:spcPct val="110000"/>
              </a:lnSpc>
              <a:spcBef>
                <a:spcPts val="400"/>
              </a:spcBef>
              <a:buSzPct val="80000"/>
              <a:buFont typeface="Arial" pitchFamily="34" charset="0"/>
              <a:buChar char="•"/>
              <a:defRPr sz="1200">
                <a:solidFill>
                  <a:srgbClr val="000000"/>
                </a:solidFill>
              </a:defRPr>
            </a:lvl4pPr>
            <a:lvl5pPr marL="1028700" indent="-174625">
              <a:lnSpc>
                <a:spcPct val="110000"/>
              </a:lnSpc>
              <a:spcBef>
                <a:spcPts val="400"/>
              </a:spcBef>
              <a:buFont typeface="Futura Bk" pitchFamily="34" charset="0"/>
              <a:buChar char="−"/>
              <a:defRPr sz="12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8"/>
          <p:cNvSpPr>
            <a:spLocks noGrp="1"/>
          </p:cNvSpPr>
          <p:nvPr>
            <p:ph type="title" hasCustomPrompt="1"/>
          </p:nvPr>
        </p:nvSpPr>
        <p:spPr>
          <a:xfrm>
            <a:off x="237744" y="390144"/>
            <a:ext cx="8375650" cy="67056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33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100" baseline="0">
                <a:solidFill>
                  <a:srgbClr val="000000"/>
                </a:solidFill>
                <a:latin typeface="Futura Bk" pitchFamily="34" charset="0"/>
              </a:defRPr>
            </a:lvl1pPr>
          </a:lstStyle>
          <a:p>
            <a:r>
              <a:rPr lang="en-US" dirty="0" smtClean="0"/>
              <a:t>Single Line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 bwMode="gray">
          <a:xfrm>
            <a:off x="180653" y="6406434"/>
            <a:ext cx="3840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</a:pPr>
            <a:fld id="{F445441D-5648-4C4E-924F-9D5109CAF161}" type="slidenum">
              <a:rPr lang="en-US" sz="700" kern="1200" smtClean="0">
                <a:solidFill>
                  <a:schemeClr val="bg1">
                    <a:lumMod val="65000"/>
                  </a:schemeClr>
                </a:solidFill>
                <a:latin typeface="Futura Bk" pitchFamily="34" charset="0"/>
                <a:ea typeface="+mn-ea"/>
                <a:cs typeface="+mn-cs"/>
              </a:rPr>
              <a:pPr marL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700" kern="1200" dirty="0" smtClean="0">
              <a:solidFill>
                <a:schemeClr val="bg1">
                  <a:lumMod val="65000"/>
                </a:schemeClr>
              </a:solidFill>
              <a:latin typeface="Futura Bk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7C661-05D6-4300-B29C-4913A595C56B}" type="datetimeFigureOut">
              <a:rPr lang="en-GB" smtClean="0"/>
              <a:pPr/>
              <a:t>11/05/2012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45E02-8CDB-45E8-863C-6C46802B319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7C661-05D6-4300-B29C-4913A595C56B}" type="datetimeFigureOut">
              <a:rPr lang="en-GB" smtClean="0"/>
              <a:pPr/>
              <a:t>11/05/2012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45E02-8CDB-45E8-863C-6C46802B319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7C661-05D6-4300-B29C-4913A595C56B}" type="datetimeFigureOut">
              <a:rPr lang="en-GB" smtClean="0"/>
              <a:pPr/>
              <a:t>11/05/2012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45E02-8CDB-45E8-863C-6C46802B319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7C661-05D6-4300-B29C-4913A595C56B}" type="datetimeFigureOut">
              <a:rPr lang="en-GB" smtClean="0"/>
              <a:pPr/>
              <a:t>11/05/2012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45E02-8CDB-45E8-863C-6C46802B319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7C661-05D6-4300-B29C-4913A595C56B}" type="datetimeFigureOut">
              <a:rPr lang="en-GB" smtClean="0"/>
              <a:pPr/>
              <a:t>11/05/2012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45E02-8CDB-45E8-863C-6C46802B319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7C661-05D6-4300-B29C-4913A595C56B}" type="datetimeFigureOut">
              <a:rPr lang="en-GB" smtClean="0"/>
              <a:pPr/>
              <a:t>11/05/2012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45E02-8CDB-45E8-863C-6C46802B319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7C661-05D6-4300-B29C-4913A595C56B}" type="datetimeFigureOut">
              <a:rPr lang="en-GB" smtClean="0"/>
              <a:pPr/>
              <a:t>11/05/2012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45E02-8CDB-45E8-863C-6C46802B319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7C661-05D6-4300-B29C-4913A595C56B}" type="datetimeFigureOut">
              <a:rPr lang="en-GB" smtClean="0"/>
              <a:pPr/>
              <a:t>11/05/2012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45E02-8CDB-45E8-863C-6C46802B319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7C661-05D6-4300-B29C-4913A595C56B}" type="datetimeFigureOut">
              <a:rPr lang="en-GB" smtClean="0"/>
              <a:pPr/>
              <a:t>11/05/2012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45E02-8CDB-45E8-863C-6C46802B319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mtf.org/standards/cim" TargetMode="Externa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16015" y="2276871"/>
            <a:ext cx="8527949" cy="1632309"/>
          </a:xfrm>
        </p:spPr>
        <p:txBody>
          <a:bodyPr/>
          <a:lstStyle/>
          <a:p>
            <a:r>
              <a:rPr lang="en-US" dirty="0" smtClean="0"/>
              <a:t>Data Mapping Approach</a:t>
            </a:r>
            <a:br>
              <a:rPr lang="en-US" dirty="0" smtClean="0"/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l-BE" dirty="0" smtClean="0"/>
              <a:t>Available from DMTF CIM </a:t>
            </a:r>
            <a:r>
              <a:rPr lang="nl-BE" dirty="0" smtClean="0">
                <a:hlinkClick r:id="rId2"/>
              </a:rPr>
              <a:t>http://www.dmtf.org/standards/cim</a:t>
            </a:r>
            <a:endParaRPr lang="nl-BE" dirty="0" smtClean="0"/>
          </a:p>
          <a:p>
            <a:r>
              <a:rPr lang="nl-BE" dirty="0" smtClean="0"/>
              <a:t>Basis </a:t>
            </a:r>
            <a:r>
              <a:rPr lang="nl-BE" dirty="0" smtClean="0"/>
              <a:t>for CMDB implementations</a:t>
            </a:r>
          </a:p>
          <a:p>
            <a:pPr lvl="1"/>
            <a:r>
              <a:rPr lang="nl-BE" dirty="0" smtClean="0"/>
              <a:t>CA CMDB, BMC Atrium, IBM Tivoli, HP uCMDB, ...</a:t>
            </a:r>
          </a:p>
          <a:p>
            <a:pPr lvl="1"/>
            <a:r>
              <a:rPr lang="nl-BE" dirty="0" smtClean="0"/>
              <a:t>CMDB-F</a:t>
            </a:r>
          </a:p>
          <a:p>
            <a:r>
              <a:rPr lang="fr-BE" dirty="0" err="1" smtClean="0"/>
              <a:t>Implemented</a:t>
            </a:r>
            <a:r>
              <a:rPr lang="fr-BE" dirty="0" smtClean="0"/>
              <a:t> in Transition Model</a:t>
            </a:r>
          </a:p>
          <a:p>
            <a:r>
              <a:rPr lang="fr-BE" dirty="0" err="1" smtClean="0"/>
              <a:t>Protege</a:t>
            </a:r>
            <a:r>
              <a:rPr lang="fr-BE" dirty="0" smtClean="0"/>
              <a:t> Model as ‘Flexible CIM’, interface to Transition Model</a:t>
            </a:r>
          </a:p>
          <a:p>
            <a:r>
              <a:rPr lang="fr-BE" dirty="0" smtClean="0"/>
              <a:t>Document ‘</a:t>
            </a:r>
            <a:r>
              <a:rPr lang="fr-BE" dirty="0" err="1" smtClean="0"/>
              <a:t>Protege</a:t>
            </a:r>
            <a:r>
              <a:rPr lang="fr-BE" dirty="0" smtClean="0"/>
              <a:t> Data Model Repository.xlsx’</a:t>
            </a:r>
          </a:p>
          <a:p>
            <a:pPr lvl="1"/>
            <a:r>
              <a:rPr lang="fr-BE" dirty="0" smtClean="0"/>
              <a:t>Classes: </a:t>
            </a:r>
            <a:r>
              <a:rPr lang="fr-BE" dirty="0" err="1" smtClean="0"/>
              <a:t>contains</a:t>
            </a:r>
            <a:r>
              <a:rPr lang="fr-BE" dirty="0" smtClean="0"/>
              <a:t> documentation </a:t>
            </a:r>
            <a:r>
              <a:rPr lang="fr-BE" dirty="0" err="1" smtClean="0"/>
              <a:t>related</a:t>
            </a:r>
            <a:r>
              <a:rPr lang="fr-BE" dirty="0" smtClean="0"/>
              <a:t> to </a:t>
            </a:r>
            <a:r>
              <a:rPr lang="fr-BE" dirty="0" err="1" smtClean="0"/>
              <a:t>Objects</a:t>
            </a:r>
            <a:endParaRPr lang="fr-BE" dirty="0" smtClean="0"/>
          </a:p>
          <a:p>
            <a:pPr lvl="1"/>
            <a:r>
              <a:rPr lang="fr-BE" dirty="0" err="1" smtClean="0"/>
              <a:t>Attributes</a:t>
            </a:r>
            <a:r>
              <a:rPr lang="fr-BE" dirty="0" smtClean="0"/>
              <a:t>: </a:t>
            </a:r>
            <a:r>
              <a:rPr lang="fr-BE" dirty="0" err="1" smtClean="0"/>
              <a:t>contains</a:t>
            </a:r>
            <a:r>
              <a:rPr lang="fr-BE" dirty="0" smtClean="0"/>
              <a:t> </a:t>
            </a:r>
            <a:r>
              <a:rPr lang="fr-BE" dirty="0" err="1" smtClean="0"/>
              <a:t>attribute</a:t>
            </a:r>
            <a:r>
              <a:rPr lang="fr-BE" dirty="0" smtClean="0"/>
              <a:t> documentation – </a:t>
            </a:r>
            <a:r>
              <a:rPr lang="fr-BE" dirty="0" err="1" smtClean="0"/>
              <a:t>consolidated</a:t>
            </a:r>
            <a:r>
              <a:rPr lang="fr-BE" dirty="0" smtClean="0"/>
              <a:t> over sources if </a:t>
            </a:r>
            <a:r>
              <a:rPr lang="fr-BE" dirty="0" err="1" smtClean="0"/>
              <a:t>required</a:t>
            </a:r>
            <a:r>
              <a:rPr lang="fr-BE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Canonical Model to </a:t>
            </a:r>
            <a:r>
              <a:rPr lang="fr-BE" dirty="0" err="1" smtClean="0"/>
              <a:t>align</a:t>
            </a:r>
            <a:r>
              <a:rPr lang="fr-BE" dirty="0" smtClean="0"/>
              <a:t> CMDB Data </a:t>
            </a:r>
            <a:r>
              <a:rPr lang="fr-BE" dirty="0" err="1" smtClean="0"/>
              <a:t>models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BE" dirty="0" err="1" smtClean="0"/>
              <a:t>Please</a:t>
            </a:r>
            <a:r>
              <a:rPr lang="fr-BE" dirty="0" smtClean="0"/>
              <a:t> use Report </a:t>
            </a:r>
            <a:r>
              <a:rPr lang="fr-BE" dirty="0" err="1" smtClean="0"/>
              <a:t>Names</a:t>
            </a:r>
            <a:r>
              <a:rPr lang="fr-BE" dirty="0" smtClean="0"/>
              <a:t> and </a:t>
            </a:r>
            <a:r>
              <a:rPr lang="fr-BE" dirty="0" err="1" smtClean="0"/>
              <a:t>Column</a:t>
            </a:r>
            <a:r>
              <a:rPr lang="fr-BE" dirty="0" smtClean="0"/>
              <a:t> labels in </a:t>
            </a:r>
            <a:r>
              <a:rPr lang="fr-BE" dirty="0" err="1" smtClean="0"/>
              <a:t>your</a:t>
            </a:r>
            <a:r>
              <a:rPr lang="fr-BE" dirty="0" smtClean="0"/>
              <a:t> communication</a:t>
            </a:r>
          </a:p>
          <a:p>
            <a:pPr lvl="1"/>
            <a:r>
              <a:rPr lang="fr-BE" dirty="0" err="1" smtClean="0"/>
              <a:t>Please</a:t>
            </a:r>
            <a:r>
              <a:rPr lang="fr-BE" dirty="0" smtClean="0"/>
              <a:t> </a:t>
            </a:r>
            <a:r>
              <a:rPr lang="fr-BE" dirty="0" err="1" smtClean="0"/>
              <a:t>align</a:t>
            </a:r>
            <a:r>
              <a:rPr lang="fr-BE" dirty="0" smtClean="0"/>
              <a:t> </a:t>
            </a:r>
            <a:r>
              <a:rPr lang="fr-BE" dirty="0" err="1" smtClean="0"/>
              <a:t>across</a:t>
            </a:r>
            <a:r>
              <a:rPr lang="fr-BE" dirty="0" smtClean="0"/>
              <a:t> areas first (SPOC)</a:t>
            </a:r>
          </a:p>
          <a:p>
            <a:r>
              <a:rPr lang="fr-BE" dirty="0" smtClean="0"/>
              <a:t>Source Fields and Target Fields must </a:t>
            </a:r>
            <a:r>
              <a:rPr lang="fr-BE" dirty="0" err="1" smtClean="0"/>
              <a:t>be</a:t>
            </a:r>
            <a:r>
              <a:rPr lang="fr-BE" dirty="0" smtClean="0"/>
              <a:t> </a:t>
            </a:r>
            <a:r>
              <a:rPr lang="fr-BE" dirty="0" err="1" smtClean="0"/>
              <a:t>specified</a:t>
            </a:r>
            <a:r>
              <a:rPr lang="fr-BE" dirty="0" smtClean="0"/>
              <a:t> for </a:t>
            </a:r>
            <a:r>
              <a:rPr lang="fr-BE" dirty="0" err="1" smtClean="0"/>
              <a:t>additional</a:t>
            </a:r>
            <a:r>
              <a:rPr lang="fr-BE" dirty="0" smtClean="0"/>
              <a:t> data migration </a:t>
            </a:r>
            <a:r>
              <a:rPr lang="fr-BE" dirty="0" err="1" smtClean="0"/>
              <a:t>requirements</a:t>
            </a:r>
            <a:r>
              <a:rPr lang="fr-BE" dirty="0" smtClean="0"/>
              <a:t> </a:t>
            </a:r>
          </a:p>
          <a:p>
            <a:pPr lvl="1"/>
            <a:r>
              <a:rPr lang="fr-BE" dirty="0" smtClean="0"/>
              <a:t>If time </a:t>
            </a:r>
            <a:r>
              <a:rPr lang="fr-BE" dirty="0" err="1" smtClean="0"/>
              <a:t>allows</a:t>
            </a:r>
            <a:r>
              <a:rPr lang="fr-BE" dirty="0" smtClean="0"/>
              <a:t>…</a:t>
            </a:r>
            <a:endParaRPr lang="fr-BE" dirty="0" smtClean="0"/>
          </a:p>
          <a:p>
            <a:r>
              <a:rPr lang="fr-BE" dirty="0" smtClean="0"/>
              <a:t>Fields  </a:t>
            </a:r>
            <a:r>
              <a:rPr lang="fr-BE" dirty="0" err="1" smtClean="0"/>
              <a:t>with</a:t>
            </a:r>
            <a:r>
              <a:rPr lang="fr-BE" dirty="0" smtClean="0"/>
              <a:t> </a:t>
            </a:r>
            <a:r>
              <a:rPr lang="fr-BE" dirty="0" err="1" smtClean="0"/>
              <a:t>Protege</a:t>
            </a:r>
            <a:r>
              <a:rPr lang="fr-BE" dirty="0" smtClean="0"/>
              <a:t> Class and </a:t>
            </a:r>
            <a:r>
              <a:rPr lang="fr-BE" dirty="0" err="1" smtClean="0"/>
              <a:t>Attribute</a:t>
            </a:r>
            <a:r>
              <a:rPr lang="fr-BE" dirty="0" smtClean="0"/>
              <a:t> are </a:t>
            </a:r>
            <a:r>
              <a:rPr lang="fr-BE" dirty="0" err="1" smtClean="0"/>
              <a:t>included</a:t>
            </a:r>
            <a:r>
              <a:rPr lang="fr-BE" dirty="0" smtClean="0"/>
              <a:t> in Data Migration.</a:t>
            </a:r>
          </a:p>
          <a:p>
            <a:r>
              <a:rPr lang="fr-BE" dirty="0" smtClean="0"/>
              <a:t>Fields </a:t>
            </a:r>
            <a:r>
              <a:rPr lang="fr-BE" dirty="0" err="1" smtClean="0"/>
              <a:t>without</a:t>
            </a:r>
            <a:r>
              <a:rPr lang="fr-BE" dirty="0" smtClean="0"/>
              <a:t> </a:t>
            </a:r>
            <a:r>
              <a:rPr lang="fr-BE" dirty="0" err="1" smtClean="0"/>
              <a:t>Protege</a:t>
            </a:r>
            <a:r>
              <a:rPr lang="fr-BE" dirty="0" smtClean="0"/>
              <a:t> Class and </a:t>
            </a:r>
            <a:r>
              <a:rPr lang="fr-BE" dirty="0" err="1" smtClean="0"/>
              <a:t>Attribute</a:t>
            </a:r>
            <a:r>
              <a:rPr lang="fr-BE" dirty="0" smtClean="0"/>
              <a:t> are not </a:t>
            </a:r>
            <a:r>
              <a:rPr lang="fr-BE" dirty="0" err="1" smtClean="0"/>
              <a:t>included</a:t>
            </a:r>
            <a:r>
              <a:rPr lang="fr-BE" dirty="0" smtClean="0"/>
              <a:t> in Data Migration</a:t>
            </a:r>
          </a:p>
          <a:p>
            <a:endParaRPr lang="fr-BE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How to </a:t>
            </a:r>
            <a:r>
              <a:rPr lang="fr-BE" dirty="0" err="1" smtClean="0"/>
              <a:t>proceed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BE" dirty="0" smtClean="0"/>
              <a:t>Source Systems</a:t>
            </a:r>
          </a:p>
          <a:p>
            <a:pPr lvl="1"/>
            <a:r>
              <a:rPr lang="fr-BE" dirty="0" smtClean="0"/>
              <a:t>Assetcenter</a:t>
            </a:r>
          </a:p>
          <a:p>
            <a:pPr lvl="1"/>
            <a:r>
              <a:rPr lang="fr-BE" dirty="0" smtClean="0"/>
              <a:t>OVSD</a:t>
            </a:r>
          </a:p>
          <a:p>
            <a:pPr lvl="1"/>
            <a:r>
              <a:rPr lang="fr-BE" dirty="0" smtClean="0"/>
              <a:t>ESL</a:t>
            </a:r>
          </a:p>
          <a:p>
            <a:r>
              <a:rPr lang="fr-BE" dirty="0" smtClean="0"/>
              <a:t>Source System </a:t>
            </a:r>
            <a:r>
              <a:rPr lang="fr-BE" dirty="0" smtClean="0"/>
              <a:t>Data:</a:t>
            </a:r>
            <a:endParaRPr lang="fr-BE" dirty="0" smtClean="0"/>
          </a:p>
          <a:p>
            <a:pPr lvl="1"/>
            <a:r>
              <a:rPr lang="fr-BE" dirty="0" smtClean="0"/>
              <a:t>SharePoint </a:t>
            </a:r>
            <a:r>
              <a:rPr lang="fr-BE" dirty="0" smtClean="0"/>
              <a:t>– for Assetcenter and OVSD</a:t>
            </a:r>
          </a:p>
          <a:p>
            <a:pPr lvl="1"/>
            <a:r>
              <a:rPr lang="fr-BE" dirty="0" smtClean="0"/>
              <a:t>Report </a:t>
            </a:r>
            <a:r>
              <a:rPr lang="en-US" dirty="0" smtClean="0"/>
              <a:t>Extract</a:t>
            </a:r>
            <a:r>
              <a:rPr lang="fr-BE" dirty="0" smtClean="0"/>
              <a:t> </a:t>
            </a:r>
            <a:r>
              <a:rPr lang="fr-BE" dirty="0" smtClean="0"/>
              <a:t>for ESL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Source Systems for </a:t>
            </a:r>
            <a:r>
              <a:rPr lang="fr-BE" dirty="0" smtClean="0"/>
              <a:t>Transformation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SharePoint </a:t>
            </a:r>
            <a:r>
              <a:rPr lang="fr-BE" dirty="0" smtClean="0"/>
              <a:t>location for Assetcenter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52736"/>
            <a:ext cx="9144000" cy="553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SharePoint </a:t>
            </a:r>
            <a:r>
              <a:rPr lang="fr-BE" dirty="0" smtClean="0"/>
              <a:t>location for OVSD</a:t>
            </a:r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80728"/>
            <a:ext cx="9152358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Report Example for Assetcenter</a:t>
            </a:r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52736"/>
            <a:ext cx="9144000" cy="5202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Mapping</a:t>
            </a:r>
            <a:r>
              <a:rPr lang="fr-BE" dirty="0" smtClean="0"/>
              <a:t> </a:t>
            </a:r>
            <a:r>
              <a:rPr lang="en-US" dirty="0" smtClean="0"/>
              <a:t>Example</a:t>
            </a:r>
            <a:r>
              <a:rPr lang="fr-BE" dirty="0" smtClean="0"/>
              <a:t> </a:t>
            </a:r>
            <a:r>
              <a:rPr lang="fr-BE" dirty="0" smtClean="0"/>
              <a:t>for Assetcenter Server Report</a:t>
            </a:r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980728"/>
            <a:ext cx="6984776" cy="5226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1259632" y="5805264"/>
            <a:ext cx="1080120" cy="288032"/>
          </a:xfrm>
          <a:prstGeom prst="ellipse">
            <a:avLst/>
          </a:prstGeom>
          <a:solidFill>
            <a:srgbClr val="FFFF00">
              <a:alpha val="1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47664" y="6165304"/>
            <a:ext cx="252028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fr-BE" dirty="0" err="1" smtClean="0"/>
              <a:t>Sharepoint</a:t>
            </a:r>
            <a:r>
              <a:rPr lang="fr-BE" dirty="0" smtClean="0"/>
              <a:t> Report Name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59632" y="1916832"/>
            <a:ext cx="158417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fr-BE" dirty="0" err="1" smtClean="0"/>
              <a:t>Column</a:t>
            </a:r>
            <a:r>
              <a:rPr lang="fr-BE" dirty="0" smtClean="0"/>
              <a:t> Labels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915816" y="1916832"/>
            <a:ext cx="2376264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fr-BE" dirty="0" smtClean="0"/>
              <a:t>Field Notes &amp; Usage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Mapping</a:t>
            </a:r>
            <a:r>
              <a:rPr lang="fr-BE" dirty="0" smtClean="0"/>
              <a:t> </a:t>
            </a:r>
            <a:r>
              <a:rPr lang="fr-BE" dirty="0" err="1" smtClean="0"/>
              <a:t>Example</a:t>
            </a:r>
            <a:r>
              <a:rPr lang="fr-BE" dirty="0" smtClean="0"/>
              <a:t> for OVSD Server Report</a:t>
            </a:r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124744"/>
            <a:ext cx="7200800" cy="5258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ESL Data </a:t>
            </a:r>
            <a:r>
              <a:rPr lang="fr-BE" dirty="0" err="1" smtClean="0"/>
              <a:t>Mapping</a:t>
            </a:r>
            <a:r>
              <a:rPr lang="fr-BE" dirty="0" smtClean="0"/>
              <a:t> – </a:t>
            </a:r>
            <a:r>
              <a:rPr lang="fr-BE" dirty="0" err="1" smtClean="0"/>
              <a:t>Based</a:t>
            </a:r>
            <a:r>
              <a:rPr lang="fr-BE" dirty="0" smtClean="0"/>
              <a:t> on Tab-Group-Label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980728"/>
            <a:ext cx="6912768" cy="5775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ESL Data </a:t>
            </a:r>
            <a:r>
              <a:rPr lang="fr-BE" dirty="0" err="1" smtClean="0"/>
              <a:t>Mapping</a:t>
            </a:r>
            <a:r>
              <a:rPr lang="fr-BE" dirty="0" smtClean="0"/>
              <a:t> – </a:t>
            </a:r>
            <a:r>
              <a:rPr lang="fr-BE" dirty="0" err="1" smtClean="0"/>
              <a:t>Based</a:t>
            </a:r>
            <a:r>
              <a:rPr lang="fr-BE" dirty="0" smtClean="0"/>
              <a:t> on Tab-Group-Label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908720"/>
            <a:ext cx="7970512" cy="5688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6B19140C120F4789110AF467ED59FE" ma:contentTypeVersion="3" ma:contentTypeDescription="Create a new document." ma:contentTypeScope="" ma:versionID="ae2cacb1b0635e520747c1d7836b80fc">
  <xsd:schema xmlns:xsd="http://www.w3.org/2001/XMLSchema" xmlns:p="http://schemas.microsoft.com/office/2006/metadata/properties" xmlns:ns2="de901f3c-7348-4732-ac67-73892cc6a223" targetNamespace="http://schemas.microsoft.com/office/2006/metadata/properties" ma:root="true" ma:fieldsID="94222213bcf4ddaef10f98d92c1109c6" ns2:_="">
    <xsd:import namespace="de901f3c-7348-4732-ac67-73892cc6a223"/>
    <xsd:element name="properties">
      <xsd:complexType>
        <xsd:sequence>
          <xsd:element name="documentManagement">
            <xsd:complexType>
              <xsd:all>
                <xsd:element ref="ns2:Action_x0020_Items" minOccurs="0"/>
                <xsd:element ref="ns2:Tower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de901f3c-7348-4732-ac67-73892cc6a223" elementFormDefault="qualified">
    <xsd:import namespace="http://schemas.microsoft.com/office/2006/documentManagement/types"/>
    <xsd:element name="Action_x0020_Items" ma:index="8" nillable="true" ma:displayName="Action Items" ma:format="Hyperlink" ma:internalName="Action_x0020_Items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Tower" ma:index="10" nillable="true" ma:displayName="Tower" ma:internalName="Tower">
      <xsd:simpleType>
        <xsd:restriction base="dms:Text">
          <xsd:maxLength value="7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Tower xmlns="de901f3c-7348-4732-ac67-73892cc6a223" xsi:nil="true"/>
    <Action_x0020_Items xmlns="de901f3c-7348-4732-ac67-73892cc6a223">
      <Url xsi:nil="true"/>
      <Description xsi:nil="true"/>
    </Action_x0020_Items>
  </documentManagement>
</p:properties>
</file>

<file path=customXml/itemProps1.xml><?xml version="1.0" encoding="utf-8"?>
<ds:datastoreItem xmlns:ds="http://schemas.openxmlformats.org/officeDocument/2006/customXml" ds:itemID="{85FF69F0-3636-4405-8D60-4023D5C225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1EE0157-C375-4440-9496-ECCF72EBA5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e901f3c-7348-4732-ac67-73892cc6a22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64E7EF5A-517E-46B8-AA38-0D86EE1B8596}">
  <ds:schemaRefs>
    <ds:schemaRef ds:uri="http://schemas.microsoft.com/office/2006/metadata/properties"/>
    <ds:schemaRef ds:uri="de901f3c-7348-4732-ac67-73892cc6a22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1284</TotalTime>
  <Words>213</Words>
  <Application>Microsoft Office PowerPoint</Application>
  <PresentationFormat>On-screen Show (4:3)</PresentationFormat>
  <Paragraphs>39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Data Mapping Approach </vt:lpstr>
      <vt:lpstr>Source Systems for Transformation</vt:lpstr>
      <vt:lpstr>SharePoint location for Assetcenter</vt:lpstr>
      <vt:lpstr>SharePoint location for OVSD</vt:lpstr>
      <vt:lpstr>Server Report Example for Assetcenter</vt:lpstr>
      <vt:lpstr>Mapping Example for Assetcenter Server Report</vt:lpstr>
      <vt:lpstr>Mapping Example for OVSD Server Report</vt:lpstr>
      <vt:lpstr>ESL Data Mapping – Based on Tab-Group-Label</vt:lpstr>
      <vt:lpstr>ESL Data Mapping – Based on Tab-Group-Label</vt:lpstr>
      <vt:lpstr>Canonical Model to align CMDB Data models</vt:lpstr>
      <vt:lpstr>How to proceed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CMDB Workflow Explanation</dc:title>
  <dc:subject>ALU CMDB Transformation</dc:subject>
  <dc:creator>Kevin Simpson</dc:creator>
  <cp:lastModifiedBy>Dirk Vermeylen</cp:lastModifiedBy>
  <cp:revision>137</cp:revision>
  <dcterms:created xsi:type="dcterms:W3CDTF">2011-07-01T08:36:56Z</dcterms:created>
  <dcterms:modified xsi:type="dcterms:W3CDTF">2012-05-11T15:03:24Z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0x010100996B19140C120F4789110AF467ED59FE</vt:lpwstr>
  </property>
</Properties>
</file>