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95993"/>
          </a:xfrm>
        </p:spPr>
        <p:txBody>
          <a:bodyPr/>
          <a:lstStyle/>
          <a:p>
            <a:r>
              <a:rPr lang="en-CA" dirty="0" smtClean="0"/>
              <a:t>Projet SOA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Cours : INF1603-01 – Architecture orientée </a:t>
            </a:r>
            <a:r>
              <a:rPr lang="fr-FR" dirty="0" smtClean="0"/>
              <a:t>services</a:t>
            </a:r>
          </a:p>
          <a:p>
            <a:r>
              <a:rPr lang="fr-FR" dirty="0" smtClean="0"/>
              <a:t> </a:t>
            </a:r>
            <a:r>
              <a:rPr lang="fr-FR" dirty="0"/>
              <a:t>Session : </a:t>
            </a:r>
            <a:r>
              <a:rPr lang="fr-FR" dirty="0" smtClean="0"/>
              <a:t>Hiver 2016</a:t>
            </a:r>
          </a:p>
          <a:p>
            <a:r>
              <a:rPr lang="fr-FR" dirty="0" smtClean="0"/>
              <a:t>Professeur: mohamed taleb</a:t>
            </a:r>
          </a:p>
          <a:p>
            <a:r>
              <a:rPr lang="fr-FR" dirty="0" smtClean="0"/>
              <a:t>Presente Par Mahmoud Alhadji et Dirieh mohamad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8" y="1122362"/>
            <a:ext cx="3503111" cy="11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Un pattern est une solution d’un probleme recurrent dans un </a:t>
            </a:r>
            <a:r>
              <a:rPr lang="fr-FR" dirty="0" smtClean="0"/>
              <a:t>contexte</a:t>
            </a:r>
            <a:r>
              <a:rPr lang="en-CA" dirty="0" smtClean="0"/>
              <a:t> bien </a:t>
            </a:r>
          </a:p>
          <a:p>
            <a:pPr marL="0" indent="0">
              <a:buNone/>
            </a:pPr>
            <a:r>
              <a:rPr lang="en-CA" dirty="0"/>
              <a:t>p</a:t>
            </a:r>
            <a:r>
              <a:rPr lang="en-CA" dirty="0" smtClean="0"/>
              <a:t>récis.</a:t>
            </a:r>
          </a:p>
          <a:p>
            <a:pPr marL="0" indent="0">
              <a:buNone/>
            </a:pPr>
            <a:r>
              <a:rPr lang="fr-FR" dirty="0" smtClean="0"/>
              <a:t>Un pattern est utile pour renforcer la construction et le design des systèmes. 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452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services de la nouvelle Architecture.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« Les services sont des entités autonomes indépendantes </a:t>
            </a:r>
            <a:r>
              <a:rPr lang="fr-FR" i="1" dirty="0" smtClean="0"/>
              <a:t>des plateformes </a:t>
            </a:r>
            <a:r>
              <a:rPr lang="fr-FR" i="1" dirty="0"/>
              <a:t>qui </a:t>
            </a:r>
            <a:endParaRPr lang="fr-FR" i="1" dirty="0" smtClean="0"/>
          </a:p>
          <a:p>
            <a:pPr marL="0" indent="0">
              <a:buNone/>
            </a:pPr>
            <a:r>
              <a:rPr lang="fr-FR" i="1" dirty="0" smtClean="0"/>
              <a:t>peuvent </a:t>
            </a:r>
            <a:r>
              <a:rPr lang="fr-FR" i="1" dirty="0"/>
              <a:t>être définies, publiées, </a:t>
            </a:r>
            <a:r>
              <a:rPr lang="fr-FR" i="1" dirty="0" smtClean="0"/>
              <a:t>découvertes, sélectionnées</a:t>
            </a:r>
            <a:r>
              <a:rPr lang="fr-FR" i="1" dirty="0"/>
              <a:t>, composées, gérées et </a:t>
            </a:r>
            <a:endParaRPr lang="fr-FR" i="1" dirty="0" smtClean="0"/>
          </a:p>
          <a:p>
            <a:pPr marL="0" indent="0">
              <a:buNone/>
            </a:pPr>
            <a:r>
              <a:rPr lang="fr-FR" i="1" dirty="0" smtClean="0"/>
              <a:t>programmées </a:t>
            </a:r>
            <a:r>
              <a:rPr lang="fr-FR" i="1" dirty="0"/>
              <a:t>à l'aide </a:t>
            </a:r>
            <a:r>
              <a:rPr lang="fr-FR" i="1" dirty="0" smtClean="0"/>
              <a:t>des objets </a:t>
            </a:r>
            <a:r>
              <a:rPr lang="fr-FR" i="1" dirty="0"/>
              <a:t>XML dans le but de développer des </a:t>
            </a:r>
            <a:r>
              <a:rPr lang="fr-FR" i="1" dirty="0" smtClean="0"/>
              <a:t>applications</a:t>
            </a:r>
          </a:p>
          <a:p>
            <a:pPr marL="0" indent="0">
              <a:buNone/>
            </a:pPr>
            <a:r>
              <a:rPr lang="fr-FR" i="1" dirty="0" smtClean="0"/>
              <a:t>distribuées </a:t>
            </a:r>
            <a:r>
              <a:rPr lang="en-CA" i="1" dirty="0" smtClean="0"/>
              <a:t>interopérables ». </a:t>
            </a:r>
          </a:p>
          <a:p>
            <a:pPr marL="0" indent="0">
              <a:buNone/>
            </a:pPr>
            <a:r>
              <a:rPr lang="en-CA" sz="2800" dirty="0" smtClean="0"/>
              <a:t>(P 3 , cours Principes de la SOA)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14753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services de la nouvelle Architecture.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Notre service est </a:t>
            </a:r>
            <a:r>
              <a:rPr lang="en-CA" dirty="0" err="1" smtClean="0"/>
              <a:t>basé</a:t>
            </a:r>
            <a:r>
              <a:rPr lang="en-CA" dirty="0" smtClean="0"/>
              <a:t> </a:t>
            </a:r>
            <a:r>
              <a:rPr lang="en-CA" dirty="0"/>
              <a:t>sur UML (Unified Modeling Language</a:t>
            </a:r>
            <a:r>
              <a:rPr lang="en-CA" dirty="0" smtClean="0"/>
              <a:t>), il est compose </a:t>
            </a:r>
          </a:p>
          <a:p>
            <a:pPr marL="0" indent="0">
              <a:buNone/>
            </a:pPr>
            <a:r>
              <a:rPr lang="en-CA" dirty="0" smtClean="0"/>
              <a:t>d’un logiciel qui est represente par des platformes independantes qui accumule</a:t>
            </a:r>
          </a:p>
          <a:p>
            <a:pPr marL="0" indent="0">
              <a:buNone/>
            </a:pPr>
            <a:r>
              <a:rPr lang="en-CA" dirty="0" smtClean="0"/>
              <a:t>des applications typiquement interactives couvrant la couche presentation, la </a:t>
            </a:r>
          </a:p>
          <a:p>
            <a:pPr marL="0" indent="0">
              <a:buNone/>
            </a:pPr>
            <a:r>
              <a:rPr lang="en-CA" dirty="0" smtClean="0"/>
              <a:t>couche Metier, la couche </a:t>
            </a:r>
            <a:r>
              <a:rPr lang="en-CA" dirty="0"/>
              <a:t>D</a:t>
            </a:r>
            <a:r>
              <a:rPr lang="en-CA" dirty="0" smtClean="0"/>
              <a:t>onnees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9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Proposition du nouveaux plan SOA. 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74" y="2097088"/>
            <a:ext cx="5812076" cy="3790145"/>
          </a:xfrm>
        </p:spPr>
      </p:pic>
    </p:spTree>
    <p:extLst>
      <p:ext uri="{BB962C8B-B14F-4D97-AF65-F5344CB8AC3E}">
        <p14:creationId xmlns:p14="http://schemas.microsoft.com/office/powerpoint/2010/main" val="6892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Dans notre projet nous avons parl</a:t>
            </a:r>
            <a:r>
              <a:rPr lang="fr-FR" dirty="0" smtClean="0"/>
              <a:t>é</a:t>
            </a:r>
            <a:r>
              <a:rPr lang="en-CA" dirty="0" smtClean="0"/>
              <a:t> des differentes couches des systemes d’informations .</a:t>
            </a:r>
          </a:p>
          <a:p>
            <a:pPr marL="0" indent="0">
              <a:buNone/>
            </a:pPr>
            <a:r>
              <a:rPr lang="en-CA" dirty="0" smtClean="0"/>
              <a:t>Puis nous avons present</a:t>
            </a:r>
            <a:r>
              <a:rPr lang="fr-FR" dirty="0" smtClean="0"/>
              <a:t>é</a:t>
            </a:r>
            <a:r>
              <a:rPr lang="en-CA" dirty="0" smtClean="0"/>
              <a:t> la notion de patterns gouvernant le design des systémes . </a:t>
            </a:r>
          </a:p>
          <a:p>
            <a:pPr marL="0" indent="0">
              <a:buNone/>
            </a:pPr>
            <a:r>
              <a:rPr lang="en-CA" dirty="0"/>
              <a:t>D</a:t>
            </a:r>
            <a:r>
              <a:rPr lang="en-CA" dirty="0" smtClean="0"/>
              <a:t>es nouveaux s</a:t>
            </a:r>
            <a:r>
              <a:rPr lang="fr-FR" dirty="0"/>
              <a:t>e</a:t>
            </a:r>
            <a:r>
              <a:rPr lang="en-CA" dirty="0" smtClean="0"/>
              <a:t>rvices  ont </a:t>
            </a:r>
            <a:r>
              <a:rPr lang="fr-FR" dirty="0" smtClean="0"/>
              <a:t>été introduits pour finaliser la nouvelle Architecture orienté services dans notre diagramme</a:t>
            </a:r>
            <a:r>
              <a:rPr lang="fr-FR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417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Bibliographies 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- SOA design patterns</a:t>
            </a:r>
            <a:r>
              <a:rPr lang="en-CA" dirty="0" smtClean="0"/>
              <a:t>, Thomas</a:t>
            </a:r>
            <a:r>
              <a:rPr lang="en-CA" dirty="0"/>
              <a:t>. Erl; Upper Saddle River, N.J. ; : Montréal : Prentice Hall; </a:t>
            </a:r>
            <a:r>
              <a:rPr lang="en-CA" dirty="0" smtClean="0"/>
              <a:t>2009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- SOA : le guide de l'architecte d'un SI agile, Paris : </a:t>
            </a:r>
            <a:r>
              <a:rPr lang="en-CA" dirty="0" smtClean="0"/>
              <a:t>Dunod; 2011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- SOA : le guide de l'architecte, Paris : Dunod; </a:t>
            </a:r>
            <a:r>
              <a:rPr lang="en-CA" dirty="0" smtClean="0"/>
              <a:t>2006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- </a:t>
            </a:r>
            <a:r>
              <a:rPr lang="en-CA" dirty="0" smtClean="0"/>
              <a:t>Service-oriented </a:t>
            </a:r>
            <a:r>
              <a:rPr lang="en-CA" dirty="0"/>
              <a:t>architecture : concepts, technology, and design, Thomas. Erl; Upper Saddle </a:t>
            </a:r>
            <a:r>
              <a:rPr lang="en-CA" dirty="0" smtClean="0"/>
              <a:t>   River</a:t>
            </a:r>
            <a:r>
              <a:rPr lang="en-CA" dirty="0"/>
              <a:t>, N.J. ; Toronto </a:t>
            </a:r>
            <a:r>
              <a:rPr lang="en-CA" dirty="0" smtClean="0"/>
              <a:t>2005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- Understanding enterprise SOA, Eric. Pulier; Greenwich, Conn. : Manning; </a:t>
            </a:r>
            <a:r>
              <a:rPr lang="en-CA" dirty="0" smtClean="0"/>
              <a:t>2006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- les cours de SOA à l'université de Québec à Outaouais présenté par le Professeur Mohamed Taleb</a:t>
            </a:r>
          </a:p>
        </p:txBody>
      </p:sp>
    </p:spTree>
    <p:extLst>
      <p:ext uri="{BB962C8B-B14F-4D97-AF65-F5344CB8AC3E}">
        <p14:creationId xmlns:p14="http://schemas.microsoft.com/office/powerpoint/2010/main" val="201365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 de la 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Introduction.</a:t>
            </a:r>
          </a:p>
          <a:p>
            <a:r>
              <a:rPr lang="en-CA" dirty="0" smtClean="0"/>
              <a:t>Definition des </a:t>
            </a:r>
            <a:r>
              <a:rPr lang="fr-FR" dirty="0" smtClean="0"/>
              <a:t>différentes </a:t>
            </a:r>
            <a:r>
              <a:rPr lang="en-CA" dirty="0" smtClean="0"/>
              <a:t>couches de la nouvelle Architecture.</a:t>
            </a:r>
          </a:p>
          <a:p>
            <a:r>
              <a:rPr lang="fr-FR" dirty="0" smtClean="0"/>
              <a:t>Couches </a:t>
            </a:r>
            <a:r>
              <a:rPr lang="fr-FR" dirty="0"/>
              <a:t>proposées de la nouvelle architecture orientée </a:t>
            </a:r>
            <a:r>
              <a:rPr lang="fr-FR" dirty="0" smtClean="0"/>
              <a:t>service.</a:t>
            </a:r>
            <a:endParaRPr lang="en-CA" dirty="0" smtClean="0"/>
          </a:p>
          <a:p>
            <a:r>
              <a:rPr lang="en-CA" dirty="0" smtClean="0"/>
              <a:t>Patterns.</a:t>
            </a:r>
          </a:p>
          <a:p>
            <a:r>
              <a:rPr lang="en-CA" dirty="0" smtClean="0"/>
              <a:t>Les services de la nouvelle Architecture.</a:t>
            </a:r>
          </a:p>
          <a:p>
            <a:r>
              <a:rPr lang="en-CA" dirty="0" smtClean="0"/>
              <a:t>Proposition du nouveaux plan SOA. </a:t>
            </a:r>
          </a:p>
          <a:p>
            <a:r>
              <a:rPr lang="en-CA" dirty="0" smtClean="0"/>
              <a:t>Conclusion.</a:t>
            </a:r>
          </a:p>
          <a:p>
            <a:r>
              <a:rPr lang="en-CA" dirty="0" smtClean="0"/>
              <a:t>Bibliographies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65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i="1" dirty="0" smtClean="0"/>
              <a:t>“ SOA represents an open, agile, extensible, federated, architecture comprised of autonomous, …. Implemented as Web services.</a:t>
            </a:r>
          </a:p>
          <a:p>
            <a:pPr marL="0" indent="0">
              <a:buNone/>
            </a:pPr>
            <a:r>
              <a:rPr lang="en-CA" sz="1800" i="1" dirty="0" smtClean="0"/>
              <a:t>SOA can establish an abstraction of business logic and technology, resulting in a loose coupling between these domains.</a:t>
            </a:r>
          </a:p>
          <a:p>
            <a:pPr marL="0" indent="0">
              <a:buNone/>
            </a:pPr>
            <a:r>
              <a:rPr lang="en-CA" sz="1800" i="1" dirty="0" smtClean="0"/>
              <a:t>SOA is an evolution of past platforms, preserving successful characteristics of traditional architectures, and bringing with it distinct principles that foster services-orientation in support of a services-oriented enterprise.</a:t>
            </a:r>
          </a:p>
          <a:p>
            <a:pPr marL="0" indent="0">
              <a:buNone/>
            </a:pPr>
            <a:r>
              <a:rPr lang="en-CA" sz="1800" i="1" dirty="0" smtClean="0"/>
              <a:t>SOA is ideally standardized throughout an enterprise, but achieving this state requires a planned transition and the support of a still evolving technology set.” </a:t>
            </a:r>
            <a:r>
              <a:rPr lang="en-CA" b="1" dirty="0" smtClean="0"/>
              <a:t>(P 54, Service oriented object).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2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La SOA </a:t>
            </a:r>
            <a:r>
              <a:rPr lang="fr-FR" dirty="0"/>
              <a:t>est apparu en 1996 par Gartner </a:t>
            </a:r>
            <a:r>
              <a:rPr lang="fr-FR" dirty="0" smtClean="0"/>
              <a:t>Group.</a:t>
            </a:r>
          </a:p>
          <a:p>
            <a:pPr marL="0" indent="0">
              <a:buNone/>
            </a:pPr>
            <a:r>
              <a:rPr lang="fr-FR" dirty="0" smtClean="0"/>
              <a:t>L’architecture</a:t>
            </a:r>
            <a:r>
              <a:rPr lang="fr-FR" dirty="0"/>
              <a:t> </a:t>
            </a:r>
            <a:r>
              <a:rPr lang="fr-FR" dirty="0" smtClean="0"/>
              <a:t>orienté  </a:t>
            </a:r>
            <a:r>
              <a:rPr lang="fr-FR" dirty="0"/>
              <a:t>service </a:t>
            </a:r>
            <a:r>
              <a:rPr lang="fr-FR" dirty="0" smtClean="0"/>
              <a:t>décompose</a:t>
            </a:r>
            <a:r>
              <a:rPr lang="fr-FR" dirty="0"/>
              <a:t> des </a:t>
            </a:r>
            <a:r>
              <a:rPr lang="fr-FR" dirty="0" smtClean="0"/>
              <a:t>fonctionnalités</a:t>
            </a:r>
            <a:r>
              <a:rPr lang="fr-FR" dirty="0"/>
              <a:t> en un ensemble, ouvert, agile, et extensible de fonction basique.</a:t>
            </a:r>
            <a:br>
              <a:rPr lang="fr-FR" dirty="0"/>
            </a:br>
            <a:r>
              <a:rPr lang="fr-FR" dirty="0"/>
              <a:t>C'est une logique d’affaire </a:t>
            </a:r>
            <a:r>
              <a:rPr lang="fr-FR" dirty="0" smtClean="0"/>
              <a:t>abstrait </a:t>
            </a:r>
            <a:r>
              <a:rPr lang="fr-FR" dirty="0"/>
              <a:t>de P</a:t>
            </a:r>
            <a:r>
              <a:rPr lang="fr-FR" dirty="0" smtClean="0"/>
              <a:t>latform qui préserve</a:t>
            </a:r>
            <a:r>
              <a:rPr lang="fr-FR" dirty="0"/>
              <a:t> les caractères traditionnels d’architecture. </a:t>
            </a:r>
            <a:br>
              <a:rPr lang="fr-FR" dirty="0"/>
            </a:br>
            <a:r>
              <a:rPr lang="fr-FR" dirty="0"/>
              <a:t>Il apporte les principes des </a:t>
            </a:r>
            <a:r>
              <a:rPr lang="fr-FR" dirty="0" smtClean="0"/>
              <a:t>services-orienté</a:t>
            </a:r>
            <a:r>
              <a:rPr lang="fr-FR" dirty="0"/>
              <a:t> pour supporter les </a:t>
            </a:r>
            <a:r>
              <a:rPr lang="fr-FR" dirty="0" smtClean="0"/>
              <a:t>services-orientés entreprises.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19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diffÉrentes </a:t>
            </a:r>
            <a:r>
              <a:rPr lang="en-CA" dirty="0"/>
              <a:t>couches de la nouvelle </a:t>
            </a:r>
            <a:r>
              <a:rPr lang="en-CA" dirty="0" smtClean="0"/>
              <a:t>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b="1" dirty="0"/>
              <a:t>Le système d’information d’une entreprise est </a:t>
            </a:r>
            <a:r>
              <a:rPr lang="fr-FR" sz="1800" b="1" dirty="0" smtClean="0"/>
              <a:t>représenté selon </a:t>
            </a:r>
            <a:r>
              <a:rPr lang="en-CA" sz="1800" b="1" dirty="0" smtClean="0"/>
              <a:t> quatre </a:t>
            </a:r>
            <a:r>
              <a:rPr lang="fr-FR" sz="1800" b="1" dirty="0" smtClean="0"/>
              <a:t>niveaux</a:t>
            </a:r>
            <a:r>
              <a:rPr lang="en-CA" sz="1800" b="1" dirty="0" smtClean="0"/>
              <a:t> </a:t>
            </a:r>
            <a:r>
              <a:rPr lang="fr-FR" sz="1800" b="1" dirty="0" smtClean="0"/>
              <a:t>d'architecture</a:t>
            </a:r>
            <a:r>
              <a:rPr lang="en-CA" sz="1800" b="1" dirty="0" smtClean="0"/>
              <a:t>:</a:t>
            </a:r>
          </a:p>
          <a:p>
            <a:r>
              <a:rPr lang="fr-FR" sz="1800" b="1" dirty="0" smtClean="0"/>
              <a:t>Couche </a:t>
            </a:r>
            <a:r>
              <a:rPr lang="en-CA" sz="1800" b="1" dirty="0" smtClean="0"/>
              <a:t>Métier: </a:t>
            </a:r>
            <a:r>
              <a:rPr lang="en-CA" sz="1800" dirty="0" smtClean="0"/>
              <a:t>Le processus métier décrit l’ensemble des activités que l’entreprise doit éxécuter pour traiter un événément  métier qui lui est adressé.</a:t>
            </a:r>
          </a:p>
          <a:p>
            <a:r>
              <a:rPr lang="en-CA" sz="1800" b="1" dirty="0" smtClean="0"/>
              <a:t>Couche Service Métier : </a:t>
            </a:r>
            <a:r>
              <a:rPr lang="fr-FR" sz="1800" dirty="0"/>
              <a:t>blocs fonctionnels et </a:t>
            </a:r>
            <a:r>
              <a:rPr lang="fr-FR" sz="1800" dirty="0" smtClean="0"/>
              <a:t>flux d’information</a:t>
            </a:r>
            <a:r>
              <a:rPr lang="fr-FR" sz="1800" dirty="0"/>
              <a:t>, support à la réalisation des processus </a:t>
            </a:r>
            <a:r>
              <a:rPr lang="fr-FR" sz="1800" dirty="0" smtClean="0"/>
              <a:t>métiers, indépendamment </a:t>
            </a:r>
            <a:r>
              <a:rPr lang="fr-FR" sz="1800" dirty="0"/>
              <a:t>des technologies mises en </a:t>
            </a:r>
            <a:r>
              <a:rPr lang="fr-FR" sz="1800" dirty="0" smtClean="0"/>
              <a:t>œuvre.</a:t>
            </a:r>
            <a:endParaRPr lang="en-CA" sz="1800" dirty="0" smtClean="0"/>
          </a:p>
          <a:p>
            <a:r>
              <a:rPr lang="en-CA" sz="1800" b="1" dirty="0" smtClean="0"/>
              <a:t>Couche Application et </a:t>
            </a:r>
            <a:r>
              <a:rPr lang="fr-FR" sz="1800" b="1" dirty="0" smtClean="0"/>
              <a:t>Logiciels </a:t>
            </a:r>
            <a:r>
              <a:rPr lang="en-CA" sz="1800" b="1" dirty="0" smtClean="0"/>
              <a:t>: </a:t>
            </a:r>
            <a:r>
              <a:rPr lang="fr-FR" sz="1800" dirty="0"/>
              <a:t>blocs applicatifs et échanges, </a:t>
            </a:r>
            <a:r>
              <a:rPr lang="fr-FR" sz="1800" dirty="0" smtClean="0"/>
              <a:t>support à </a:t>
            </a:r>
            <a:r>
              <a:rPr lang="fr-FR" sz="1800" dirty="0"/>
              <a:t>la réalisation des blocs fonctionnels et des flux.</a:t>
            </a:r>
            <a:endParaRPr lang="en-CA" sz="1800" dirty="0" smtClean="0"/>
          </a:p>
          <a:p>
            <a:r>
              <a:rPr lang="en-CA" sz="1800" b="1" dirty="0" smtClean="0"/>
              <a:t>Couche </a:t>
            </a:r>
            <a:r>
              <a:rPr lang="fr-FR" sz="1800" b="1" dirty="0" smtClean="0"/>
              <a:t>Infrastructure</a:t>
            </a:r>
            <a:r>
              <a:rPr lang="en-CA" sz="1800" b="1" dirty="0" smtClean="0"/>
              <a:t> Physique : </a:t>
            </a:r>
            <a:r>
              <a:rPr lang="fr-FR" sz="1800" dirty="0"/>
              <a:t>infrastructure sur laquelle </a:t>
            </a:r>
            <a:r>
              <a:rPr lang="fr-FR" sz="1800" dirty="0" smtClean="0"/>
              <a:t>sont implémentées </a:t>
            </a:r>
            <a:r>
              <a:rPr lang="fr-FR" sz="1800" dirty="0"/>
              <a:t>et exécutés les blocs fonctionnels.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6476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couches proposées de la nouvelle architecture orientée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La couche referenciel métier sera consistu</a:t>
            </a:r>
            <a:r>
              <a:rPr lang="fr-FR" dirty="0" smtClean="0"/>
              <a:t>é</a:t>
            </a:r>
            <a:r>
              <a:rPr lang="en-CA" dirty="0" smtClean="0"/>
              <a:t>e des  patterns  modéles PIM(</a:t>
            </a:r>
            <a:r>
              <a:rPr lang="en-CA" dirty="0" err="1" smtClean="0"/>
              <a:t>Platfome</a:t>
            </a:r>
            <a:r>
              <a:rPr lang="en-CA" dirty="0" smtClean="0"/>
              <a:t> Independent Model) et les Platform Specific Models PSM.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La couche service métier est compos</a:t>
            </a:r>
            <a:r>
              <a:rPr lang="fr-FR" dirty="0" smtClean="0"/>
              <a:t>é </a:t>
            </a:r>
            <a:r>
              <a:rPr lang="en-CA" dirty="0" smtClean="0"/>
              <a:t>de quatre patterns:</a:t>
            </a:r>
          </a:p>
          <a:p>
            <a:r>
              <a:rPr lang="fr-FR" dirty="0"/>
              <a:t>Génération : utilisée pour générer le code source de l'ensemble du système </a:t>
            </a:r>
            <a:r>
              <a:rPr lang="fr-FR" dirty="0" smtClean="0"/>
              <a:t>interactif.</a:t>
            </a:r>
          </a:p>
          <a:p>
            <a:r>
              <a:rPr lang="fr-FR" dirty="0"/>
              <a:t>Transformation: utilisée pour établir les relations entre deux </a:t>
            </a:r>
            <a:r>
              <a:rPr lang="fr-FR" dirty="0" smtClean="0"/>
              <a:t>modèles.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2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diffÉrentes couches de la nouvelle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Mapping : </a:t>
            </a:r>
            <a:r>
              <a:rPr lang="fr-FR" dirty="0" smtClean="0"/>
              <a:t> </a:t>
            </a:r>
            <a:r>
              <a:rPr lang="fr-FR" dirty="0"/>
              <a:t>utilisé pour construire un modèle PIM qui devient </a:t>
            </a:r>
            <a:r>
              <a:rPr lang="fr-FR" dirty="0" smtClean="0"/>
              <a:t>PSM.</a:t>
            </a:r>
          </a:p>
          <a:p>
            <a:r>
              <a:rPr lang="fr-FR" dirty="0"/>
              <a:t>Composition : utilisée pour combiner différents patterns pour produire un </a:t>
            </a:r>
            <a:r>
              <a:rPr lang="fr-FR" dirty="0" smtClean="0"/>
              <a:t>modèle.</a:t>
            </a:r>
          </a:p>
          <a:p>
            <a:pPr marL="0" indent="0">
              <a:buNone/>
            </a:pPr>
            <a:r>
              <a:rPr lang="fr-FR" sz="2800" dirty="0" smtClean="0"/>
              <a:t>3. </a:t>
            </a:r>
            <a:r>
              <a:rPr lang="fr-FR" dirty="0" smtClean="0"/>
              <a:t>La couche application et logiciel est représentée par les différents </a:t>
            </a:r>
            <a:r>
              <a:rPr lang="fr-FR" dirty="0" smtClean="0"/>
              <a:t>plateformes </a:t>
            </a:r>
            <a:r>
              <a:rPr lang="fr-FR" dirty="0" smtClean="0"/>
              <a:t>de compilation de code(Eclipse, </a:t>
            </a:r>
            <a:r>
              <a:rPr lang="fr-FR" dirty="0" err="1" smtClean="0"/>
              <a:t>NETBeans</a:t>
            </a:r>
            <a:r>
              <a:rPr lang="fr-FR" dirty="0" smtClean="0"/>
              <a:t>…), </a:t>
            </a:r>
            <a:r>
              <a:rPr lang="fr-FR" dirty="0" smtClean="0"/>
              <a:t>les langages de programmation(JAVA,C+….) et les systèmes de gestion de base de données (SGBD, Oracle etc…).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403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couches proposées de la nouvelle architecture orientée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4. La couche Infrastructure physique : </a:t>
            </a:r>
            <a:r>
              <a:rPr lang="fr-FR" dirty="0"/>
              <a:t>elle structure les moyens </a:t>
            </a:r>
            <a:r>
              <a:rPr lang="fr-FR" dirty="0" smtClean="0"/>
              <a:t>d’infrastructure  technique </a:t>
            </a:r>
            <a:r>
              <a:rPr lang="fr-FR" dirty="0"/>
              <a:t>à </a:t>
            </a:r>
            <a:r>
              <a:rPr lang="fr-FR" dirty="0" smtClean="0"/>
              <a:t> mettre </a:t>
            </a:r>
            <a:r>
              <a:rPr lang="fr-FR" dirty="0"/>
              <a:t>en œuvre pour </a:t>
            </a:r>
            <a:r>
              <a:rPr lang="fr-FR" dirty="0" smtClean="0"/>
              <a:t>informatiser </a:t>
            </a:r>
            <a:r>
              <a:rPr lang="fr-FR" dirty="0"/>
              <a:t>l’activité de l’entreprise </a:t>
            </a:r>
          </a:p>
          <a:p>
            <a:pPr marL="0" indent="0">
              <a:buNone/>
            </a:pPr>
            <a:r>
              <a:rPr lang="fr-FR" dirty="0" smtClean="0"/>
              <a:t>    elle </a:t>
            </a:r>
            <a:r>
              <a:rPr lang="fr-FR" dirty="0"/>
              <a:t>décrit et organise </a:t>
            </a:r>
            <a:r>
              <a:rPr lang="fr-FR" dirty="0" smtClean="0"/>
              <a:t>: </a:t>
            </a:r>
            <a:r>
              <a:rPr lang="fr-FR" dirty="0"/>
              <a:t>les différents moyens matériels (serveur, poste client </a:t>
            </a:r>
            <a:r>
              <a:rPr lang="fr-FR" dirty="0" smtClean="0"/>
              <a:t>…).</a:t>
            </a:r>
            <a:r>
              <a:rPr lang="en-CA" dirty="0" smtClean="0"/>
              <a:t> </a:t>
            </a:r>
            <a:endParaRPr lang="en-CA" dirty="0"/>
          </a:p>
          <a:p>
            <a:pPr marL="0" indent="0">
              <a:buNone/>
            </a:pPr>
            <a:r>
              <a:rPr lang="fr-FR" dirty="0" smtClean="0"/>
              <a:t>Elle comporte aussi les Plates-formes </a:t>
            </a:r>
            <a:r>
              <a:rPr lang="fr-FR" dirty="0"/>
              <a:t>matérielles (poste de travail, </a:t>
            </a:r>
            <a:r>
              <a:rPr lang="fr-FR" dirty="0" smtClean="0"/>
              <a:t>serveurs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départementaux, serveurs d’entreprises, stockage, </a:t>
            </a:r>
            <a:r>
              <a:rPr lang="fr-FR" dirty="0" smtClean="0"/>
              <a:t>…).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2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Patterns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“The simplest way to describe a pattern is that it provides a proven solution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problem </a:t>
            </a:r>
            <a:r>
              <a:rPr lang="en-CA" dirty="0" smtClean="0"/>
              <a:t>individually documented in a format and </a:t>
            </a:r>
            <a:r>
              <a:rPr lang="en-CA" dirty="0" smtClean="0"/>
              <a:t>usually </a:t>
            </a:r>
            <a:r>
              <a:rPr lang="en-CA" dirty="0" smtClean="0"/>
              <a:t>as part of a large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collection</a:t>
            </a:r>
            <a:r>
              <a:rPr lang="en-CA" dirty="0" smtClean="0"/>
              <a:t>”</a:t>
            </a:r>
            <a:r>
              <a:rPr lang="en-CA" sz="2800" dirty="0" smtClean="0"/>
              <a:t> </a:t>
            </a:r>
            <a:r>
              <a:rPr lang="en-CA" sz="2800" dirty="0" smtClean="0"/>
              <a:t> (</a:t>
            </a:r>
            <a:r>
              <a:rPr lang="en-CA" sz="2800" dirty="0" smtClean="0"/>
              <a:t>P 86, SOA Design Patterns).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74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406</TotalTime>
  <Words>837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Projet SOA</vt:lpstr>
      <vt:lpstr>Plan de la presentation</vt:lpstr>
      <vt:lpstr>Introduction</vt:lpstr>
      <vt:lpstr>Introduction</vt:lpstr>
      <vt:lpstr>LES diffÉrentes couches de la nouvelle Architecture</vt:lpstr>
      <vt:lpstr>couches proposées de la nouvelle architecture orientée service</vt:lpstr>
      <vt:lpstr>LES diffÉrentes couches de la nouvelle Architecture</vt:lpstr>
      <vt:lpstr>couches proposées de la nouvelle architecture orientée service</vt:lpstr>
      <vt:lpstr>Patterns </vt:lpstr>
      <vt:lpstr>Patterns</vt:lpstr>
      <vt:lpstr>Les services de la nouvelle Architecture. </vt:lpstr>
      <vt:lpstr>Les services de la nouvelle Architecture. </vt:lpstr>
      <vt:lpstr>Proposition du nouveaux plan SOA.  </vt:lpstr>
      <vt:lpstr>Conclusion</vt:lpstr>
      <vt:lpstr>Bibliographies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Proposition d’une Soa</dc:title>
  <dc:creator>dirieh mohamad</dc:creator>
  <cp:lastModifiedBy>dirieh mohamad</cp:lastModifiedBy>
  <cp:revision>48</cp:revision>
  <dcterms:created xsi:type="dcterms:W3CDTF">2016-04-01T20:32:24Z</dcterms:created>
  <dcterms:modified xsi:type="dcterms:W3CDTF">2016-04-02T21:35:27Z</dcterms:modified>
</cp:coreProperties>
</file>