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430" r:id="rId3"/>
    <p:sldId id="434" r:id="rId4"/>
    <p:sldId id="432" r:id="rId5"/>
    <p:sldId id="437" r:id="rId6"/>
    <p:sldId id="446" r:id="rId7"/>
    <p:sldId id="448" r:id="rId8"/>
    <p:sldId id="449" r:id="rId9"/>
    <p:sldId id="451" r:id="rId10"/>
    <p:sldId id="395" r:id="rId11"/>
    <p:sldId id="435" r:id="rId12"/>
    <p:sldId id="438" r:id="rId13"/>
    <p:sldId id="439" r:id="rId14"/>
    <p:sldId id="442" r:id="rId15"/>
    <p:sldId id="450" r:id="rId16"/>
    <p:sldId id="443" r:id="rId1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99362" autoAdjust="0"/>
  </p:normalViewPr>
  <p:slideViewPr>
    <p:cSldViewPr snapToGrid="0" snapToObjects="1">
      <p:cViewPr>
        <p:scale>
          <a:sx n="125" d="100"/>
          <a:sy n="125" d="100"/>
        </p:scale>
        <p:origin x="-472" y="4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22.01.18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282400"/>
            <a:ext cx="1757635" cy="5402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282400"/>
            <a:ext cx="1757635" cy="5402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282400"/>
            <a:ext cx="1757635" cy="5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nlearn.com/" TargetMode="External"/><Relationship Id="rId4" Type="http://schemas.openxmlformats.org/officeDocument/2006/relationships/hyperlink" Target="https://cran.r-project.org/web/packages/BiDAG/BiDAG.pdf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ran.r-project.org/web/packages/pcalg/pcalg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www.bnlearn.com/documentation/man/asia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600" dirty="0" err="1" smtClean="0"/>
              <a:t>Polina</a:t>
            </a:r>
            <a:r>
              <a:rPr lang="en-US" sz="1600" dirty="0"/>
              <a:t> </a:t>
            </a:r>
            <a:r>
              <a:rPr lang="en-US" sz="1600" dirty="0" err="1" smtClean="0"/>
              <a:t>Suter</a:t>
            </a:r>
            <a:endParaRPr lang="en-US" sz="1600" dirty="0" smtClean="0"/>
          </a:p>
          <a:p>
            <a:r>
              <a:rPr lang="en-US" sz="1600" dirty="0" err="1" smtClean="0"/>
              <a:t>polina.minkina@bsse.ethz.ch</a:t>
            </a:r>
            <a:endParaRPr lang="en-US" sz="1600" dirty="0" smtClean="0"/>
          </a:p>
          <a:p>
            <a:endParaRPr lang="en-US" sz="19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</p:spPr>
        <p:txBody>
          <a:bodyPr/>
          <a:lstStyle/>
          <a:p>
            <a:r>
              <a:rPr lang="en-US" b="0" dirty="0" smtClean="0"/>
              <a:t>Tutorial: Learning Bayesian Networks with R </a:t>
            </a:r>
            <a:br>
              <a:rPr lang="en-US" b="0" dirty="0" smtClean="0"/>
            </a:br>
            <a:r>
              <a:rPr lang="en-US" b="0" dirty="0" smtClean="0"/>
              <a:t>January 2018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431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6751" y="1383984"/>
            <a:ext cx="8496300" cy="4210046"/>
          </a:xfrm>
        </p:spPr>
        <p:txBody>
          <a:bodyPr/>
          <a:lstStyle/>
          <a:p>
            <a:r>
              <a:rPr lang="en-GB" sz="1800" b="1" dirty="0"/>
              <a:t>C</a:t>
            </a:r>
            <a:r>
              <a:rPr lang="en-GB" sz="1800" b="1" dirty="0" smtClean="0"/>
              <a:t>onstraint-based</a:t>
            </a:r>
            <a:r>
              <a:rPr lang="en-GB" sz="1800" dirty="0"/>
              <a:t> </a:t>
            </a:r>
            <a:r>
              <a:rPr lang="en-GB" sz="1800" dirty="0" smtClean="0"/>
              <a:t>algorithms #PC </a:t>
            </a:r>
          </a:p>
          <a:p>
            <a:pPr lvl="1"/>
            <a:r>
              <a:rPr lang="en-GB" sz="1800" dirty="0"/>
              <a:t>s</a:t>
            </a:r>
            <a:r>
              <a:rPr lang="en-GB" sz="1800" dirty="0" smtClean="0"/>
              <a:t>tart with a full graph</a:t>
            </a:r>
          </a:p>
          <a:p>
            <a:pPr lvl="1"/>
            <a:r>
              <a:rPr lang="en-GB" sz="1800" dirty="0" smtClean="0"/>
              <a:t>eliminate edges by performing conditional independence tests in a certain order</a:t>
            </a:r>
          </a:p>
          <a:p>
            <a:pPr lvl="1"/>
            <a:r>
              <a:rPr lang="en-GB" sz="1800" dirty="0" smtClean="0"/>
              <a:t>(!) prone to statistical testing errors</a:t>
            </a:r>
          </a:p>
          <a:p>
            <a:r>
              <a:rPr lang="en-GB" sz="1800" b="1" dirty="0" smtClean="0"/>
              <a:t>Search and Score </a:t>
            </a:r>
            <a:r>
              <a:rPr lang="en-GB" sz="1800" dirty="0" smtClean="0"/>
              <a:t>algorithms #GES (greedy equivalent search)</a:t>
            </a:r>
          </a:p>
          <a:p>
            <a:pPr lvl="1"/>
            <a:r>
              <a:rPr lang="en-GB" sz="1800" dirty="0"/>
              <a:t>s</a:t>
            </a:r>
            <a:r>
              <a:rPr lang="en-GB" sz="1800" dirty="0" smtClean="0"/>
              <a:t>core function: log likelihood/posterior</a:t>
            </a:r>
          </a:p>
          <a:p>
            <a:pPr lvl="1"/>
            <a:r>
              <a:rPr lang="en-GB" sz="1800" dirty="0"/>
              <a:t>s</a:t>
            </a:r>
            <a:r>
              <a:rPr lang="en-GB" sz="1800" dirty="0" smtClean="0"/>
              <a:t>earch strategy is usually greedy due to the size of the search space</a:t>
            </a:r>
          </a:p>
          <a:p>
            <a:pPr lvl="1"/>
            <a:r>
              <a:rPr lang="en-GB" sz="1800" dirty="0" smtClean="0"/>
              <a:t>(!) local optima problem</a:t>
            </a:r>
          </a:p>
          <a:p>
            <a:r>
              <a:rPr lang="en-GB" sz="1800" b="1" dirty="0" smtClean="0"/>
              <a:t>MCMC (Markov chain Monte Carlo) schemes </a:t>
            </a:r>
          </a:p>
          <a:p>
            <a:pPr lvl="1"/>
            <a:r>
              <a:rPr lang="en-GB" sz="1800" dirty="0" smtClean="0"/>
              <a:t>allow to obtain a sample from posterior distribution of graph given the data (rather than 1 single model)</a:t>
            </a:r>
          </a:p>
          <a:p>
            <a:pPr lvl="1"/>
            <a:r>
              <a:rPr lang="en-GB" sz="1800" dirty="0"/>
              <a:t>a</a:t>
            </a:r>
            <a:r>
              <a:rPr lang="en-GB" sz="1800" dirty="0" smtClean="0"/>
              <a:t>void local optima problem </a:t>
            </a:r>
          </a:p>
          <a:p>
            <a:pPr lvl="1"/>
            <a:r>
              <a:rPr lang="en-GB" sz="1800" dirty="0" smtClean="0"/>
              <a:t>(!) convergence issues for structure MCMC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57846"/>
          </a:xfrm>
        </p:spPr>
        <p:txBody>
          <a:bodyPr/>
          <a:lstStyle/>
          <a:p>
            <a:r>
              <a:rPr lang="en-GB" dirty="0" smtClean="0"/>
              <a:t>BN structure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491334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 packages for learning BNs: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pcalg</a:t>
            </a:r>
            <a:r>
              <a:rPr lang="en-GB" dirty="0" smtClean="0"/>
              <a:t> – PC algorithm, greedy equivalent search (GES) </a:t>
            </a:r>
            <a:r>
              <a:rPr lang="en-GB" dirty="0" smtClean="0">
                <a:hlinkClick r:id="rId2"/>
              </a:rPr>
              <a:t>https://cran.r-project.org/web/packages/pcalg/pcalg.pdf</a:t>
            </a:r>
            <a:endParaRPr lang="en-GB" dirty="0" smtClean="0"/>
          </a:p>
          <a:p>
            <a:r>
              <a:rPr lang="en-GB" dirty="0" err="1" smtClean="0"/>
              <a:t>bnlearn</a:t>
            </a:r>
            <a:r>
              <a:rPr lang="en-GB" dirty="0" smtClean="0"/>
              <a:t> – max-min hill climbing (MMHC), greedy search </a:t>
            </a:r>
            <a:r>
              <a:rPr lang="en-GB" dirty="0" smtClean="0">
                <a:hlinkClick r:id="rId3"/>
              </a:rPr>
              <a:t>http://www.bnlearn.com/</a:t>
            </a:r>
            <a:endParaRPr lang="en-GB" dirty="0" smtClean="0"/>
          </a:p>
          <a:p>
            <a:r>
              <a:rPr lang="en-GB" dirty="0" err="1" smtClean="0"/>
              <a:t>BiDAG</a:t>
            </a:r>
            <a:r>
              <a:rPr lang="en-GB" dirty="0" smtClean="0"/>
              <a:t> – a collection of MCMC methods for MAP search and sampling from </a:t>
            </a:r>
            <a:r>
              <a:rPr lang="en-GB" dirty="0" err="1" smtClean="0"/>
              <a:t>posterior</a:t>
            </a:r>
            <a:r>
              <a:rPr lang="en-GB" dirty="0" err="1" smtClean="0">
                <a:hlinkClick r:id="rId4"/>
              </a:rPr>
              <a:t>https</a:t>
            </a:r>
            <a:r>
              <a:rPr lang="en-GB" dirty="0" smtClean="0">
                <a:hlinkClick r:id="rId4"/>
              </a:rPr>
              <a:t>://cran.r-project.org/web/packages/BiDAG/BiDAG.pdf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BNs with 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636138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850" y="1473200"/>
            <a:ext cx="8496300" cy="4760910"/>
          </a:xfrm>
        </p:spPr>
        <p:txBody>
          <a:bodyPr/>
          <a:lstStyle/>
          <a:p>
            <a:r>
              <a:rPr lang="en-GB" dirty="0" smtClean="0"/>
              <a:t>Skeleton: TP, FP, TPR=TP/</a:t>
            </a:r>
            <a:r>
              <a:rPr lang="en-GB" dirty="0" err="1" smtClean="0"/>
              <a:t>n.edges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CPDAG (equivalence class): </a:t>
            </a:r>
            <a:r>
              <a:rPr lang="en-GB" smtClean="0"/>
              <a:t>SHD=FN+</a:t>
            </a:r>
            <a:r>
              <a:rPr lang="en-GB" dirty="0" smtClean="0"/>
              <a:t>FP+EWD</a:t>
            </a:r>
          </a:p>
          <a:p>
            <a:pPr marL="361950" lvl="1" indent="0">
              <a:buNone/>
            </a:pPr>
            <a:r>
              <a:rPr lang="en-GB" dirty="0" smtClean="0"/>
              <a:t>Where EWD are edges with wrong directions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39126"/>
          </a:xfrm>
        </p:spPr>
        <p:txBody>
          <a:bodyPr/>
          <a:lstStyle/>
          <a:p>
            <a:r>
              <a:rPr lang="en-GB" dirty="0" smtClean="0"/>
              <a:t>Comparing BNs to each other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97" y="1981200"/>
            <a:ext cx="2637432" cy="217424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23" y="4777237"/>
            <a:ext cx="2818491" cy="230460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7" y="2114509"/>
            <a:ext cx="2478036" cy="196981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40" y="2024206"/>
            <a:ext cx="2819400" cy="2131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2806" y="1981200"/>
            <a:ext cx="1698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TP=4</a:t>
            </a:r>
          </a:p>
          <a:p>
            <a:r>
              <a:rPr lang="en-GB" dirty="0" smtClean="0"/>
              <a:t>FP=1</a:t>
            </a:r>
          </a:p>
          <a:p>
            <a:r>
              <a:rPr lang="en-GB" dirty="0" smtClean="0"/>
              <a:t>TPR=4/6=67%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379048" y="2535198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251" y="2535198"/>
            <a:ext cx="4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7208" y="5329198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6971" y="5324396"/>
            <a:ext cx="40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733" y="4789433"/>
            <a:ext cx="2533928" cy="19876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9209" y="4724400"/>
            <a:ext cx="169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SHD=3</a:t>
            </a:r>
          </a:p>
          <a:p>
            <a:r>
              <a:rPr lang="en-GB" dirty="0" smtClean="0"/>
              <a:t>TP=5</a:t>
            </a:r>
          </a:p>
          <a:p>
            <a:r>
              <a:rPr lang="en-GB" dirty="0" smtClean="0"/>
              <a:t>FP=0</a:t>
            </a:r>
          </a:p>
          <a:p>
            <a:r>
              <a:rPr lang="en-GB" dirty="0" smtClean="0"/>
              <a:t>TPR=5/6=83%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910224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Asia dataset</a:t>
            </a:r>
            <a:endParaRPr lang="ru-RU" dirty="0"/>
          </a:p>
        </p:txBody>
      </p:sp>
      <p:sp>
        <p:nvSpPr>
          <p:cNvPr id="7" name="Содержимое 5"/>
          <p:cNvSpPr>
            <a:spLocks noGrp="1"/>
          </p:cNvSpPr>
          <p:nvPr>
            <p:ph idx="1"/>
          </p:nvPr>
        </p:nvSpPr>
        <p:spPr>
          <a:xfrm>
            <a:off x="63756" y="1973264"/>
            <a:ext cx="4827270" cy="4210046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synthetic dataset from </a:t>
            </a:r>
            <a:r>
              <a:rPr lang="en-US" sz="2000" dirty="0" err="1"/>
              <a:t>Lauritzen</a:t>
            </a:r>
            <a:r>
              <a:rPr lang="en-US" sz="2000" dirty="0"/>
              <a:t> and </a:t>
            </a:r>
            <a:r>
              <a:rPr lang="en-US" sz="2000" dirty="0" err="1"/>
              <a:t>Spiegelhalter</a:t>
            </a:r>
            <a:r>
              <a:rPr lang="en-US" sz="2000" dirty="0"/>
              <a:t> (1988) </a:t>
            </a:r>
            <a:endParaRPr lang="en-US" sz="2000" dirty="0" smtClean="0"/>
          </a:p>
          <a:p>
            <a:r>
              <a:rPr lang="en-US" sz="2000" dirty="0" smtClean="0"/>
              <a:t>8 binary variables: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5000 observations</a:t>
            </a:r>
            <a:endParaRPr lang="ru-RU" sz="2000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27" y="2468880"/>
            <a:ext cx="4148435" cy="3606800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3088640"/>
            <a:ext cx="4017267" cy="2011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3680" y="6407706"/>
            <a:ext cx="566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http://www.bnlearn.com/documentation/man/asia.html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548227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 equivalence class (CPDAG) from observational data using PC-algorithms and MCMC iterative scheme</a:t>
            </a:r>
          </a:p>
          <a:p>
            <a:r>
              <a:rPr lang="en-GB" dirty="0"/>
              <a:t>What </a:t>
            </a:r>
            <a:r>
              <a:rPr lang="en-GB" dirty="0" smtClean="0"/>
              <a:t>are the </a:t>
            </a:r>
            <a:r>
              <a:rPr lang="en-GB" dirty="0"/>
              <a:t>differences between </a:t>
            </a:r>
            <a:r>
              <a:rPr lang="en-GB" dirty="0" smtClean="0"/>
              <a:t>estimates </a:t>
            </a:r>
            <a:r>
              <a:rPr lang="en-GB" dirty="0"/>
              <a:t>of 2 algorithms</a:t>
            </a:r>
            <a:r>
              <a:rPr lang="en-GB" dirty="0" smtClean="0"/>
              <a:t>?</a:t>
            </a:r>
          </a:p>
          <a:p>
            <a:r>
              <a:rPr lang="en-GB" dirty="0" smtClean="0"/>
              <a:t>Compare estimated structures to the true DAG</a:t>
            </a:r>
          </a:p>
          <a:p>
            <a:r>
              <a:rPr lang="en-GB" dirty="0" smtClean="0"/>
              <a:t>Why was edge A-&gt;T missed by both algorithms?</a:t>
            </a:r>
          </a:p>
          <a:p>
            <a:r>
              <a:rPr lang="en-GB" dirty="0" smtClean="0"/>
              <a:t>Try </a:t>
            </a:r>
            <a:r>
              <a:rPr lang="en-GB" dirty="0"/>
              <a:t>the same with 500 observations instead of 5000</a:t>
            </a:r>
          </a:p>
          <a:p>
            <a:r>
              <a:rPr lang="en-GB" dirty="0"/>
              <a:t>Did the results </a:t>
            </a:r>
            <a:r>
              <a:rPr lang="en-GB" dirty="0" smtClean="0"/>
              <a:t>change?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Asia dataset, + R-code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162715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Generate random DAG with 100 nodes and data </a:t>
            </a:r>
          </a:p>
          <a:p>
            <a:r>
              <a:rPr lang="en-GB" dirty="0" smtClean="0"/>
              <a:t>Apply PC and MCMC algorithms for structure learning</a:t>
            </a:r>
          </a:p>
          <a:p>
            <a:r>
              <a:rPr lang="en-GB" dirty="0" smtClean="0"/>
              <a:t>Compare estimates to the true structure</a:t>
            </a:r>
          </a:p>
          <a:p>
            <a:r>
              <a:rPr lang="en-GB" dirty="0" smtClean="0"/>
              <a:t>Is there a significant difference between results of 2 algorithms?</a:t>
            </a:r>
          </a:p>
          <a:p>
            <a:r>
              <a:rPr lang="en-GB" dirty="0" smtClean="0"/>
              <a:t>Is there a significant difference between MAP estimate and sampling version of MCMC schemes?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=100, see R-code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534363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Chickering</a:t>
            </a:r>
            <a:r>
              <a:rPr lang="en-US" sz="2000" dirty="0"/>
              <a:t>, D. M. (2002). Optimal structure identification with greedy search. Journal of Machine Learning Research 3, 507–554. </a:t>
            </a:r>
          </a:p>
          <a:p>
            <a:r>
              <a:rPr lang="en-US" sz="2000" dirty="0"/>
              <a:t>Friedman, N. and D. </a:t>
            </a:r>
            <a:r>
              <a:rPr lang="en-US" sz="2000" dirty="0" err="1"/>
              <a:t>Koller</a:t>
            </a:r>
            <a:r>
              <a:rPr lang="en-US" sz="2000" dirty="0"/>
              <a:t> (2003). A Bayesian approach to structure discovery in </a:t>
            </a:r>
            <a:r>
              <a:rPr lang="en-US" sz="2000" dirty="0" err="1"/>
              <a:t>bayesian</a:t>
            </a:r>
            <a:r>
              <a:rPr lang="en-US" sz="2000" dirty="0"/>
              <a:t> networks. Machine Learning 50, 95–125. </a:t>
            </a:r>
          </a:p>
          <a:p>
            <a:r>
              <a:rPr lang="en-US" sz="2000" dirty="0" err="1"/>
              <a:t>Kalisch</a:t>
            </a:r>
            <a:r>
              <a:rPr lang="en-US" sz="2000" dirty="0"/>
              <a:t>, M. and P. </a:t>
            </a:r>
            <a:r>
              <a:rPr lang="en-US" sz="2000" dirty="0" err="1" smtClean="0"/>
              <a:t>Bühlmann</a:t>
            </a:r>
            <a:r>
              <a:rPr lang="en-US" sz="2000" dirty="0" smtClean="0"/>
              <a:t> </a:t>
            </a:r>
            <a:r>
              <a:rPr lang="en-US" sz="2000" dirty="0"/>
              <a:t>(2007). Estimating high-dimensional directed acyclic graphs with the PC-algorithm. Journal of Machine Learning Research 8, 613–636. </a:t>
            </a:r>
          </a:p>
          <a:p>
            <a:r>
              <a:rPr lang="en-US" sz="2000" dirty="0" err="1"/>
              <a:t>Kalisch</a:t>
            </a:r>
            <a:r>
              <a:rPr lang="en-US" sz="2000" dirty="0"/>
              <a:t>, M., M. </a:t>
            </a:r>
            <a:r>
              <a:rPr lang="en-US" sz="2000" dirty="0" err="1" smtClean="0"/>
              <a:t>Mächler</a:t>
            </a:r>
            <a:r>
              <a:rPr lang="en-US" sz="2000" dirty="0"/>
              <a:t>, D. Colombo, M. </a:t>
            </a:r>
            <a:r>
              <a:rPr lang="en-US" sz="2000" dirty="0" err="1"/>
              <a:t>Maathuis</a:t>
            </a:r>
            <a:r>
              <a:rPr lang="en-US" sz="2000" dirty="0"/>
              <a:t>, and P. </a:t>
            </a:r>
            <a:r>
              <a:rPr lang="en-US" sz="2000" dirty="0" err="1" smtClean="0"/>
              <a:t>Bühlmann</a:t>
            </a:r>
            <a:r>
              <a:rPr lang="en-US" sz="2000" dirty="0" smtClean="0"/>
              <a:t> </a:t>
            </a:r>
            <a:r>
              <a:rPr lang="en-US" sz="2000" dirty="0"/>
              <a:t>(2012). Causal inference using graphical models with the R package </a:t>
            </a:r>
            <a:r>
              <a:rPr lang="en-US" sz="2000" dirty="0" err="1"/>
              <a:t>pcalg</a:t>
            </a:r>
            <a:r>
              <a:rPr lang="en-US" sz="2000" dirty="0"/>
              <a:t>. Journal of Statistical </a:t>
            </a:r>
            <a:r>
              <a:rPr lang="en-US" sz="2000" dirty="0" smtClean="0"/>
              <a:t>Software </a:t>
            </a:r>
            <a:r>
              <a:rPr lang="en-US" sz="2000" dirty="0"/>
              <a:t>47, 1–26. </a:t>
            </a:r>
          </a:p>
          <a:p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2087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519114"/>
            <a:ext cx="8496300" cy="537526"/>
          </a:xfrm>
        </p:spPr>
        <p:txBody>
          <a:bodyPr/>
          <a:lstStyle/>
          <a:p>
            <a:r>
              <a:rPr lang="en-GB" dirty="0" smtClean="0"/>
              <a:t>Bayesian Networks</a:t>
            </a:r>
            <a:endParaRPr lang="ru-RU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4399280" y="2062480"/>
            <a:ext cx="4420870" cy="1281819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 – Directed Acyclic Graph (DAG)</a:t>
            </a:r>
          </a:p>
          <a:p>
            <a:r>
              <a:rPr lang="en-GB" sz="2000" dirty="0" smtClean="0"/>
              <a:t>Nodes – random variables</a:t>
            </a:r>
          </a:p>
          <a:p>
            <a:r>
              <a:rPr lang="en-GB" sz="2000" dirty="0" smtClean="0"/>
              <a:t>Edges – conditional dependencies</a:t>
            </a:r>
          </a:p>
          <a:p>
            <a:r>
              <a:rPr lang="en-US" sz="2000" dirty="0" smtClean="0"/>
              <a:t>CPD (conditional probability distribution) of node X: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	P</a:t>
            </a:r>
            <a:r>
              <a:rPr lang="en-US" sz="2000" dirty="0"/>
              <a:t>(</a:t>
            </a:r>
            <a:r>
              <a:rPr lang="en-US" sz="2000" dirty="0" err="1"/>
              <a:t>X|parents</a:t>
            </a:r>
            <a:r>
              <a:rPr lang="en-US" sz="2000" dirty="0"/>
              <a:t>(X)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ru-RU" sz="2000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80591" y="5563623"/>
            <a:ext cx="558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P(S,C,B,X,D)=P(S)P(C|S)P(B|S)P(X|C,S)P(D|C,B)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1+2+2+4+4=13 parameters instead of 2</a:t>
            </a:r>
            <a:r>
              <a:rPr lang="en-GB" baseline="30000" dirty="0" smtClean="0"/>
              <a:t>5</a:t>
            </a:r>
            <a:r>
              <a:rPr lang="en-GB" dirty="0" smtClean="0"/>
              <a:t>=32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67145" y="5210591"/>
            <a:ext cx="52343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Compact representation of joint distribution in a product </a:t>
            </a:r>
            <a:r>
              <a:rPr lang="en-US" sz="1400" dirty="0" smtClean="0"/>
              <a:t>form:</a:t>
            </a:r>
            <a:endParaRPr lang="ru-RU" sz="1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363980"/>
            <a:ext cx="3662680" cy="34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6579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89926"/>
          </a:xfrm>
        </p:spPr>
        <p:txBody>
          <a:bodyPr/>
          <a:lstStyle/>
          <a:p>
            <a:r>
              <a:rPr lang="en-GB" dirty="0" smtClean="0"/>
              <a:t>Learning BNs from observations/interventions</a:t>
            </a:r>
            <a:endParaRPr lang="ru-RU" dirty="0"/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821110" y="1635760"/>
            <a:ext cx="6321881" cy="1281819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gold standard for inferring causal links is intervention experiment however it is not always possible to perform one</a:t>
            </a:r>
          </a:p>
          <a:p>
            <a:endParaRPr lang="en-GB" dirty="0" smtClean="0"/>
          </a:p>
          <a:p>
            <a:r>
              <a:rPr lang="en-GB" dirty="0" smtClean="0"/>
              <a:t>Inferring BNs from observational data has some limitations: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causal interpretation we assume there are no hidden confounders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Only equivalence class (CPDAG) can be inferred from observational data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70" y="1442720"/>
            <a:ext cx="1750060" cy="2010963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20" y="5181600"/>
            <a:ext cx="3118880" cy="13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1773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28966"/>
          </a:xfrm>
        </p:spPr>
        <p:txBody>
          <a:bodyPr/>
          <a:lstStyle/>
          <a:p>
            <a:r>
              <a:rPr lang="en-GB" dirty="0" smtClean="0"/>
              <a:t>Learning BNs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4366950" y="1554480"/>
            <a:ext cx="4453200" cy="1281819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Learn parameters </a:t>
            </a:r>
            <a:r>
              <a:rPr lang="en-GB" dirty="0" err="1"/>
              <a:t>Θ</a:t>
            </a:r>
            <a:r>
              <a:rPr lang="en-GB" dirty="0" smtClean="0"/>
              <a:t> when structure G is known: ML, MAP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Learn graph G and parameters </a:t>
            </a:r>
            <a:r>
              <a:rPr lang="en-GB" dirty="0" err="1" smtClean="0"/>
              <a:t>Θ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360" y="2836299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73" y="4319659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7" y="4077473"/>
            <a:ext cx="2928574" cy="1633081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852699"/>
            <a:ext cx="2966179" cy="1924339"/>
          </a:xfrm>
          <a:prstGeom prst="rect">
            <a:avLst/>
          </a:prstGeom>
        </p:spPr>
      </p:pic>
      <p:pic>
        <p:nvPicPr>
          <p:cNvPr id="12" name="Изображение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47" y="5710554"/>
            <a:ext cx="2674574" cy="5434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9200" y="6277094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NP-hard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97" y="1626104"/>
            <a:ext cx="4390343" cy="26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2330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406"/>
          </a:xfrm>
        </p:spPr>
        <p:txBody>
          <a:bodyPr/>
          <a:lstStyle/>
          <a:p>
            <a:r>
              <a:rPr lang="en-GB" dirty="0" smtClean="0"/>
              <a:t>Likelihood</a:t>
            </a:r>
            <a:endParaRPr lang="ru-RU" dirty="0"/>
          </a:p>
        </p:txBody>
      </p:sp>
      <p:sp>
        <p:nvSpPr>
          <p:cNvPr id="8" name="Содержимое 1"/>
          <p:cNvSpPr txBox="1">
            <a:spLocks/>
          </p:cNvSpPr>
          <p:nvPr/>
        </p:nvSpPr>
        <p:spPr>
          <a:xfrm>
            <a:off x="403732" y="3851014"/>
            <a:ext cx="7956550" cy="1482614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1584960"/>
            <a:ext cx="2360296" cy="43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7173" y="1066800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data: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0" y="2293620"/>
            <a:ext cx="3606800" cy="198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520" y="1654294"/>
            <a:ext cx="133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Network: G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4434655"/>
            <a:ext cx="2795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LungCan</a:t>
            </a:r>
            <a:r>
              <a:rPr lang="en-GB" dirty="0" smtClean="0"/>
              <a:t> = 0(no), 1(yes)</a:t>
            </a:r>
          </a:p>
          <a:p>
            <a:r>
              <a:rPr lang="en-GB" dirty="0" err="1" smtClean="0"/>
              <a:t>Bronch</a:t>
            </a:r>
            <a:r>
              <a:rPr lang="en-GB" dirty="0" smtClean="0"/>
              <a:t> = </a:t>
            </a:r>
            <a:r>
              <a:rPr lang="en-GB" dirty="0"/>
              <a:t>0(no), 1(yes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Dysponea</a:t>
            </a:r>
            <a:r>
              <a:rPr lang="en-GB" dirty="0" smtClean="0"/>
              <a:t> = </a:t>
            </a:r>
            <a:r>
              <a:rPr lang="en-GB" dirty="0"/>
              <a:t>0(no), 1(yes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L = P(G|D) = 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21669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406"/>
          </a:xfrm>
        </p:spPr>
        <p:txBody>
          <a:bodyPr/>
          <a:lstStyle/>
          <a:p>
            <a:r>
              <a:rPr lang="en-GB" dirty="0" smtClean="0"/>
              <a:t>Likelihood</a:t>
            </a:r>
            <a:endParaRPr lang="ru-RU" dirty="0"/>
          </a:p>
        </p:txBody>
      </p:sp>
      <p:sp>
        <p:nvSpPr>
          <p:cNvPr id="8" name="Содержимое 1"/>
          <p:cNvSpPr txBox="1">
            <a:spLocks/>
          </p:cNvSpPr>
          <p:nvPr/>
        </p:nvSpPr>
        <p:spPr>
          <a:xfrm>
            <a:off x="403732" y="3851014"/>
            <a:ext cx="7956550" cy="1482614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1584960"/>
            <a:ext cx="2360296" cy="43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7173" y="1066800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data: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1627999"/>
            <a:ext cx="445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Calculating conditional probability tables: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4434655"/>
            <a:ext cx="525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L = P(G|D) =</a:t>
            </a:r>
            <a:endParaRPr lang="ru-RU" dirty="0"/>
          </a:p>
        </p:txBody>
      </p:sp>
      <p:pic>
        <p:nvPicPr>
          <p:cNvPr id="12" name="Изображение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37" y="5902960"/>
            <a:ext cx="5654676" cy="634339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410380"/>
            <a:ext cx="554736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53233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406"/>
          </a:xfrm>
        </p:spPr>
        <p:txBody>
          <a:bodyPr/>
          <a:lstStyle/>
          <a:p>
            <a:r>
              <a:rPr lang="en-GB" dirty="0" smtClean="0"/>
              <a:t>Likelihood</a:t>
            </a:r>
            <a:endParaRPr lang="ru-RU" dirty="0"/>
          </a:p>
        </p:txBody>
      </p:sp>
      <p:sp>
        <p:nvSpPr>
          <p:cNvPr id="8" name="Содержимое 1"/>
          <p:cNvSpPr txBox="1">
            <a:spLocks/>
          </p:cNvSpPr>
          <p:nvPr/>
        </p:nvSpPr>
        <p:spPr>
          <a:xfrm>
            <a:off x="403732" y="3851014"/>
            <a:ext cx="7956550" cy="1482614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1584960"/>
            <a:ext cx="2360296" cy="43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7173" y="1066800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data: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1627999"/>
            <a:ext cx="445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Calculating conditional probability tables: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4434655"/>
            <a:ext cx="525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L = P(G|D</a:t>
            </a:r>
            <a:r>
              <a:rPr lang="en-GB" dirty="0"/>
              <a:t>) </a:t>
            </a:r>
            <a:r>
              <a:rPr lang="en-GB" dirty="0" smtClean="0"/>
              <a:t>= -</a:t>
            </a:r>
            <a:r>
              <a:rPr lang="en-GB" dirty="0"/>
              <a:t>20.1932377 </a:t>
            </a:r>
            <a:r>
              <a:rPr lang="en-GB" dirty="0" smtClean="0"/>
              <a:t>(see R-code)</a:t>
            </a:r>
            <a:endParaRPr lang="ru-RU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410380"/>
            <a:ext cx="554736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28712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720406"/>
          </a:xfrm>
        </p:spPr>
        <p:txBody>
          <a:bodyPr/>
          <a:lstStyle/>
          <a:p>
            <a:r>
              <a:rPr lang="en-GB" dirty="0" smtClean="0"/>
              <a:t>Likelihood</a:t>
            </a:r>
            <a:endParaRPr lang="ru-RU" dirty="0"/>
          </a:p>
        </p:txBody>
      </p:sp>
      <p:sp>
        <p:nvSpPr>
          <p:cNvPr id="8" name="Содержимое 1"/>
          <p:cNvSpPr txBox="1">
            <a:spLocks/>
          </p:cNvSpPr>
          <p:nvPr/>
        </p:nvSpPr>
        <p:spPr>
          <a:xfrm>
            <a:off x="403732" y="3851014"/>
            <a:ext cx="7956550" cy="1482614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 smtClean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1584960"/>
            <a:ext cx="2360296" cy="43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7173" y="1066800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Observed data: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1627999"/>
            <a:ext cx="136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Network G</a:t>
            </a:r>
            <a:r>
              <a:rPr lang="en-GB" baseline="-25000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4434655"/>
            <a:ext cx="8070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L = P(G|D</a:t>
            </a:r>
            <a:r>
              <a:rPr lang="en-GB" dirty="0"/>
              <a:t>) </a:t>
            </a:r>
            <a:r>
              <a:rPr lang="en-GB" dirty="0" smtClean="0"/>
              <a:t>=                                                      = -</a:t>
            </a:r>
            <a:r>
              <a:rPr lang="en-GB" dirty="0"/>
              <a:t>23.6696369 </a:t>
            </a:r>
            <a:r>
              <a:rPr lang="en-GB" dirty="0" smtClean="0"/>
              <a:t>(see R-code)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217420"/>
            <a:ext cx="5829300" cy="3568700"/>
          </a:xfrm>
          <a:prstGeom prst="rect">
            <a:avLst/>
          </a:prstGeom>
        </p:spPr>
      </p:pic>
      <p:pic>
        <p:nvPicPr>
          <p:cNvPr id="6" name="Изображение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0" y="6010397"/>
            <a:ext cx="3373120" cy="4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3880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28966"/>
          </a:xfrm>
        </p:spPr>
        <p:txBody>
          <a:bodyPr/>
          <a:lstStyle/>
          <a:p>
            <a:r>
              <a:rPr lang="en-GB" dirty="0" smtClean="0"/>
              <a:t>Learning BNs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4366950" y="1554480"/>
            <a:ext cx="4453200" cy="1281819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Learn parameters </a:t>
            </a:r>
            <a:r>
              <a:rPr lang="en-GB" dirty="0" err="1"/>
              <a:t>Θ</a:t>
            </a:r>
            <a:r>
              <a:rPr lang="en-GB" dirty="0" smtClean="0"/>
              <a:t> when structure G is known: ML, MAP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Learn graph G and parameters </a:t>
            </a:r>
            <a:r>
              <a:rPr lang="en-GB" dirty="0" err="1" smtClean="0"/>
              <a:t>Θ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360" y="2836299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73" y="4319659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47" y="4077473"/>
            <a:ext cx="2928574" cy="1633081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4852699"/>
            <a:ext cx="2966179" cy="1924339"/>
          </a:xfrm>
          <a:prstGeom prst="rect">
            <a:avLst/>
          </a:prstGeom>
        </p:spPr>
      </p:pic>
      <p:pic>
        <p:nvPicPr>
          <p:cNvPr id="12" name="Изображение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47" y="5710554"/>
            <a:ext cx="2674574" cy="5434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9200" y="6277094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NP-hard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97" y="1626104"/>
            <a:ext cx="4390343" cy="26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014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41414</TotalTime>
  <Words>915</Words>
  <Application>Microsoft Macintosh PowerPoint</Application>
  <PresentationFormat>Экран (4:3)</PresentationFormat>
  <Paragraphs>165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eth_praesentation_4zu3_ETH3</vt:lpstr>
      <vt:lpstr>Tutorial: Learning Bayesian Networks with R  January 2018 </vt:lpstr>
      <vt:lpstr>Bayesian Networks</vt:lpstr>
      <vt:lpstr>Learning BNs from observations/interventions</vt:lpstr>
      <vt:lpstr>Learning BNs</vt:lpstr>
      <vt:lpstr>Likelihood</vt:lpstr>
      <vt:lpstr>Likelihood</vt:lpstr>
      <vt:lpstr>Likelihood</vt:lpstr>
      <vt:lpstr>Likelihood</vt:lpstr>
      <vt:lpstr>Learning BNs</vt:lpstr>
      <vt:lpstr>BN structure learning</vt:lpstr>
      <vt:lpstr>Learning BNs with R</vt:lpstr>
      <vt:lpstr>Comparing BNs to each other</vt:lpstr>
      <vt:lpstr>Asia dataset</vt:lpstr>
      <vt:lpstr>Asia dataset, + R-code</vt:lpstr>
      <vt:lpstr>n=100, see R-code </vt:lpstr>
      <vt:lpstr>References</vt:lpstr>
    </vt:vector>
  </TitlesOfParts>
  <Manager/>
  <Company>ETH Zuerich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PrimerID</dc:title>
  <dc:subject/>
  <dc:creator>David Seifert</dc:creator>
  <cp:keywords/>
  <dc:description/>
  <cp:lastModifiedBy>ME664 Минькина</cp:lastModifiedBy>
  <cp:revision>622</cp:revision>
  <cp:lastPrinted>2013-06-08T11:22:51Z</cp:lastPrinted>
  <dcterms:created xsi:type="dcterms:W3CDTF">2015-06-17T07:44:53Z</dcterms:created>
  <dcterms:modified xsi:type="dcterms:W3CDTF">2018-01-23T07:29:39Z</dcterms:modified>
  <cp:category/>
</cp:coreProperties>
</file>