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charts/chart9.xml" ContentType="application/vnd.openxmlformats-officedocument.drawingml.chart+xml"/>
  <Override PartName="/ppt/charts/chart7.xml" ContentType="application/vnd.openxmlformats-officedocument.drawingml.chart+xml"/>
  <Override PartName="/ppt/notesSlides/notesSlide9.xml" ContentType="application/vnd.openxmlformats-officedocument.presentationml.notesSlide+xml"/>
  <Override PartName="/ppt/charts/chart3.xml" ContentType="application/vnd.openxmlformats-officedocument.drawingml.chart+xml"/>
  <Override PartName="/ppt/charts/chart5.xml" ContentType="application/vnd.openxmlformats-officedocument.drawingml.char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charts/chart8.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notesSlides/notesSlide8.xml" ContentType="application/vnd.openxmlformats-officedocument.presentationml.notesSlide+xml"/>
  <Override PartName="/ppt/charts/chart4.xml" ContentType="application/vnd.openxmlformats-officedocument.drawingml.chart+xml"/>
  <Override PartName="/ppt/notesSlides/notesSlide6.xml" ContentType="application/vnd.openxmlformats-officedocument.presentationml.notesSlide+xml"/>
  <Override PartName="/ppt/slides/slide8.xml" ContentType="application/vnd.openxmlformats-officedocument.presentationml.slide+xml"/>
  <Override PartName="/ppt/charts/chart2.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8" r:id="rId3"/>
  </p:sldMasterIdLst>
  <p:notesMasterIdLst>
    <p:notesMasterId r:id="rId26"/>
  </p:notesMasterIdLst>
  <p:sldIdLst>
    <p:sldId id="257" r:id="rId4"/>
    <p:sldId id="258" r:id="rId5"/>
    <p:sldId id="260" r:id="rId6"/>
    <p:sldId id="300" r:id="rId7"/>
    <p:sldId id="278" r:id="rId8"/>
    <p:sldId id="272" r:id="rId9"/>
    <p:sldId id="299" r:id="rId10"/>
    <p:sldId id="291" r:id="rId11"/>
    <p:sldId id="292" r:id="rId12"/>
    <p:sldId id="303" r:id="rId13"/>
    <p:sldId id="295" r:id="rId14"/>
    <p:sldId id="284" r:id="rId15"/>
    <p:sldId id="285" r:id="rId16"/>
    <p:sldId id="296" r:id="rId17"/>
    <p:sldId id="286" r:id="rId18"/>
    <p:sldId id="304" r:id="rId19"/>
    <p:sldId id="287" r:id="rId20"/>
    <p:sldId id="298" r:id="rId21"/>
    <p:sldId id="282" r:id="rId22"/>
    <p:sldId id="283" r:id="rId23"/>
    <p:sldId id="297" r:id="rId24"/>
    <p:sldId id="277"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42" autoAdjust="0"/>
    <p:restoredTop sz="94652" autoAdjust="0"/>
  </p:normalViewPr>
  <p:slideViewPr>
    <p:cSldViewPr>
      <p:cViewPr varScale="1">
        <p:scale>
          <a:sx n="107" d="100"/>
          <a:sy n="107" d="100"/>
        </p:scale>
        <p:origin x="-90" y="-96"/>
      </p:cViewPr>
      <p:guideLst>
        <p:guide orient="horz" pos="2160"/>
        <p:guide pos="2880"/>
      </p:guideLst>
    </p:cSldViewPr>
  </p:slideViewPr>
  <p:outlineViewPr>
    <p:cViewPr>
      <p:scale>
        <a:sx n="33" d="100"/>
        <a:sy n="33" d="100"/>
      </p:scale>
      <p:origin x="36" y="252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lchen\&#26700;&#38754;\&#34701;&#36164;&#34701;&#21048;&#26376;&#24230;&#25253;&#21578;\20150710.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Documents%20and%20Settings\lchen\&#26700;&#38754;\&#34701;&#36164;&#34701;&#21048;&#26376;&#24230;&#25253;&#21578;\20150710.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Documents%20and%20Settings\lchen\&#26700;&#38754;\&#34701;&#36164;&#34701;&#21048;&#26376;&#24230;&#25253;&#21578;\20150710.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Documents%20and%20Settings\lchen\&#26700;&#38754;\&#34701;&#36164;&#34701;&#21048;&#26376;&#24230;&#25253;&#21578;\20150702.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Documents%20and%20Settings\lchen\&#26700;&#38754;\&#34701;&#36164;&#34701;&#21048;&#26376;&#24230;&#25253;&#21578;\20150702.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Documents%20and%20Settings\lchen\&#26700;&#38754;\&#34701;&#36164;&#34701;&#21048;&#26376;&#24230;&#25253;&#21578;\20150702.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Documents%20and%20Settings\lchen\&#26700;&#38754;\&#34701;&#36164;&#34701;&#21048;&#26376;&#24230;&#25253;&#21578;\20150702.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Documents%20and%20Settings\lchen\&#26700;&#38754;\&#34701;&#36164;&#34701;&#21048;&#26376;&#24230;&#25253;&#21578;\20150704.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Documents%20and%20Settings\lchen\&#26700;&#38754;\&#34701;&#36164;&#34701;&#21048;&#26376;&#24230;&#25253;&#21578;\20150706.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zh-CN"/>
  <c:chart>
    <c:title>
      <c:tx>
        <c:rich>
          <a:bodyPr/>
          <a:lstStyle/>
          <a:p>
            <a:pPr>
              <a:defRPr/>
            </a:pPr>
            <a:r>
              <a:rPr lang="zh-CN" sz="1800" b="1" i="0" baseline="0"/>
              <a:t>券商两融前十</a:t>
            </a:r>
          </a:p>
        </c:rich>
      </c:tx>
      <c:layout/>
    </c:title>
    <c:plotArea>
      <c:layout/>
      <c:barChart>
        <c:barDir val="col"/>
        <c:grouping val="clustered"/>
        <c:ser>
          <c:idx val="0"/>
          <c:order val="0"/>
          <c:tx>
            <c:strRef>
              <c:f>Sheet2!$B$1</c:f>
              <c:strCache>
                <c:ptCount val="1"/>
                <c:pt idx="0">
                  <c:v>期末融资融券余额(万元,右)</c:v>
                </c:pt>
              </c:strCache>
            </c:strRef>
          </c:tx>
          <c:cat>
            <c:strRef>
              <c:f>Sheet2!$A$2:$A$11</c:f>
              <c:strCache>
                <c:ptCount val="10"/>
                <c:pt idx="0">
                  <c:v>广发证券</c:v>
                </c:pt>
                <c:pt idx="1">
                  <c:v>中国银河证券</c:v>
                </c:pt>
                <c:pt idx="2">
                  <c:v>海通证券</c:v>
                </c:pt>
                <c:pt idx="3">
                  <c:v>国泰君安证券</c:v>
                </c:pt>
                <c:pt idx="4">
                  <c:v>招商证券</c:v>
                </c:pt>
                <c:pt idx="5">
                  <c:v>华泰证券</c:v>
                </c:pt>
                <c:pt idx="6">
                  <c:v>国信证券</c:v>
                </c:pt>
                <c:pt idx="7">
                  <c:v>中信证券</c:v>
                </c:pt>
                <c:pt idx="8">
                  <c:v>光大证券</c:v>
                </c:pt>
                <c:pt idx="9">
                  <c:v>中信建投证券</c:v>
                </c:pt>
              </c:strCache>
            </c:strRef>
          </c:cat>
          <c:val>
            <c:numRef>
              <c:f>Sheet2!$B$2:$B$11</c:f>
              <c:numCache>
                <c:formatCode>#,##0.00</c:formatCode>
                <c:ptCount val="10"/>
                <c:pt idx="0">
                  <c:v>8459964.8626000006</c:v>
                </c:pt>
                <c:pt idx="1">
                  <c:v>8185814.6771</c:v>
                </c:pt>
                <c:pt idx="2">
                  <c:v>7969708.1137000006</c:v>
                </c:pt>
                <c:pt idx="3">
                  <c:v>7396353.7220999999</c:v>
                </c:pt>
                <c:pt idx="4">
                  <c:v>7277807.2979000006</c:v>
                </c:pt>
                <c:pt idx="5">
                  <c:v>7024724.7303999998</c:v>
                </c:pt>
                <c:pt idx="6">
                  <c:v>6550317.3914999999</c:v>
                </c:pt>
                <c:pt idx="7">
                  <c:v>4980883.9076000005</c:v>
                </c:pt>
                <c:pt idx="8">
                  <c:v>4334915.1392000001</c:v>
                </c:pt>
                <c:pt idx="9">
                  <c:v>3532660.1680000001</c:v>
                </c:pt>
              </c:numCache>
            </c:numRef>
          </c:val>
        </c:ser>
        <c:axId val="90771456"/>
        <c:axId val="90721280"/>
      </c:barChart>
      <c:lineChart>
        <c:grouping val="standard"/>
        <c:ser>
          <c:idx val="1"/>
          <c:order val="1"/>
          <c:tx>
            <c:strRef>
              <c:f>Sheet2!$C$1</c:f>
              <c:strCache>
                <c:ptCount val="1"/>
                <c:pt idx="0">
                  <c:v>市场占比(%)</c:v>
                </c:pt>
              </c:strCache>
            </c:strRef>
          </c:tx>
          <c:marker>
            <c:symbol val="none"/>
          </c:marker>
          <c:cat>
            <c:strRef>
              <c:f>Sheet2!$A$2:$A$11</c:f>
              <c:strCache>
                <c:ptCount val="10"/>
                <c:pt idx="0">
                  <c:v>广发证券</c:v>
                </c:pt>
                <c:pt idx="1">
                  <c:v>中国银河证券</c:v>
                </c:pt>
                <c:pt idx="2">
                  <c:v>海通证券</c:v>
                </c:pt>
                <c:pt idx="3">
                  <c:v>国泰君安证券</c:v>
                </c:pt>
                <c:pt idx="4">
                  <c:v>招商证券</c:v>
                </c:pt>
                <c:pt idx="5">
                  <c:v>华泰证券</c:v>
                </c:pt>
                <c:pt idx="6">
                  <c:v>国信证券</c:v>
                </c:pt>
                <c:pt idx="7">
                  <c:v>中信证券</c:v>
                </c:pt>
                <c:pt idx="8">
                  <c:v>光大证券</c:v>
                </c:pt>
                <c:pt idx="9">
                  <c:v>中信建投证券</c:v>
                </c:pt>
              </c:strCache>
            </c:strRef>
          </c:cat>
          <c:val>
            <c:numRef>
              <c:f>Sheet2!$C$2:$C$11</c:f>
              <c:numCache>
                <c:formatCode>#,##0.00</c:formatCode>
                <c:ptCount val="10"/>
                <c:pt idx="0">
                  <c:v>6.6939306784698793</c:v>
                </c:pt>
                <c:pt idx="1">
                  <c:v>6.4770098795030302</c:v>
                </c:pt>
                <c:pt idx="2">
                  <c:v>6.3060159831859037</c:v>
                </c:pt>
                <c:pt idx="3">
                  <c:v>5.8523504403733373</c:v>
                </c:pt>
                <c:pt idx="4">
                  <c:v>5.7585508137007269</c:v>
                </c:pt>
                <c:pt idx="5">
                  <c:v>5.5582997263394098</c:v>
                </c:pt>
                <c:pt idx="6">
                  <c:v>5.1829258457701242</c:v>
                </c:pt>
                <c:pt idx="7">
                  <c:v>3.9411146661351113</c:v>
                </c:pt>
                <c:pt idx="8">
                  <c:v>3.4299931394675349</c:v>
                </c:pt>
                <c:pt idx="9">
                  <c:v>2.7952104600013916</c:v>
                </c:pt>
              </c:numCache>
            </c:numRef>
          </c:val>
        </c:ser>
        <c:marker val="1"/>
        <c:axId val="90704128"/>
        <c:axId val="90719360"/>
      </c:lineChart>
      <c:catAx>
        <c:axId val="90704128"/>
        <c:scaling>
          <c:orientation val="minMax"/>
        </c:scaling>
        <c:axPos val="b"/>
        <c:majorTickMark val="none"/>
        <c:tickLblPos val="nextTo"/>
        <c:crossAx val="90719360"/>
        <c:crosses val="autoZero"/>
        <c:auto val="1"/>
        <c:lblAlgn val="ctr"/>
        <c:lblOffset val="100"/>
      </c:catAx>
      <c:valAx>
        <c:axId val="90719360"/>
        <c:scaling>
          <c:orientation val="minMax"/>
        </c:scaling>
        <c:axPos val="l"/>
        <c:majorGridlines/>
        <c:numFmt formatCode="#,##0.00" sourceLinked="1"/>
        <c:majorTickMark val="none"/>
        <c:tickLblPos val="nextTo"/>
        <c:crossAx val="90704128"/>
        <c:crosses val="autoZero"/>
        <c:crossBetween val="between"/>
      </c:valAx>
      <c:valAx>
        <c:axId val="90721280"/>
        <c:scaling>
          <c:orientation val="minMax"/>
        </c:scaling>
        <c:axPos val="r"/>
        <c:numFmt formatCode="#,##0.00" sourceLinked="1"/>
        <c:tickLblPos val="nextTo"/>
        <c:crossAx val="90771456"/>
        <c:crosses val="max"/>
        <c:crossBetween val="between"/>
      </c:valAx>
      <c:catAx>
        <c:axId val="90771456"/>
        <c:scaling>
          <c:orientation val="minMax"/>
        </c:scaling>
        <c:delete val="1"/>
        <c:axPos val="b"/>
        <c:tickLblPos val="nextTo"/>
        <c:crossAx val="90721280"/>
        <c:crosses val="autoZero"/>
        <c:auto val="1"/>
        <c:lblAlgn val="ctr"/>
        <c:lblOffset val="100"/>
      </c:catAx>
    </c:plotArea>
    <c:legend>
      <c:legendPos val="b"/>
      <c:layout/>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zh-CN"/>
  <c:chart>
    <c:title>
      <c:tx>
        <c:rich>
          <a:bodyPr/>
          <a:lstStyle/>
          <a:p>
            <a:pPr>
              <a:defRPr/>
            </a:pPr>
            <a:r>
              <a:rPr lang="zh-CN" sz="1800" b="1" i="0" baseline="0"/>
              <a:t>券商融资余额前十</a:t>
            </a:r>
          </a:p>
        </c:rich>
      </c:tx>
      <c:layout/>
    </c:title>
    <c:plotArea>
      <c:layout/>
      <c:barChart>
        <c:barDir val="col"/>
        <c:grouping val="clustered"/>
        <c:ser>
          <c:idx val="0"/>
          <c:order val="0"/>
          <c:tx>
            <c:strRef>
              <c:f>Sheet2!$B$25</c:f>
              <c:strCache>
                <c:ptCount val="1"/>
                <c:pt idx="0">
                  <c:v>期末融资余额(万元，右)</c:v>
                </c:pt>
              </c:strCache>
            </c:strRef>
          </c:tx>
          <c:cat>
            <c:strRef>
              <c:f>Sheet2!$A$26:$A$35</c:f>
              <c:strCache>
                <c:ptCount val="10"/>
                <c:pt idx="0">
                  <c:v>广发证券</c:v>
                </c:pt>
                <c:pt idx="1">
                  <c:v>中国银河证券</c:v>
                </c:pt>
                <c:pt idx="2">
                  <c:v>海通证券</c:v>
                </c:pt>
                <c:pt idx="3">
                  <c:v>国泰君安证券</c:v>
                </c:pt>
                <c:pt idx="4">
                  <c:v>招商证券</c:v>
                </c:pt>
                <c:pt idx="5">
                  <c:v>华泰证券</c:v>
                </c:pt>
                <c:pt idx="6">
                  <c:v>国信证券</c:v>
                </c:pt>
                <c:pt idx="7">
                  <c:v>中信证券</c:v>
                </c:pt>
                <c:pt idx="8">
                  <c:v>光大证券</c:v>
                </c:pt>
                <c:pt idx="9">
                  <c:v>中信建投证券</c:v>
                </c:pt>
              </c:strCache>
            </c:strRef>
          </c:cat>
          <c:val>
            <c:numRef>
              <c:f>Sheet2!$B$26:$B$35</c:f>
              <c:numCache>
                <c:formatCode>#,##0.00</c:formatCode>
                <c:ptCount val="10"/>
                <c:pt idx="0">
                  <c:v>8424532.9273000006</c:v>
                </c:pt>
                <c:pt idx="1">
                  <c:v>8127095.3672000002</c:v>
                </c:pt>
                <c:pt idx="2">
                  <c:v>7943171.8495000005</c:v>
                </c:pt>
                <c:pt idx="3">
                  <c:v>7381471.5490000006</c:v>
                </c:pt>
                <c:pt idx="4">
                  <c:v>7246856.3004000001</c:v>
                </c:pt>
                <c:pt idx="5">
                  <c:v>7008014.5626999997</c:v>
                </c:pt>
                <c:pt idx="6">
                  <c:v>6517390.3968000002</c:v>
                </c:pt>
                <c:pt idx="7">
                  <c:v>4964618.9191999994</c:v>
                </c:pt>
                <c:pt idx="8">
                  <c:v>4334613.5618000003</c:v>
                </c:pt>
                <c:pt idx="9">
                  <c:v>3527124.7066000002</c:v>
                </c:pt>
              </c:numCache>
            </c:numRef>
          </c:val>
        </c:ser>
        <c:axId val="56478336"/>
        <c:axId val="56475648"/>
      </c:barChart>
      <c:lineChart>
        <c:grouping val="standard"/>
        <c:ser>
          <c:idx val="1"/>
          <c:order val="1"/>
          <c:tx>
            <c:strRef>
              <c:f>Sheet2!$C$25</c:f>
              <c:strCache>
                <c:ptCount val="1"/>
                <c:pt idx="0">
                  <c:v>市场占比(%)</c:v>
                </c:pt>
              </c:strCache>
            </c:strRef>
          </c:tx>
          <c:marker>
            <c:symbol val="none"/>
          </c:marker>
          <c:cat>
            <c:strRef>
              <c:f>Sheet2!$A$26:$A$35</c:f>
              <c:strCache>
                <c:ptCount val="10"/>
                <c:pt idx="0">
                  <c:v>广发证券</c:v>
                </c:pt>
                <c:pt idx="1">
                  <c:v>中国银河证券</c:v>
                </c:pt>
                <c:pt idx="2">
                  <c:v>海通证券</c:v>
                </c:pt>
                <c:pt idx="3">
                  <c:v>国泰君安证券</c:v>
                </c:pt>
                <c:pt idx="4">
                  <c:v>招商证券</c:v>
                </c:pt>
                <c:pt idx="5">
                  <c:v>华泰证券</c:v>
                </c:pt>
                <c:pt idx="6">
                  <c:v>国信证券</c:v>
                </c:pt>
                <c:pt idx="7">
                  <c:v>中信证券</c:v>
                </c:pt>
                <c:pt idx="8">
                  <c:v>光大证券</c:v>
                </c:pt>
                <c:pt idx="9">
                  <c:v>中信建投证券</c:v>
                </c:pt>
              </c:strCache>
            </c:strRef>
          </c:cat>
          <c:val>
            <c:numRef>
              <c:f>Sheet2!$C$26:$C$35</c:f>
              <c:numCache>
                <c:formatCode>#,##0.00</c:formatCode>
                <c:ptCount val="10"/>
                <c:pt idx="0">
                  <c:v>6.6826572332530043</c:v>
                </c:pt>
                <c:pt idx="1">
                  <c:v>6.4467185432869103</c:v>
                </c:pt>
                <c:pt idx="2">
                  <c:v>6.3008234727198165</c:v>
                </c:pt>
                <c:pt idx="3">
                  <c:v>5.8552616108992197</c:v>
                </c:pt>
                <c:pt idx="4">
                  <c:v>5.7484797189503132</c:v>
                </c:pt>
                <c:pt idx="5">
                  <c:v>5.5590214451424673</c:v>
                </c:pt>
                <c:pt idx="6">
                  <c:v>5.1698398537885186</c:v>
                </c:pt>
                <c:pt idx="7">
                  <c:v>3.938122957918039</c:v>
                </c:pt>
                <c:pt idx="8">
                  <c:v>3.4383789489683867</c:v>
                </c:pt>
                <c:pt idx="9">
                  <c:v>2.7978483361094848</c:v>
                </c:pt>
              </c:numCache>
            </c:numRef>
          </c:val>
        </c:ser>
        <c:marker val="1"/>
        <c:axId val="56390400"/>
        <c:axId val="56391936"/>
      </c:lineChart>
      <c:catAx>
        <c:axId val="56390400"/>
        <c:scaling>
          <c:orientation val="minMax"/>
        </c:scaling>
        <c:axPos val="b"/>
        <c:majorTickMark val="none"/>
        <c:tickLblPos val="nextTo"/>
        <c:crossAx val="56391936"/>
        <c:crosses val="autoZero"/>
        <c:auto val="1"/>
        <c:lblAlgn val="ctr"/>
        <c:lblOffset val="100"/>
      </c:catAx>
      <c:valAx>
        <c:axId val="56391936"/>
        <c:scaling>
          <c:orientation val="minMax"/>
        </c:scaling>
        <c:axPos val="l"/>
        <c:majorGridlines/>
        <c:numFmt formatCode="#,##0.00" sourceLinked="1"/>
        <c:majorTickMark val="none"/>
        <c:tickLblPos val="nextTo"/>
        <c:crossAx val="56390400"/>
        <c:crosses val="autoZero"/>
        <c:crossBetween val="between"/>
      </c:valAx>
      <c:valAx>
        <c:axId val="56475648"/>
        <c:scaling>
          <c:orientation val="minMax"/>
        </c:scaling>
        <c:axPos val="r"/>
        <c:numFmt formatCode="#,##0.00" sourceLinked="1"/>
        <c:tickLblPos val="nextTo"/>
        <c:crossAx val="56478336"/>
        <c:crosses val="max"/>
        <c:crossBetween val="between"/>
      </c:valAx>
      <c:catAx>
        <c:axId val="56478336"/>
        <c:scaling>
          <c:orientation val="minMax"/>
        </c:scaling>
        <c:delete val="1"/>
        <c:axPos val="b"/>
        <c:tickLblPos val="nextTo"/>
        <c:crossAx val="56475648"/>
        <c:crosses val="autoZero"/>
        <c:auto val="1"/>
        <c:lblAlgn val="ctr"/>
        <c:lblOffset val="100"/>
      </c:catAx>
    </c:plotArea>
    <c:legend>
      <c:legendPos val="b"/>
      <c:layout/>
    </c:legend>
    <c:plotVisOnly val="1"/>
    <c:dispBlanksAs val="gap"/>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zh-CN"/>
  <c:chart>
    <c:title>
      <c:tx>
        <c:rich>
          <a:bodyPr/>
          <a:lstStyle/>
          <a:p>
            <a:pPr>
              <a:defRPr/>
            </a:pPr>
            <a:r>
              <a:rPr lang="zh-CN" sz="1800" b="1" i="0" baseline="0"/>
              <a:t>券商融券余额前十</a:t>
            </a:r>
          </a:p>
        </c:rich>
      </c:tx>
      <c:layout/>
    </c:title>
    <c:plotArea>
      <c:layout/>
      <c:barChart>
        <c:barDir val="col"/>
        <c:grouping val="clustered"/>
        <c:ser>
          <c:idx val="0"/>
          <c:order val="0"/>
          <c:tx>
            <c:strRef>
              <c:f>Sheet2!$B$54</c:f>
              <c:strCache>
                <c:ptCount val="1"/>
                <c:pt idx="0">
                  <c:v>期末融券余额(万元，右)</c:v>
                </c:pt>
              </c:strCache>
            </c:strRef>
          </c:tx>
          <c:cat>
            <c:strRef>
              <c:f>Sheet2!$A$55:$A$64</c:f>
              <c:strCache>
                <c:ptCount val="10"/>
                <c:pt idx="0">
                  <c:v>中国银河证券</c:v>
                </c:pt>
                <c:pt idx="1">
                  <c:v>广发证券</c:v>
                </c:pt>
                <c:pt idx="2">
                  <c:v>国信证券</c:v>
                </c:pt>
                <c:pt idx="3">
                  <c:v>招商证券</c:v>
                </c:pt>
                <c:pt idx="4">
                  <c:v>海通证券</c:v>
                </c:pt>
                <c:pt idx="5">
                  <c:v>华泰证券</c:v>
                </c:pt>
                <c:pt idx="6">
                  <c:v>中信证券</c:v>
                </c:pt>
                <c:pt idx="7">
                  <c:v>国泰君安证券</c:v>
                </c:pt>
                <c:pt idx="8">
                  <c:v>长城证券</c:v>
                </c:pt>
                <c:pt idx="9">
                  <c:v>国元证券</c:v>
                </c:pt>
              </c:strCache>
            </c:strRef>
          </c:cat>
          <c:val>
            <c:numRef>
              <c:f>Sheet2!$B$55:$B$64</c:f>
              <c:numCache>
                <c:formatCode>#,##0.00</c:formatCode>
                <c:ptCount val="10"/>
                <c:pt idx="0">
                  <c:v>58719.3099</c:v>
                </c:pt>
                <c:pt idx="1">
                  <c:v>35431.935299999997</c:v>
                </c:pt>
                <c:pt idx="2">
                  <c:v>32926.994699999996</c:v>
                </c:pt>
                <c:pt idx="3">
                  <c:v>30950.997499999998</c:v>
                </c:pt>
                <c:pt idx="4">
                  <c:v>26536.264199999998</c:v>
                </c:pt>
                <c:pt idx="5">
                  <c:v>16710.167699999998</c:v>
                </c:pt>
                <c:pt idx="6">
                  <c:v>16264.9884</c:v>
                </c:pt>
                <c:pt idx="7">
                  <c:v>14882.1731</c:v>
                </c:pt>
                <c:pt idx="8">
                  <c:v>8389.1818000000003</c:v>
                </c:pt>
                <c:pt idx="9">
                  <c:v>7628.826</c:v>
                </c:pt>
              </c:numCache>
            </c:numRef>
          </c:val>
        </c:ser>
        <c:axId val="76949376"/>
        <c:axId val="76947456"/>
      </c:barChart>
      <c:lineChart>
        <c:grouping val="standard"/>
        <c:ser>
          <c:idx val="1"/>
          <c:order val="1"/>
          <c:tx>
            <c:strRef>
              <c:f>Sheet2!$C$54</c:f>
              <c:strCache>
                <c:ptCount val="1"/>
                <c:pt idx="0">
                  <c:v>市场占比(%)</c:v>
                </c:pt>
              </c:strCache>
            </c:strRef>
          </c:tx>
          <c:marker>
            <c:symbol val="none"/>
          </c:marker>
          <c:cat>
            <c:strRef>
              <c:f>Sheet2!$A$55:$A$64</c:f>
              <c:strCache>
                <c:ptCount val="10"/>
                <c:pt idx="0">
                  <c:v>中国银河证券</c:v>
                </c:pt>
                <c:pt idx="1">
                  <c:v>广发证券</c:v>
                </c:pt>
                <c:pt idx="2">
                  <c:v>国信证券</c:v>
                </c:pt>
                <c:pt idx="3">
                  <c:v>招商证券</c:v>
                </c:pt>
                <c:pt idx="4">
                  <c:v>海通证券</c:v>
                </c:pt>
                <c:pt idx="5">
                  <c:v>华泰证券</c:v>
                </c:pt>
                <c:pt idx="6">
                  <c:v>中信证券</c:v>
                </c:pt>
                <c:pt idx="7">
                  <c:v>国泰君安证券</c:v>
                </c:pt>
                <c:pt idx="8">
                  <c:v>长城证券</c:v>
                </c:pt>
                <c:pt idx="9">
                  <c:v>国元证券</c:v>
                </c:pt>
              </c:strCache>
            </c:strRef>
          </c:cat>
          <c:val>
            <c:numRef>
              <c:f>Sheet2!$C$55:$C$64</c:f>
              <c:numCache>
                <c:formatCode>#,##0.00</c:formatCode>
                <c:ptCount val="10"/>
                <c:pt idx="0">
                  <c:v>18.523234703716831</c:v>
                </c:pt>
                <c:pt idx="1">
                  <c:v>11.177141807124837</c:v>
                </c:pt>
                <c:pt idx="2">
                  <c:v>10.386948551589501</c:v>
                </c:pt>
                <c:pt idx="3">
                  <c:v>9.7636125489726311</c:v>
                </c:pt>
                <c:pt idx="4">
                  <c:v>8.3709677578557251</c:v>
                </c:pt>
                <c:pt idx="5">
                  <c:v>5.2712873971560077</c:v>
                </c:pt>
                <c:pt idx="6">
                  <c:v>5.1308538553930054</c:v>
                </c:pt>
                <c:pt idx="7">
                  <c:v>4.6946393903829087</c:v>
                </c:pt>
                <c:pt idx="8">
                  <c:v>2.6464000295335492</c:v>
                </c:pt>
                <c:pt idx="9">
                  <c:v>2.4065428349289446</c:v>
                </c:pt>
              </c:numCache>
            </c:numRef>
          </c:val>
        </c:ser>
        <c:marker val="1"/>
        <c:axId val="73709440"/>
        <c:axId val="73710976"/>
      </c:lineChart>
      <c:catAx>
        <c:axId val="73709440"/>
        <c:scaling>
          <c:orientation val="minMax"/>
        </c:scaling>
        <c:axPos val="b"/>
        <c:majorTickMark val="none"/>
        <c:tickLblPos val="nextTo"/>
        <c:crossAx val="73710976"/>
        <c:crosses val="autoZero"/>
        <c:auto val="1"/>
        <c:lblAlgn val="ctr"/>
        <c:lblOffset val="100"/>
      </c:catAx>
      <c:valAx>
        <c:axId val="73710976"/>
        <c:scaling>
          <c:orientation val="minMax"/>
        </c:scaling>
        <c:axPos val="l"/>
        <c:majorGridlines/>
        <c:numFmt formatCode="#,##0.00" sourceLinked="1"/>
        <c:majorTickMark val="none"/>
        <c:tickLblPos val="nextTo"/>
        <c:crossAx val="73709440"/>
        <c:crosses val="autoZero"/>
        <c:crossBetween val="between"/>
      </c:valAx>
      <c:valAx>
        <c:axId val="76947456"/>
        <c:scaling>
          <c:orientation val="minMax"/>
        </c:scaling>
        <c:axPos val="r"/>
        <c:numFmt formatCode="#,##0.00" sourceLinked="1"/>
        <c:tickLblPos val="nextTo"/>
        <c:crossAx val="76949376"/>
        <c:crosses val="max"/>
        <c:crossBetween val="between"/>
      </c:valAx>
      <c:catAx>
        <c:axId val="76949376"/>
        <c:scaling>
          <c:orientation val="minMax"/>
        </c:scaling>
        <c:delete val="1"/>
        <c:axPos val="b"/>
        <c:tickLblPos val="nextTo"/>
        <c:crossAx val="76947456"/>
        <c:crosses val="autoZero"/>
        <c:auto val="1"/>
        <c:lblAlgn val="ctr"/>
        <c:lblOffset val="100"/>
      </c:catAx>
    </c:plotArea>
    <c:legend>
      <c:legendPos val="b"/>
      <c:layout/>
    </c:legend>
    <c:plotVisOnly val="1"/>
    <c:dispBlanksAs val="gap"/>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zh-CN"/>
  <c:chart>
    <c:title>
      <c:tx>
        <c:rich>
          <a:bodyPr/>
          <a:lstStyle/>
          <a:p>
            <a:pPr>
              <a:defRPr/>
            </a:pPr>
            <a:r>
              <a:rPr lang="zh-CN" sz="1800" b="1" i="0" baseline="0"/>
              <a:t>融资融券余额前二十</a:t>
            </a:r>
            <a:r>
              <a:rPr lang="en-US" sz="1800" b="1" i="0" baseline="0"/>
              <a:t>(</a:t>
            </a:r>
            <a:r>
              <a:rPr lang="zh-CN" sz="1800" b="1" i="0" baseline="0"/>
              <a:t>万元</a:t>
            </a:r>
            <a:r>
              <a:rPr lang="en-US" sz="1800" b="1" i="0" baseline="0"/>
              <a:t>)</a:t>
            </a:r>
            <a:endParaRPr lang="zh-CN" sz="1800" b="1" i="0" baseline="0"/>
          </a:p>
        </c:rich>
      </c:tx>
      <c:layout/>
    </c:title>
    <c:plotArea>
      <c:layout/>
      <c:barChart>
        <c:barDir val="col"/>
        <c:grouping val="clustered"/>
        <c:ser>
          <c:idx val="0"/>
          <c:order val="0"/>
          <c:tx>
            <c:strRef>
              <c:f>Sheet2!$B$1</c:f>
              <c:strCache>
                <c:ptCount val="1"/>
                <c:pt idx="0">
                  <c:v>融资融券余额(万元)</c:v>
                </c:pt>
              </c:strCache>
            </c:strRef>
          </c:tx>
          <c:cat>
            <c:strRef>
              <c:f>Sheet2!$A$2:$A$21</c:f>
              <c:strCache>
                <c:ptCount val="20"/>
                <c:pt idx="0">
                  <c:v>中国平安</c:v>
                </c:pt>
                <c:pt idx="1">
                  <c:v>中信证券</c:v>
                </c:pt>
                <c:pt idx="2">
                  <c:v>兴业银行</c:v>
                </c:pt>
                <c:pt idx="3">
                  <c:v>海通证券</c:v>
                </c:pt>
                <c:pt idx="4">
                  <c:v>浦发银行</c:v>
                </c:pt>
                <c:pt idx="5">
                  <c:v>中国重工</c:v>
                </c:pt>
                <c:pt idx="6">
                  <c:v>京东方A</c:v>
                </c:pt>
                <c:pt idx="7">
                  <c:v>中国建筑</c:v>
                </c:pt>
                <c:pt idx="8">
                  <c:v>苏宁云商</c:v>
                </c:pt>
                <c:pt idx="9">
                  <c:v>民生银行</c:v>
                </c:pt>
                <c:pt idx="10">
                  <c:v>农业银行</c:v>
                </c:pt>
                <c:pt idx="11">
                  <c:v>招商银行</c:v>
                </c:pt>
                <c:pt idx="12">
                  <c:v>中国石化</c:v>
                </c:pt>
                <c:pt idx="13">
                  <c:v>中国中车</c:v>
                </c:pt>
                <c:pt idx="14">
                  <c:v>中国银行</c:v>
                </c:pt>
                <c:pt idx="15">
                  <c:v>华泰证券</c:v>
                </c:pt>
                <c:pt idx="16">
                  <c:v>交通银行</c:v>
                </c:pt>
                <c:pt idx="17">
                  <c:v>工商银行</c:v>
                </c:pt>
                <c:pt idx="18">
                  <c:v>中航资本</c:v>
                </c:pt>
                <c:pt idx="19">
                  <c:v>格力电器</c:v>
                </c:pt>
              </c:strCache>
            </c:strRef>
          </c:cat>
          <c:val>
            <c:numRef>
              <c:f>Sheet2!$B$2:$B$21</c:f>
              <c:numCache>
                <c:formatCode>#,##0.00</c:formatCode>
                <c:ptCount val="20"/>
                <c:pt idx="0">
                  <c:v>2855040.9021999994</c:v>
                </c:pt>
                <c:pt idx="1">
                  <c:v>2308499.8781999997</c:v>
                </c:pt>
                <c:pt idx="2">
                  <c:v>1467482.3578000001</c:v>
                </c:pt>
                <c:pt idx="3">
                  <c:v>1239048.3163000001</c:v>
                </c:pt>
                <c:pt idx="4">
                  <c:v>1114953.8061000002</c:v>
                </c:pt>
                <c:pt idx="5">
                  <c:v>1074678.0288</c:v>
                </c:pt>
                <c:pt idx="6">
                  <c:v>899611.16260000004</c:v>
                </c:pt>
                <c:pt idx="7">
                  <c:v>875399.86769999994</c:v>
                </c:pt>
                <c:pt idx="8">
                  <c:v>750041.06460000004</c:v>
                </c:pt>
                <c:pt idx="9">
                  <c:v>744977.96970000002</c:v>
                </c:pt>
                <c:pt idx="10">
                  <c:v>699766.07169999997</c:v>
                </c:pt>
                <c:pt idx="11">
                  <c:v>679569.53680000012</c:v>
                </c:pt>
                <c:pt idx="12">
                  <c:v>660938.43949999998</c:v>
                </c:pt>
                <c:pt idx="13">
                  <c:v>657624.08909999987</c:v>
                </c:pt>
                <c:pt idx="14">
                  <c:v>640199.56319999998</c:v>
                </c:pt>
                <c:pt idx="15">
                  <c:v>629234.60309999983</c:v>
                </c:pt>
                <c:pt idx="16">
                  <c:v>576568.42119999998</c:v>
                </c:pt>
                <c:pt idx="17">
                  <c:v>559806.67669999984</c:v>
                </c:pt>
                <c:pt idx="18">
                  <c:v>548541.26529999997</c:v>
                </c:pt>
                <c:pt idx="19">
                  <c:v>540839.92790000001</c:v>
                </c:pt>
              </c:numCache>
            </c:numRef>
          </c:val>
        </c:ser>
        <c:axId val="74193152"/>
        <c:axId val="74227712"/>
      </c:barChart>
      <c:catAx>
        <c:axId val="74193152"/>
        <c:scaling>
          <c:orientation val="minMax"/>
        </c:scaling>
        <c:axPos val="b"/>
        <c:tickLblPos val="nextTo"/>
        <c:crossAx val="74227712"/>
        <c:crosses val="autoZero"/>
        <c:auto val="1"/>
        <c:lblAlgn val="ctr"/>
        <c:lblOffset val="100"/>
      </c:catAx>
      <c:valAx>
        <c:axId val="74227712"/>
        <c:scaling>
          <c:orientation val="minMax"/>
        </c:scaling>
        <c:axPos val="l"/>
        <c:majorGridlines/>
        <c:numFmt formatCode="#,##0.00" sourceLinked="1"/>
        <c:tickLblPos val="nextTo"/>
        <c:crossAx val="74193152"/>
        <c:crosses val="autoZero"/>
        <c:crossBetween val="between"/>
      </c:valAx>
    </c:plotArea>
    <c:plotVisOnly val="1"/>
  </c:chart>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a:pPr>
            <a:r>
              <a:rPr lang="zh-CN" sz="1800" b="1" i="0" baseline="0" dirty="0" smtClean="0"/>
              <a:t>截止日</a:t>
            </a:r>
            <a:r>
              <a:rPr lang="zh-CN" altLang="en-US" sz="1800" b="1" i="0" baseline="0" dirty="0" smtClean="0"/>
              <a:t>融资</a:t>
            </a:r>
            <a:r>
              <a:rPr lang="zh-CN" sz="1800" b="1" i="0" baseline="0" dirty="0" smtClean="0"/>
              <a:t>余额前二十</a:t>
            </a:r>
            <a:r>
              <a:rPr lang="en-US" sz="1800" b="1" i="0" baseline="0" dirty="0" smtClean="0"/>
              <a:t>(</a:t>
            </a:r>
            <a:r>
              <a:rPr lang="zh-CN" sz="1800" b="1" i="0" baseline="0" dirty="0" smtClean="0"/>
              <a:t>万元</a:t>
            </a:r>
            <a:r>
              <a:rPr lang="en-US" sz="1800" b="1" i="0" baseline="0" dirty="0" smtClean="0"/>
              <a:t>)</a:t>
            </a:r>
            <a:endParaRPr lang="zh-CN" sz="1800" b="1" i="0" baseline="0" dirty="0"/>
          </a:p>
        </c:rich>
      </c:tx>
      <c:layout/>
    </c:title>
    <c:plotArea>
      <c:layout/>
      <c:barChart>
        <c:barDir val="col"/>
        <c:grouping val="clustered"/>
        <c:ser>
          <c:idx val="0"/>
          <c:order val="0"/>
          <c:tx>
            <c:strRef>
              <c:f>Sheet2!$B$34</c:f>
              <c:strCache>
                <c:ptCount val="1"/>
                <c:pt idx="0">
                  <c:v>截止日余额(万元)</c:v>
                </c:pt>
              </c:strCache>
            </c:strRef>
          </c:tx>
          <c:cat>
            <c:strRef>
              <c:f>Sheet2!$A$35:$A$54</c:f>
              <c:strCache>
                <c:ptCount val="20"/>
                <c:pt idx="0">
                  <c:v>中国平安</c:v>
                </c:pt>
                <c:pt idx="1">
                  <c:v>中信证券</c:v>
                </c:pt>
                <c:pt idx="2">
                  <c:v>兴业银行</c:v>
                </c:pt>
                <c:pt idx="3">
                  <c:v>海通证券</c:v>
                </c:pt>
                <c:pt idx="4">
                  <c:v>浦发银行</c:v>
                </c:pt>
                <c:pt idx="5">
                  <c:v>中国重工</c:v>
                </c:pt>
                <c:pt idx="6">
                  <c:v>京东方A</c:v>
                </c:pt>
                <c:pt idx="7">
                  <c:v>中国建筑</c:v>
                </c:pt>
                <c:pt idx="8">
                  <c:v>苏宁云商</c:v>
                </c:pt>
                <c:pt idx="9">
                  <c:v>民生银行</c:v>
                </c:pt>
                <c:pt idx="10">
                  <c:v>农业银行</c:v>
                </c:pt>
                <c:pt idx="11">
                  <c:v>招商银行</c:v>
                </c:pt>
                <c:pt idx="12">
                  <c:v>中国石化</c:v>
                </c:pt>
                <c:pt idx="13">
                  <c:v>中国中车</c:v>
                </c:pt>
                <c:pt idx="14">
                  <c:v>中国银行</c:v>
                </c:pt>
                <c:pt idx="15">
                  <c:v>华泰证券</c:v>
                </c:pt>
                <c:pt idx="16">
                  <c:v>交通银行</c:v>
                </c:pt>
                <c:pt idx="17">
                  <c:v>工商银行</c:v>
                </c:pt>
                <c:pt idx="18">
                  <c:v>中航资本</c:v>
                </c:pt>
                <c:pt idx="19">
                  <c:v>格力电器</c:v>
                </c:pt>
              </c:strCache>
            </c:strRef>
          </c:cat>
          <c:val>
            <c:numRef>
              <c:f>Sheet2!$B$35:$B$54</c:f>
              <c:numCache>
                <c:formatCode>#,##0.00</c:formatCode>
                <c:ptCount val="20"/>
                <c:pt idx="0">
                  <c:v>2853197.2363999998</c:v>
                </c:pt>
                <c:pt idx="1">
                  <c:v>2306846.0814999999</c:v>
                </c:pt>
                <c:pt idx="2">
                  <c:v>1466319.7512999999</c:v>
                </c:pt>
                <c:pt idx="3">
                  <c:v>1236718.9908</c:v>
                </c:pt>
                <c:pt idx="4">
                  <c:v>1112926.5837000001</c:v>
                </c:pt>
                <c:pt idx="5">
                  <c:v>1073580.5406000002</c:v>
                </c:pt>
                <c:pt idx="6">
                  <c:v>898937.88580000005</c:v>
                </c:pt>
                <c:pt idx="7">
                  <c:v>874320.10439999972</c:v>
                </c:pt>
                <c:pt idx="8">
                  <c:v>748654.40429999994</c:v>
                </c:pt>
                <c:pt idx="9">
                  <c:v>743324.06330000004</c:v>
                </c:pt>
                <c:pt idx="10">
                  <c:v>699194.16170000017</c:v>
                </c:pt>
                <c:pt idx="11">
                  <c:v>675009.09419999993</c:v>
                </c:pt>
                <c:pt idx="12">
                  <c:v>660691.65650000004</c:v>
                </c:pt>
                <c:pt idx="13">
                  <c:v>655652.06860000012</c:v>
                </c:pt>
                <c:pt idx="14">
                  <c:v>639836.78229999985</c:v>
                </c:pt>
                <c:pt idx="15">
                  <c:v>627818.96510000003</c:v>
                </c:pt>
                <c:pt idx="16">
                  <c:v>575686.19729999988</c:v>
                </c:pt>
                <c:pt idx="17">
                  <c:v>558879.55429999996</c:v>
                </c:pt>
                <c:pt idx="18">
                  <c:v>548466.02209999983</c:v>
                </c:pt>
                <c:pt idx="19">
                  <c:v>538056.79109999991</c:v>
                </c:pt>
              </c:numCache>
            </c:numRef>
          </c:val>
        </c:ser>
        <c:axId val="74235264"/>
        <c:axId val="74323072"/>
      </c:barChart>
      <c:catAx>
        <c:axId val="74235264"/>
        <c:scaling>
          <c:orientation val="minMax"/>
        </c:scaling>
        <c:axPos val="b"/>
        <c:tickLblPos val="nextTo"/>
        <c:crossAx val="74323072"/>
        <c:crosses val="autoZero"/>
        <c:auto val="1"/>
        <c:lblAlgn val="ctr"/>
        <c:lblOffset val="100"/>
      </c:catAx>
      <c:valAx>
        <c:axId val="74323072"/>
        <c:scaling>
          <c:orientation val="minMax"/>
        </c:scaling>
        <c:axPos val="l"/>
        <c:majorGridlines/>
        <c:numFmt formatCode="#,##0.00" sourceLinked="1"/>
        <c:tickLblPos val="nextTo"/>
        <c:crossAx val="74235264"/>
        <c:crosses val="autoZero"/>
        <c:crossBetween val="between"/>
      </c:valAx>
    </c:plotArea>
    <c:plotVisOnly val="1"/>
  </c:chart>
  <c:externalData r:id="rId1"/>
</c:chartSpace>
</file>

<file path=ppt/charts/chart6.xml><?xml version="1.0" encoding="utf-8"?>
<c:chartSpace xmlns:c="http://schemas.openxmlformats.org/drawingml/2006/chart" xmlns:a="http://schemas.openxmlformats.org/drawingml/2006/main" xmlns:r="http://schemas.openxmlformats.org/officeDocument/2006/relationships">
  <c:lang val="zh-CN"/>
  <c:chart>
    <c:title>
      <c:tx>
        <c:rich>
          <a:bodyPr/>
          <a:lstStyle/>
          <a:p>
            <a:pPr>
              <a:defRPr/>
            </a:pPr>
            <a:r>
              <a:rPr lang="zh-CN" sz="1800" b="1" i="0" baseline="0"/>
              <a:t>截止日融券余额前二十</a:t>
            </a:r>
            <a:r>
              <a:rPr lang="en-US" sz="1800" b="1" i="0" baseline="0"/>
              <a:t>(</a:t>
            </a:r>
            <a:r>
              <a:rPr lang="zh-CN" sz="1800" b="1" i="0" baseline="0"/>
              <a:t>万元</a:t>
            </a:r>
            <a:r>
              <a:rPr lang="en-US" sz="1800" b="1" i="0" baseline="0"/>
              <a:t>)</a:t>
            </a:r>
            <a:endParaRPr lang="zh-CN" sz="1800" b="1" i="0" baseline="0"/>
          </a:p>
        </c:rich>
      </c:tx>
      <c:layout/>
    </c:title>
    <c:plotArea>
      <c:layout/>
      <c:barChart>
        <c:barDir val="col"/>
        <c:grouping val="clustered"/>
        <c:ser>
          <c:idx val="0"/>
          <c:order val="0"/>
          <c:tx>
            <c:strRef>
              <c:f>Sheet2!$B$69</c:f>
              <c:strCache>
                <c:ptCount val="1"/>
                <c:pt idx="0">
                  <c:v>截止日余额(万元)</c:v>
                </c:pt>
              </c:strCache>
            </c:strRef>
          </c:tx>
          <c:cat>
            <c:strRef>
              <c:f>Sheet2!$A$70:$A$89</c:f>
              <c:strCache>
                <c:ptCount val="20"/>
                <c:pt idx="0">
                  <c:v>招商银行</c:v>
                </c:pt>
                <c:pt idx="1">
                  <c:v>贵州茅台</c:v>
                </c:pt>
                <c:pt idx="2">
                  <c:v>中国中铁</c:v>
                </c:pt>
                <c:pt idx="3">
                  <c:v>格力电器</c:v>
                </c:pt>
                <c:pt idx="4">
                  <c:v>中航飞机</c:v>
                </c:pt>
                <c:pt idx="5">
                  <c:v>康美药业</c:v>
                </c:pt>
                <c:pt idx="6">
                  <c:v>海通证券</c:v>
                </c:pt>
                <c:pt idx="7">
                  <c:v>中国铁建</c:v>
                </c:pt>
                <c:pt idx="8">
                  <c:v>浦发银行</c:v>
                </c:pt>
                <c:pt idx="9">
                  <c:v>中国中车</c:v>
                </c:pt>
                <c:pt idx="10">
                  <c:v>机器人</c:v>
                </c:pt>
                <c:pt idx="11">
                  <c:v>上汽集团</c:v>
                </c:pt>
                <c:pt idx="12">
                  <c:v>中国平安</c:v>
                </c:pt>
                <c:pt idx="13">
                  <c:v>万科A</c:v>
                </c:pt>
                <c:pt idx="14">
                  <c:v>河北钢铁</c:v>
                </c:pt>
                <c:pt idx="15">
                  <c:v>民生银行</c:v>
                </c:pt>
                <c:pt idx="16">
                  <c:v>中信证券</c:v>
                </c:pt>
                <c:pt idx="17">
                  <c:v>长江电力</c:v>
                </c:pt>
                <c:pt idx="18">
                  <c:v>招商地产</c:v>
                </c:pt>
                <c:pt idx="19">
                  <c:v>华泰证券</c:v>
                </c:pt>
              </c:strCache>
            </c:strRef>
          </c:cat>
          <c:val>
            <c:numRef>
              <c:f>Sheet2!$B$70:$B$89</c:f>
              <c:numCache>
                <c:formatCode>#,##0.00</c:formatCode>
                <c:ptCount val="20"/>
                <c:pt idx="0">
                  <c:v>4560.4426000000003</c:v>
                </c:pt>
                <c:pt idx="1">
                  <c:v>3986.7930000000001</c:v>
                </c:pt>
                <c:pt idx="2">
                  <c:v>3876.7480999999993</c:v>
                </c:pt>
                <c:pt idx="3">
                  <c:v>2783.1367999999998</c:v>
                </c:pt>
                <c:pt idx="4">
                  <c:v>2712.1972000000001</c:v>
                </c:pt>
                <c:pt idx="5">
                  <c:v>2337.7483999999995</c:v>
                </c:pt>
                <c:pt idx="6">
                  <c:v>2329.3254999999999</c:v>
                </c:pt>
                <c:pt idx="7">
                  <c:v>2213.7212</c:v>
                </c:pt>
                <c:pt idx="8">
                  <c:v>2027.2223999999999</c:v>
                </c:pt>
                <c:pt idx="9">
                  <c:v>1972.0205000000001</c:v>
                </c:pt>
                <c:pt idx="10">
                  <c:v>1930.6409999999998</c:v>
                </c:pt>
                <c:pt idx="11">
                  <c:v>1916.7109</c:v>
                </c:pt>
                <c:pt idx="12">
                  <c:v>1843.6658</c:v>
                </c:pt>
                <c:pt idx="13">
                  <c:v>1743.509</c:v>
                </c:pt>
                <c:pt idx="14">
                  <c:v>1654.3029999999999</c:v>
                </c:pt>
                <c:pt idx="15">
                  <c:v>1653.9064000000001</c:v>
                </c:pt>
                <c:pt idx="16">
                  <c:v>1653.7967000000001</c:v>
                </c:pt>
                <c:pt idx="17">
                  <c:v>1567.3973999999998</c:v>
                </c:pt>
                <c:pt idx="18">
                  <c:v>1528.0727999999999</c:v>
                </c:pt>
                <c:pt idx="19">
                  <c:v>1415.6379999999999</c:v>
                </c:pt>
              </c:numCache>
            </c:numRef>
          </c:val>
        </c:ser>
        <c:axId val="74371840"/>
        <c:axId val="74373376"/>
      </c:barChart>
      <c:catAx>
        <c:axId val="74371840"/>
        <c:scaling>
          <c:orientation val="minMax"/>
        </c:scaling>
        <c:axPos val="b"/>
        <c:tickLblPos val="nextTo"/>
        <c:crossAx val="74373376"/>
        <c:crosses val="autoZero"/>
        <c:auto val="1"/>
        <c:lblAlgn val="ctr"/>
        <c:lblOffset val="100"/>
      </c:catAx>
      <c:valAx>
        <c:axId val="74373376"/>
        <c:scaling>
          <c:orientation val="minMax"/>
        </c:scaling>
        <c:axPos val="l"/>
        <c:majorGridlines/>
        <c:numFmt formatCode="#,##0.00" sourceLinked="1"/>
        <c:tickLblPos val="nextTo"/>
        <c:crossAx val="74371840"/>
        <c:crosses val="autoZero"/>
        <c:crossBetween val="between"/>
      </c:valAx>
    </c:plotArea>
    <c:plotVisOnly val="1"/>
  </c:chart>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a:pPr>
            <a:r>
              <a:rPr lang="zh-CN" sz="1800" b="1" i="0" baseline="0"/>
              <a:t>截止日融券余量前二十</a:t>
            </a:r>
            <a:r>
              <a:rPr lang="en-US" sz="1800" b="1" i="0" baseline="0"/>
              <a:t>(</a:t>
            </a:r>
            <a:r>
              <a:rPr lang="zh-CN" sz="1800" b="1" i="0" baseline="0"/>
              <a:t>万股</a:t>
            </a:r>
            <a:r>
              <a:rPr lang="en-US" sz="1800" b="1" i="0" baseline="0"/>
              <a:t>)</a:t>
            </a:r>
            <a:endParaRPr lang="zh-CN" sz="1800" b="1" i="0" baseline="0"/>
          </a:p>
        </c:rich>
      </c:tx>
      <c:layout/>
    </c:title>
    <c:plotArea>
      <c:layout/>
      <c:barChart>
        <c:barDir val="col"/>
        <c:grouping val="clustered"/>
        <c:ser>
          <c:idx val="0"/>
          <c:order val="0"/>
          <c:tx>
            <c:strRef>
              <c:f>Sheet2!$B$103</c:f>
              <c:strCache>
                <c:ptCount val="1"/>
                <c:pt idx="0">
                  <c:v>截止日余量(万股)</c:v>
                </c:pt>
              </c:strCache>
            </c:strRef>
          </c:tx>
          <c:cat>
            <c:strRef>
              <c:f>Sheet2!$A$104:$A$123</c:f>
              <c:strCache>
                <c:ptCount val="20"/>
                <c:pt idx="0">
                  <c:v>中国中铁</c:v>
                </c:pt>
                <c:pt idx="1">
                  <c:v>招商银行</c:v>
                </c:pt>
                <c:pt idx="2">
                  <c:v>河北钢铁</c:v>
                </c:pt>
                <c:pt idx="3">
                  <c:v>工商银行</c:v>
                </c:pt>
                <c:pt idx="4">
                  <c:v>京东方A</c:v>
                </c:pt>
                <c:pt idx="5">
                  <c:v>民生银行</c:v>
                </c:pt>
                <c:pt idx="6">
                  <c:v>农业银行</c:v>
                </c:pt>
                <c:pt idx="7">
                  <c:v>中国中冶</c:v>
                </c:pt>
                <c:pt idx="8">
                  <c:v>中国建筑</c:v>
                </c:pt>
                <c:pt idx="9">
                  <c:v>建设银行</c:v>
                </c:pt>
                <c:pt idx="10">
                  <c:v>TCL集团</c:v>
                </c:pt>
                <c:pt idx="11">
                  <c:v>海通证券</c:v>
                </c:pt>
                <c:pt idx="12">
                  <c:v>浦发银行</c:v>
                </c:pt>
                <c:pt idx="13">
                  <c:v>中国铁建</c:v>
                </c:pt>
                <c:pt idx="14">
                  <c:v>国电电力</c:v>
                </c:pt>
                <c:pt idx="15">
                  <c:v>康美药业</c:v>
                </c:pt>
                <c:pt idx="16">
                  <c:v>交通银行</c:v>
                </c:pt>
                <c:pt idx="17">
                  <c:v>中国中车</c:v>
                </c:pt>
                <c:pt idx="18">
                  <c:v>格力电器</c:v>
                </c:pt>
                <c:pt idx="19">
                  <c:v>万科A</c:v>
                </c:pt>
              </c:strCache>
            </c:strRef>
          </c:cat>
          <c:val>
            <c:numRef>
              <c:f>Sheet2!$B$104:$B$123</c:f>
              <c:numCache>
                <c:formatCode>#,##0.00</c:formatCode>
                <c:ptCount val="20"/>
                <c:pt idx="0">
                  <c:v>295.03409999999997</c:v>
                </c:pt>
                <c:pt idx="1">
                  <c:v>263.60939999999999</c:v>
                </c:pt>
                <c:pt idx="2">
                  <c:v>236.32900000000001</c:v>
                </c:pt>
                <c:pt idx="3">
                  <c:v>191.95080000000002</c:v>
                </c:pt>
                <c:pt idx="4">
                  <c:v>181.9667</c:v>
                </c:pt>
                <c:pt idx="5">
                  <c:v>181.9479</c:v>
                </c:pt>
                <c:pt idx="6">
                  <c:v>166.25290000000001</c:v>
                </c:pt>
                <c:pt idx="7">
                  <c:v>163.2286</c:v>
                </c:pt>
                <c:pt idx="8">
                  <c:v>155.13840000000002</c:v>
                </c:pt>
                <c:pt idx="9">
                  <c:v>145.78309999999999</c:v>
                </c:pt>
                <c:pt idx="10">
                  <c:v>142.6962</c:v>
                </c:pt>
                <c:pt idx="11">
                  <c:v>135.42590000000001</c:v>
                </c:pt>
                <c:pt idx="12">
                  <c:v>134.52040000000002</c:v>
                </c:pt>
                <c:pt idx="13">
                  <c:v>134.4093</c:v>
                </c:pt>
                <c:pt idx="14">
                  <c:v>133.69559999999998</c:v>
                </c:pt>
                <c:pt idx="15">
                  <c:v>131.85270000000003</c:v>
                </c:pt>
                <c:pt idx="16">
                  <c:v>128.98010000000002</c:v>
                </c:pt>
                <c:pt idx="17">
                  <c:v>128.21979999999996</c:v>
                </c:pt>
                <c:pt idx="18">
                  <c:v>124.7484</c:v>
                </c:pt>
                <c:pt idx="19">
                  <c:v>122.9555</c:v>
                </c:pt>
              </c:numCache>
            </c:numRef>
          </c:val>
        </c:ser>
        <c:axId val="74389760"/>
        <c:axId val="74412032"/>
      </c:barChart>
      <c:catAx>
        <c:axId val="74389760"/>
        <c:scaling>
          <c:orientation val="minMax"/>
        </c:scaling>
        <c:axPos val="b"/>
        <c:tickLblPos val="nextTo"/>
        <c:crossAx val="74412032"/>
        <c:crosses val="autoZero"/>
        <c:auto val="1"/>
        <c:lblAlgn val="ctr"/>
        <c:lblOffset val="100"/>
      </c:catAx>
      <c:valAx>
        <c:axId val="74412032"/>
        <c:scaling>
          <c:orientation val="minMax"/>
        </c:scaling>
        <c:axPos val="l"/>
        <c:majorGridlines/>
        <c:numFmt formatCode="#,##0.00" sourceLinked="1"/>
        <c:tickLblPos val="nextTo"/>
        <c:crossAx val="74389760"/>
        <c:crosses val="autoZero"/>
        <c:crossBetween val="between"/>
      </c:valAx>
    </c:plotArea>
    <c:plotVisOnly val="1"/>
  </c:chart>
  <c:externalData r:id="rId1"/>
</c:chartSpace>
</file>

<file path=ppt/charts/chart8.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a:pPr>
            <a:r>
              <a:rPr lang="zh-CN" sz="1800" b="1" i="0" baseline="0"/>
              <a:t>转融资业务概况</a:t>
            </a:r>
          </a:p>
        </c:rich>
      </c:tx>
      <c:layout/>
    </c:title>
    <c:plotArea>
      <c:layout/>
      <c:barChart>
        <c:barDir val="col"/>
        <c:grouping val="clustered"/>
        <c:ser>
          <c:idx val="0"/>
          <c:order val="0"/>
          <c:tx>
            <c:strRef>
              <c:f>Wind资讯!$B$26</c:f>
              <c:strCache>
                <c:ptCount val="1"/>
                <c:pt idx="0">
                  <c:v>偿还金额(亿元)</c:v>
                </c:pt>
              </c:strCache>
            </c:strRef>
          </c:tx>
          <c:cat>
            <c:numRef>
              <c:f>Wind资讯!$A$27:$A$38</c:f>
              <c:numCache>
                <c:formatCode>yyyy"年"m"月";@</c:formatCode>
                <c:ptCount val="12"/>
                <c:pt idx="0">
                  <c:v>41880</c:v>
                </c:pt>
                <c:pt idx="1">
                  <c:v>41912</c:v>
                </c:pt>
                <c:pt idx="2">
                  <c:v>41943</c:v>
                </c:pt>
                <c:pt idx="3">
                  <c:v>41971</c:v>
                </c:pt>
                <c:pt idx="4">
                  <c:v>42004</c:v>
                </c:pt>
                <c:pt idx="5">
                  <c:v>42034</c:v>
                </c:pt>
                <c:pt idx="6">
                  <c:v>42062</c:v>
                </c:pt>
                <c:pt idx="7">
                  <c:v>42094</c:v>
                </c:pt>
                <c:pt idx="8">
                  <c:v>42124</c:v>
                </c:pt>
                <c:pt idx="9">
                  <c:v>42153</c:v>
                </c:pt>
                <c:pt idx="10">
                  <c:v>42185</c:v>
                </c:pt>
                <c:pt idx="11">
                  <c:v>42216</c:v>
                </c:pt>
              </c:numCache>
            </c:numRef>
          </c:cat>
          <c:val>
            <c:numRef>
              <c:f>Wind资讯!$B$27:$B$38</c:f>
              <c:numCache>
                <c:formatCode>#,##0.00</c:formatCode>
                <c:ptCount val="12"/>
                <c:pt idx="0">
                  <c:v>155.09999999999997</c:v>
                </c:pt>
                <c:pt idx="1">
                  <c:v>49.3</c:v>
                </c:pt>
                <c:pt idx="2">
                  <c:v>109.54</c:v>
                </c:pt>
                <c:pt idx="3">
                  <c:v>87.6</c:v>
                </c:pt>
                <c:pt idx="4">
                  <c:v>16.059999999999999</c:v>
                </c:pt>
                <c:pt idx="5">
                  <c:v>36.480000000000004</c:v>
                </c:pt>
                <c:pt idx="6">
                  <c:v>125.36999999999999</c:v>
                </c:pt>
                <c:pt idx="7">
                  <c:v>382.7299999999999</c:v>
                </c:pt>
                <c:pt idx="8">
                  <c:v>335.18999999999994</c:v>
                </c:pt>
                <c:pt idx="9">
                  <c:v>73.08</c:v>
                </c:pt>
                <c:pt idx="10">
                  <c:v>83.740000000000023</c:v>
                </c:pt>
                <c:pt idx="11">
                  <c:v>32.14</c:v>
                </c:pt>
              </c:numCache>
            </c:numRef>
          </c:val>
        </c:ser>
        <c:axId val="74470528"/>
        <c:axId val="74472064"/>
      </c:barChart>
      <c:lineChart>
        <c:grouping val="standard"/>
        <c:ser>
          <c:idx val="1"/>
          <c:order val="1"/>
          <c:tx>
            <c:strRef>
              <c:f>Wind资讯!$C$26</c:f>
              <c:strCache>
                <c:ptCount val="1"/>
                <c:pt idx="0">
                  <c:v>期末金额(亿元，右)</c:v>
                </c:pt>
              </c:strCache>
            </c:strRef>
          </c:tx>
          <c:marker>
            <c:symbol val="none"/>
          </c:marker>
          <c:cat>
            <c:numRef>
              <c:f>Wind资讯!$A$27:$A$38</c:f>
              <c:numCache>
                <c:formatCode>yyyy"年"m"月";@</c:formatCode>
                <c:ptCount val="12"/>
                <c:pt idx="0">
                  <c:v>41880</c:v>
                </c:pt>
                <c:pt idx="1">
                  <c:v>41912</c:v>
                </c:pt>
                <c:pt idx="2">
                  <c:v>41943</c:v>
                </c:pt>
                <c:pt idx="3">
                  <c:v>41971</c:v>
                </c:pt>
                <c:pt idx="4">
                  <c:v>42004</c:v>
                </c:pt>
                <c:pt idx="5">
                  <c:v>42034</c:v>
                </c:pt>
                <c:pt idx="6">
                  <c:v>42062</c:v>
                </c:pt>
                <c:pt idx="7">
                  <c:v>42094</c:v>
                </c:pt>
                <c:pt idx="8">
                  <c:v>42124</c:v>
                </c:pt>
                <c:pt idx="9">
                  <c:v>42153</c:v>
                </c:pt>
                <c:pt idx="10">
                  <c:v>42185</c:v>
                </c:pt>
                <c:pt idx="11">
                  <c:v>42216</c:v>
                </c:pt>
              </c:numCache>
            </c:numRef>
          </c:cat>
          <c:val>
            <c:numRef>
              <c:f>Wind资讯!$C$27:$C$38</c:f>
              <c:numCache>
                <c:formatCode>#,##0.00</c:formatCode>
                <c:ptCount val="12"/>
                <c:pt idx="0">
                  <c:v>424.35</c:v>
                </c:pt>
                <c:pt idx="1">
                  <c:v>757.78000000000009</c:v>
                </c:pt>
                <c:pt idx="2">
                  <c:v>990.53</c:v>
                </c:pt>
                <c:pt idx="3">
                  <c:v>968.91</c:v>
                </c:pt>
                <c:pt idx="4">
                  <c:v>1037.0899999999999</c:v>
                </c:pt>
                <c:pt idx="5">
                  <c:v>1032.25</c:v>
                </c:pt>
                <c:pt idx="6">
                  <c:v>1046.72</c:v>
                </c:pt>
                <c:pt idx="7">
                  <c:v>985.88</c:v>
                </c:pt>
                <c:pt idx="8">
                  <c:v>1054</c:v>
                </c:pt>
                <c:pt idx="9">
                  <c:v>1101.3</c:v>
                </c:pt>
                <c:pt idx="10">
                  <c:v>1093.8</c:v>
                </c:pt>
                <c:pt idx="11">
                  <c:v>1082.43</c:v>
                </c:pt>
              </c:numCache>
            </c:numRef>
          </c:val>
        </c:ser>
        <c:marker val="1"/>
        <c:axId val="74475392"/>
        <c:axId val="74473856"/>
      </c:lineChart>
      <c:dateAx>
        <c:axId val="74470528"/>
        <c:scaling>
          <c:orientation val="minMax"/>
        </c:scaling>
        <c:axPos val="b"/>
        <c:numFmt formatCode="yyyy&quot;年&quot;m&quot;月&quot;;@" sourceLinked="1"/>
        <c:majorTickMark val="none"/>
        <c:tickLblPos val="nextTo"/>
        <c:crossAx val="74472064"/>
        <c:crosses val="autoZero"/>
        <c:auto val="1"/>
        <c:lblOffset val="100"/>
      </c:dateAx>
      <c:valAx>
        <c:axId val="74472064"/>
        <c:scaling>
          <c:orientation val="minMax"/>
        </c:scaling>
        <c:axPos val="l"/>
        <c:majorGridlines/>
        <c:numFmt formatCode="#,##0.00" sourceLinked="1"/>
        <c:majorTickMark val="none"/>
        <c:tickLblPos val="nextTo"/>
        <c:crossAx val="74470528"/>
        <c:crosses val="autoZero"/>
        <c:crossBetween val="between"/>
      </c:valAx>
      <c:valAx>
        <c:axId val="74473856"/>
        <c:scaling>
          <c:orientation val="minMax"/>
        </c:scaling>
        <c:axPos val="r"/>
        <c:numFmt formatCode="#,##0.00" sourceLinked="1"/>
        <c:tickLblPos val="nextTo"/>
        <c:crossAx val="74475392"/>
        <c:crosses val="max"/>
        <c:crossBetween val="between"/>
      </c:valAx>
      <c:dateAx>
        <c:axId val="74475392"/>
        <c:scaling>
          <c:orientation val="minMax"/>
        </c:scaling>
        <c:delete val="1"/>
        <c:axPos val="b"/>
        <c:numFmt formatCode="yyyy&quot;年&quot;m&quot;月&quot;;@" sourceLinked="1"/>
        <c:tickLblPos val="nextTo"/>
        <c:crossAx val="74473856"/>
        <c:crosses val="autoZero"/>
        <c:auto val="1"/>
        <c:lblOffset val="100"/>
      </c:dateAx>
    </c:plotArea>
    <c:legend>
      <c:legendPos val="b"/>
      <c:layout/>
    </c:legend>
    <c:plotVisOnly val="1"/>
    <c:dispBlanksAs val="gap"/>
  </c:chart>
  <c:externalData r:id="rId1"/>
</c:chartSpace>
</file>

<file path=ppt/charts/chart9.xml><?xml version="1.0" encoding="utf-8"?>
<c:chartSpace xmlns:c="http://schemas.openxmlformats.org/drawingml/2006/chart" xmlns:a="http://schemas.openxmlformats.org/drawingml/2006/main" xmlns:r="http://schemas.openxmlformats.org/officeDocument/2006/relationships">
  <c:date1904 val="1"/>
  <c:lang val="zh-CN"/>
  <c:chart>
    <c:title>
      <c:tx>
        <c:rich>
          <a:bodyPr/>
          <a:lstStyle/>
          <a:p>
            <a:pPr>
              <a:defRPr/>
            </a:pPr>
            <a:r>
              <a:rPr lang="zh-CN" sz="1800" b="1" i="0" baseline="0"/>
              <a:t>转融券个股前十</a:t>
            </a:r>
            <a:endParaRPr lang="zh-CN"/>
          </a:p>
        </c:rich>
      </c:tx>
      <c:layout/>
    </c:title>
    <c:plotArea>
      <c:layout/>
      <c:barChart>
        <c:barDir val="col"/>
        <c:grouping val="clustered"/>
        <c:ser>
          <c:idx val="0"/>
          <c:order val="0"/>
          <c:tx>
            <c:strRef>
              <c:f>Wind资讯!$J$1</c:f>
              <c:strCache>
                <c:ptCount val="1"/>
                <c:pt idx="0">
                  <c:v>期末余量(股)</c:v>
                </c:pt>
              </c:strCache>
            </c:strRef>
          </c:tx>
          <c:cat>
            <c:strRef>
              <c:f>Wind资讯!$I$2:$I$11</c:f>
              <c:strCache>
                <c:ptCount val="10"/>
                <c:pt idx="0">
                  <c:v>河北钢铁</c:v>
                </c:pt>
                <c:pt idx="1">
                  <c:v>国电电力</c:v>
                </c:pt>
                <c:pt idx="2">
                  <c:v>华泰证券</c:v>
                </c:pt>
                <c:pt idx="3">
                  <c:v>长江证券</c:v>
                </c:pt>
                <c:pt idx="4">
                  <c:v>电广传媒</c:v>
                </c:pt>
                <c:pt idx="5">
                  <c:v>中国重工</c:v>
                </c:pt>
                <c:pt idx="6">
                  <c:v>日照港</c:v>
                </c:pt>
                <c:pt idx="7">
                  <c:v>海通证券</c:v>
                </c:pt>
                <c:pt idx="8">
                  <c:v>华能国际</c:v>
                </c:pt>
                <c:pt idx="9">
                  <c:v>徐工机械</c:v>
                </c:pt>
              </c:strCache>
            </c:strRef>
          </c:cat>
          <c:val>
            <c:numRef>
              <c:f>Wind资讯!$J$2:$J$11</c:f>
              <c:numCache>
                <c:formatCode>General</c:formatCode>
                <c:ptCount val="10"/>
                <c:pt idx="0">
                  <c:v>131890000</c:v>
                </c:pt>
                <c:pt idx="1">
                  <c:v>32470000</c:v>
                </c:pt>
                <c:pt idx="2">
                  <c:v>12720000</c:v>
                </c:pt>
                <c:pt idx="3">
                  <c:v>11000000</c:v>
                </c:pt>
                <c:pt idx="4">
                  <c:v>10560000</c:v>
                </c:pt>
                <c:pt idx="5">
                  <c:v>10200000</c:v>
                </c:pt>
                <c:pt idx="6">
                  <c:v>10000000</c:v>
                </c:pt>
                <c:pt idx="7">
                  <c:v>8992900</c:v>
                </c:pt>
                <c:pt idx="8">
                  <c:v>6500000</c:v>
                </c:pt>
                <c:pt idx="9">
                  <c:v>5890000</c:v>
                </c:pt>
              </c:numCache>
            </c:numRef>
          </c:val>
        </c:ser>
        <c:axId val="74518528"/>
        <c:axId val="74520064"/>
      </c:barChart>
      <c:lineChart>
        <c:grouping val="standard"/>
        <c:ser>
          <c:idx val="1"/>
          <c:order val="1"/>
          <c:tx>
            <c:strRef>
              <c:f>Wind资讯!$K$1</c:f>
              <c:strCache>
                <c:ptCount val="1"/>
                <c:pt idx="0">
                  <c:v>期末余额(元,右)</c:v>
                </c:pt>
              </c:strCache>
            </c:strRef>
          </c:tx>
          <c:marker>
            <c:symbol val="none"/>
          </c:marker>
          <c:cat>
            <c:strRef>
              <c:f>Wind资讯!$I$2:$I$11</c:f>
              <c:strCache>
                <c:ptCount val="10"/>
                <c:pt idx="0">
                  <c:v>河北钢铁</c:v>
                </c:pt>
                <c:pt idx="1">
                  <c:v>国电电力</c:v>
                </c:pt>
                <c:pt idx="2">
                  <c:v>华泰证券</c:v>
                </c:pt>
                <c:pt idx="3">
                  <c:v>长江证券</c:v>
                </c:pt>
                <c:pt idx="4">
                  <c:v>电广传媒</c:v>
                </c:pt>
                <c:pt idx="5">
                  <c:v>中国重工</c:v>
                </c:pt>
                <c:pt idx="6">
                  <c:v>日照港</c:v>
                </c:pt>
                <c:pt idx="7">
                  <c:v>海通证券</c:v>
                </c:pt>
                <c:pt idx="8">
                  <c:v>华能国际</c:v>
                </c:pt>
                <c:pt idx="9">
                  <c:v>徐工机械</c:v>
                </c:pt>
              </c:strCache>
            </c:strRef>
          </c:cat>
          <c:val>
            <c:numRef>
              <c:f>Wind资讯!$K$2:$K$11</c:f>
              <c:numCache>
                <c:formatCode>#,##0</c:formatCode>
                <c:ptCount val="10"/>
                <c:pt idx="0">
                  <c:v>828664900</c:v>
                </c:pt>
                <c:pt idx="1">
                  <c:v>169491600</c:v>
                </c:pt>
                <c:pt idx="2">
                  <c:v>249039200</c:v>
                </c:pt>
                <c:pt idx="3">
                  <c:v>126500000</c:v>
                </c:pt>
                <c:pt idx="4">
                  <c:v>452918400</c:v>
                </c:pt>
                <c:pt idx="5">
                  <c:v>135558000</c:v>
                </c:pt>
                <c:pt idx="6">
                  <c:v>75400000</c:v>
                </c:pt>
                <c:pt idx="7">
                  <c:v>156351100</c:v>
                </c:pt>
                <c:pt idx="8">
                  <c:v>68830000</c:v>
                </c:pt>
                <c:pt idx="9">
                  <c:v>64907800</c:v>
                </c:pt>
              </c:numCache>
            </c:numRef>
          </c:val>
        </c:ser>
        <c:marker val="1"/>
        <c:axId val="74535680"/>
        <c:axId val="74521600"/>
      </c:lineChart>
      <c:catAx>
        <c:axId val="74518528"/>
        <c:scaling>
          <c:orientation val="minMax"/>
        </c:scaling>
        <c:axPos val="b"/>
        <c:majorTickMark val="none"/>
        <c:tickLblPos val="nextTo"/>
        <c:crossAx val="74520064"/>
        <c:crosses val="autoZero"/>
        <c:auto val="1"/>
        <c:lblAlgn val="ctr"/>
        <c:lblOffset val="100"/>
      </c:catAx>
      <c:valAx>
        <c:axId val="74520064"/>
        <c:scaling>
          <c:orientation val="minMax"/>
        </c:scaling>
        <c:axPos val="l"/>
        <c:majorGridlines/>
        <c:numFmt formatCode="General" sourceLinked="1"/>
        <c:majorTickMark val="none"/>
        <c:tickLblPos val="nextTo"/>
        <c:crossAx val="74518528"/>
        <c:crosses val="autoZero"/>
        <c:crossBetween val="between"/>
      </c:valAx>
      <c:valAx>
        <c:axId val="74521600"/>
        <c:scaling>
          <c:orientation val="minMax"/>
        </c:scaling>
        <c:axPos val="r"/>
        <c:numFmt formatCode="#,##0" sourceLinked="1"/>
        <c:tickLblPos val="nextTo"/>
        <c:crossAx val="74535680"/>
        <c:crosses val="max"/>
        <c:crossBetween val="between"/>
      </c:valAx>
      <c:catAx>
        <c:axId val="74535680"/>
        <c:scaling>
          <c:orientation val="minMax"/>
        </c:scaling>
        <c:delete val="1"/>
        <c:axPos val="b"/>
        <c:tickLblPos val="nextTo"/>
        <c:crossAx val="74521600"/>
        <c:crosses val="autoZero"/>
        <c:auto val="1"/>
        <c:lblAlgn val="ctr"/>
        <c:lblOffset val="100"/>
      </c:catAx>
    </c:plotArea>
    <c:legend>
      <c:legendPos val="b"/>
      <c:layout/>
    </c:legend>
    <c:plotVisOnly val="1"/>
    <c:dispBlanksAs val="gap"/>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6CA623-BE14-4AB9-8815-BE30FC0DBBD4}" type="datetimeFigureOut">
              <a:rPr lang="zh-CN" altLang="en-US" smtClean="0"/>
              <a:pPr/>
              <a:t>2015-8-13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017572-18ED-4B8E-A873-A164A9530B0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zh-CN"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017572-18ED-4B8E-A873-A164A9530B00}" type="slidenum">
              <a:rPr lang="zh-CN" altLang="en-US" smtClean="0"/>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017572-18ED-4B8E-A873-A164A9530B00}" type="slidenum">
              <a:rPr lang="zh-CN" altLang="en-US" smtClean="0"/>
              <a:pPr/>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017572-18ED-4B8E-A873-A164A9530B00}" type="slidenum">
              <a:rPr lang="zh-CN" altLang="en-US" smtClean="0"/>
              <a:pPr/>
              <a:t>14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017572-18ED-4B8E-A873-A164A9530B00}" type="slidenum">
              <a:rPr lang="zh-CN" altLang="en-US" smtClean="0"/>
              <a:pPr/>
              <a:t>18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017572-18ED-4B8E-A873-A164A9530B00}" type="slidenum">
              <a:rPr lang="zh-CN" altLang="en-US" smtClean="0"/>
              <a:pPr/>
              <a:t>19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0017572-18ED-4B8E-A873-A164A9530B00}" type="slidenum">
              <a:rPr lang="zh-CN" altLang="en-US" smtClean="0"/>
              <a:pPr/>
              <a:t>20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BB33489E-0B9D-4E33-BE5C-058DAE461DDB}" type="slidenum">
              <a:rPr lang="en-US" altLang="zh-CN" smtClean="0"/>
              <a:pPr/>
              <a:t>22</a:t>
            </a:fld>
            <a:endParaRPr lang="en-US" altLang="zh-CN"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1" descr="cover_bk1024"/>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10" descr="cover_bk1024"/>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692150"/>
            <a:ext cx="8893175" cy="720725"/>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68313" y="1412875"/>
            <a:ext cx="4171950" cy="525621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2663" y="1412875"/>
            <a:ext cx="4171950" cy="525621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443663" y="6675438"/>
            <a:ext cx="1006475" cy="182562"/>
          </a:xfrm>
          <a:prstGeom prst="rect">
            <a:avLst/>
          </a:prstGeom>
        </p:spPr>
        <p:txBody>
          <a:bodyPr/>
          <a:lstStyle>
            <a:lvl1pPr>
              <a:defRPr>
                <a:latin typeface="Arial" charset="0"/>
                <a:ea typeface="宋体" pitchFamily="2" charset="-122"/>
              </a:defRPr>
            </a:lvl1pPr>
          </a:lstStyle>
          <a:p>
            <a:fld id="{B398A76B-2271-4AB8-A247-AAA1EC7686ED}" type="datetimeFigureOut">
              <a:rPr lang="zh-CN" altLang="en-US" smtClean="0"/>
              <a:pPr/>
              <a:t>2015-8-13</a:t>
            </a:fld>
            <a:endParaRPr lang="zh-CN" altLang="en-US"/>
          </a:p>
        </p:txBody>
      </p:sp>
      <p:sp>
        <p:nvSpPr>
          <p:cNvPr id="6" name="页脚占位符 5"/>
          <p:cNvSpPr>
            <a:spLocks noGrp="1"/>
          </p:cNvSpPr>
          <p:nvPr>
            <p:ph type="ftr" sz="quarter" idx="11"/>
          </p:nvPr>
        </p:nvSpPr>
        <p:spPr>
          <a:xfrm>
            <a:off x="3276600" y="6675438"/>
            <a:ext cx="3095625" cy="182562"/>
          </a:xfrm>
          <a:prstGeom prst="rect">
            <a:avLst/>
          </a:prstGeom>
        </p:spPr>
        <p:txBody>
          <a:bodyPr/>
          <a:lstStyle>
            <a:lvl1pPr>
              <a:defRPr>
                <a:latin typeface="Arial" charset="0"/>
                <a:ea typeface="宋体" pitchFamily="2" charset="-122"/>
              </a:defRPr>
            </a:lvl1pPr>
          </a:lstStyle>
          <a:p>
            <a:endParaRPr lang="zh-CN" altLang="en-US"/>
          </a:p>
        </p:txBody>
      </p:sp>
      <p:sp>
        <p:nvSpPr>
          <p:cNvPr id="7" name="灯片编号占位符 6"/>
          <p:cNvSpPr>
            <a:spLocks noGrp="1"/>
          </p:cNvSpPr>
          <p:nvPr>
            <p:ph type="sldNum" sz="quarter" idx="12"/>
          </p:nvPr>
        </p:nvSpPr>
        <p:spPr>
          <a:xfrm>
            <a:off x="8243888" y="6675438"/>
            <a:ext cx="792162" cy="182562"/>
          </a:xfrm>
          <a:prstGeom prst="rect">
            <a:avLst/>
          </a:prstGeom>
        </p:spPr>
        <p:txBody>
          <a:bodyPr/>
          <a:lstStyle>
            <a:lvl1pPr>
              <a:defRPr>
                <a:latin typeface="Arial" charset="0"/>
                <a:ea typeface="宋体" pitchFamily="2" charset="-122"/>
              </a:defRPr>
            </a:lvl1pPr>
          </a:lstStyle>
          <a:p>
            <a:fld id="{603F5C60-AC2C-4F17-A879-752FF418DE3C}"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50825" y="692150"/>
            <a:ext cx="8893175" cy="59769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443663" y="6675438"/>
            <a:ext cx="1006475" cy="182562"/>
          </a:xfrm>
          <a:prstGeom prst="rect">
            <a:avLst/>
          </a:prstGeom>
        </p:spPr>
        <p:txBody>
          <a:bodyPr/>
          <a:lstStyle>
            <a:lvl1pPr>
              <a:defRPr>
                <a:latin typeface="Arial" charset="0"/>
                <a:ea typeface="宋体" pitchFamily="2" charset="-122"/>
              </a:defRPr>
            </a:lvl1pPr>
          </a:lstStyle>
          <a:p>
            <a:fld id="{B398A76B-2271-4AB8-A247-AAA1EC7686ED}" type="datetimeFigureOut">
              <a:rPr lang="zh-CN" altLang="en-US" smtClean="0"/>
              <a:pPr/>
              <a:t>2015-8-13</a:t>
            </a:fld>
            <a:endParaRPr lang="zh-CN" altLang="en-US"/>
          </a:p>
        </p:txBody>
      </p:sp>
      <p:sp>
        <p:nvSpPr>
          <p:cNvPr id="4" name="页脚占位符 3"/>
          <p:cNvSpPr>
            <a:spLocks noGrp="1"/>
          </p:cNvSpPr>
          <p:nvPr>
            <p:ph type="ftr" sz="quarter" idx="11"/>
          </p:nvPr>
        </p:nvSpPr>
        <p:spPr>
          <a:xfrm>
            <a:off x="3276600" y="6675438"/>
            <a:ext cx="3095625" cy="182562"/>
          </a:xfrm>
          <a:prstGeom prst="rect">
            <a:avLst/>
          </a:prstGeom>
        </p:spPr>
        <p:txBody>
          <a:bodyPr/>
          <a:lstStyle>
            <a:lvl1pPr>
              <a:defRPr>
                <a:latin typeface="Arial" charset="0"/>
                <a:ea typeface="宋体" pitchFamily="2" charset="-122"/>
              </a:defRPr>
            </a:lvl1pPr>
          </a:lstStyle>
          <a:p>
            <a:endParaRPr lang="zh-CN" altLang="en-US"/>
          </a:p>
        </p:txBody>
      </p:sp>
      <p:sp>
        <p:nvSpPr>
          <p:cNvPr id="5" name="灯片编号占位符 4"/>
          <p:cNvSpPr>
            <a:spLocks noGrp="1"/>
          </p:cNvSpPr>
          <p:nvPr>
            <p:ph type="sldNum" sz="quarter" idx="12"/>
          </p:nvPr>
        </p:nvSpPr>
        <p:spPr>
          <a:xfrm>
            <a:off x="8243888" y="6675438"/>
            <a:ext cx="792162" cy="182562"/>
          </a:xfrm>
          <a:prstGeom prst="rect">
            <a:avLst/>
          </a:prstGeom>
        </p:spPr>
        <p:txBody>
          <a:bodyPr/>
          <a:lstStyle>
            <a:lvl1pPr>
              <a:defRPr>
                <a:latin typeface="Arial" charset="0"/>
                <a:ea typeface="宋体" pitchFamily="2" charset="-122"/>
              </a:defRPr>
            </a:lvl1pPr>
          </a:lstStyle>
          <a:p>
            <a:fld id="{603F5C60-AC2C-4F17-A879-752FF418DE3C}"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B398A76B-2271-4AB8-A247-AAA1EC7686ED}" type="datetimeFigureOut">
              <a:rPr lang="zh-CN" altLang="en-US" smtClean="0"/>
              <a:pPr/>
              <a:t>2015-8-13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603F5C60-AC2C-4F17-A879-752FF418DE3C}"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自定义版式">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图片与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_自定义版式">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_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_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图片与标题">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image" Target="../media/image4.jpeg"/><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theme" Target="../theme/theme3.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3" descr="content_bk-1"/>
          <p:cNvPicPr>
            <a:picLocks noChangeAspect="1" noChangeArrowheads="1"/>
          </p:cNvPicPr>
          <p:nvPr/>
        </p:nvPicPr>
        <p:blipFill>
          <a:blip r:embed="rId13" cstate="print"/>
          <a:srcRect/>
          <a:stretch>
            <a:fillRect/>
          </a:stretch>
        </p:blipFill>
        <p:spPr bwMode="auto">
          <a:xfrm>
            <a:off x="0" y="0"/>
            <a:ext cx="9144000" cy="6858000"/>
          </a:xfrm>
          <a:prstGeom prst="rect">
            <a:avLst/>
          </a:prstGeom>
          <a:noFill/>
          <a:ln w="9525">
            <a:noFill/>
            <a:miter lim="800000"/>
            <a:headEnd/>
            <a:tailEnd/>
          </a:ln>
        </p:spPr>
      </p:pic>
      <p:sp>
        <p:nvSpPr>
          <p:cNvPr id="3" name="TextBox 2"/>
          <p:cNvSpPr txBox="1"/>
          <p:nvPr/>
        </p:nvSpPr>
        <p:spPr>
          <a:xfrm>
            <a:off x="0" y="6569075"/>
            <a:ext cx="1428750" cy="304800"/>
          </a:xfrm>
          <a:prstGeom prst="rect">
            <a:avLst/>
          </a:prstGeom>
          <a:noFill/>
        </p:spPr>
        <p:txBody>
          <a:bodyPr>
            <a:spAutoFit/>
          </a:bodyPr>
          <a:lstStyle/>
          <a:p>
            <a:pPr>
              <a:defRPr/>
            </a:pPr>
            <a:fld id="{B2DE97DD-350A-48F0-B6F7-B78D3466750B}" type="slidenum">
              <a:rPr lang="zh-CN" altLang="en-US" sz="1400">
                <a:solidFill>
                  <a:schemeClr val="bg1"/>
                </a:solidFill>
                <a:latin typeface="+mn-lt"/>
                <a:ea typeface="宋体" pitchFamily="2" charset="-122"/>
              </a:rPr>
              <a:pPr>
                <a:defRPr/>
              </a:pPr>
              <a:t>‹#›</a:t>
            </a:fld>
            <a:endParaRPr lang="zh-CN" altLang="en-US" sz="1400" dirty="0">
              <a:solidFill>
                <a:schemeClr val="bg1"/>
              </a:solidFill>
              <a:latin typeface="+mn-lt"/>
              <a:ea typeface="宋体" pitchFamily="2"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3" descr="content_bk-1"/>
          <p:cNvPicPr>
            <a:picLocks noChangeAspect="1" noChangeArrowheads="1"/>
          </p:cNvPicPr>
          <p:nvPr/>
        </p:nvPicPr>
        <p:blipFill>
          <a:blip r:embed="rId16" cstate="print"/>
          <a:srcRect/>
          <a:stretch>
            <a:fillRect/>
          </a:stretch>
        </p:blipFill>
        <p:spPr bwMode="auto">
          <a:xfrm>
            <a:off x="0" y="0"/>
            <a:ext cx="9144000"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pitchFamily="2" charset="-122"/>
        </a:defRPr>
      </a:lvl2pPr>
      <a:lvl3pPr algn="ctr" rtl="0" eaLnBrk="1" fontAlgn="base" hangingPunct="1">
        <a:spcBef>
          <a:spcPct val="0"/>
        </a:spcBef>
        <a:spcAft>
          <a:spcPct val="0"/>
        </a:spcAft>
        <a:defRPr sz="4400">
          <a:solidFill>
            <a:schemeClr val="tx2"/>
          </a:solidFill>
          <a:latin typeface="Arial" charset="0"/>
          <a:ea typeface="宋体" pitchFamily="2" charset="-122"/>
        </a:defRPr>
      </a:lvl3pPr>
      <a:lvl4pPr algn="ctr" rtl="0" eaLnBrk="1" fontAlgn="base" hangingPunct="1">
        <a:spcBef>
          <a:spcPct val="0"/>
        </a:spcBef>
        <a:spcAft>
          <a:spcPct val="0"/>
        </a:spcAft>
        <a:defRPr sz="4400">
          <a:solidFill>
            <a:schemeClr val="tx2"/>
          </a:solidFill>
          <a:latin typeface="Arial" charset="0"/>
          <a:ea typeface="宋体" pitchFamily="2" charset="-122"/>
        </a:defRPr>
      </a:lvl4pPr>
      <a:lvl5pPr algn="ctr" rtl="0" eaLnBrk="1" fontAlgn="base" hangingPunct="1">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9"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8.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285720" y="1142984"/>
            <a:ext cx="7488237" cy="1924050"/>
          </a:xfrm>
          <a:prstGeom prst="rect">
            <a:avLst/>
          </a:prstGeom>
          <a:noFill/>
          <a:ln w="9525">
            <a:noFill/>
            <a:miter lim="800000"/>
            <a:headEnd/>
            <a:tailEnd/>
          </a:ln>
        </p:spPr>
        <p:txBody>
          <a:bodyPr>
            <a:spAutoFit/>
          </a:bodyPr>
          <a:lstStyle/>
          <a:p>
            <a:pPr algn="ctr">
              <a:spcBef>
                <a:spcPct val="50000"/>
              </a:spcBef>
            </a:pPr>
            <a:r>
              <a:rPr lang="en-US" altLang="zh-CN" sz="3200" b="1" dirty="0">
                <a:ea typeface="黑体" pitchFamily="2" charset="-122"/>
              </a:rPr>
              <a:t>【Wind</a:t>
            </a:r>
            <a:r>
              <a:rPr lang="zh-CN" altLang="en-US" sz="3200" b="1" dirty="0">
                <a:ea typeface="黑体" pitchFamily="2" charset="-122"/>
              </a:rPr>
              <a:t>资讯</a:t>
            </a:r>
            <a:r>
              <a:rPr lang="en-US" altLang="zh-CN" sz="3200" b="1" dirty="0" smtClean="0">
                <a:ea typeface="黑体" pitchFamily="2" charset="-122"/>
              </a:rPr>
              <a:t>】</a:t>
            </a:r>
            <a:r>
              <a:rPr lang="zh-CN" altLang="en-US" sz="3200" b="1" dirty="0" smtClean="0">
                <a:ea typeface="黑体" pitchFamily="2" charset="-122"/>
              </a:rPr>
              <a:t>融资融券</a:t>
            </a:r>
            <a:r>
              <a:rPr lang="en-US" altLang="zh-CN" sz="3200" b="1" dirty="0" smtClean="0">
                <a:ea typeface="黑体" pitchFamily="2" charset="-122"/>
              </a:rPr>
              <a:t>7</a:t>
            </a:r>
            <a:r>
              <a:rPr lang="zh-CN" altLang="en-US" sz="3200" b="1" dirty="0" smtClean="0">
                <a:ea typeface="黑体" pitchFamily="2" charset="-122"/>
              </a:rPr>
              <a:t>月报</a:t>
            </a:r>
            <a:r>
              <a:rPr lang="zh-CN" altLang="en-US" sz="3200" b="1" dirty="0">
                <a:ea typeface="黑体" pitchFamily="2" charset="-122"/>
              </a:rPr>
              <a:t>　　</a:t>
            </a:r>
            <a:endParaRPr lang="en-US" altLang="zh-CN" sz="3200" b="1" dirty="0">
              <a:ea typeface="黑体" pitchFamily="2" charset="-122"/>
            </a:endParaRPr>
          </a:p>
          <a:p>
            <a:pPr algn="ctr">
              <a:spcBef>
                <a:spcPct val="50000"/>
              </a:spcBef>
            </a:pPr>
            <a:r>
              <a:rPr lang="en-US" altLang="zh-CN" sz="2400" b="1" dirty="0">
                <a:ea typeface="黑体" pitchFamily="2" charset="-122"/>
              </a:rPr>
              <a:t>(</a:t>
            </a:r>
            <a:r>
              <a:rPr lang="en-US" altLang="zh-CN" sz="2400" b="1" dirty="0" smtClean="0">
                <a:ea typeface="黑体" pitchFamily="2" charset="-122"/>
              </a:rPr>
              <a:t>2015</a:t>
            </a:r>
            <a:r>
              <a:rPr lang="zh-CN" altLang="en-US" sz="2400" b="1" dirty="0" smtClean="0">
                <a:ea typeface="黑体" pitchFamily="2" charset="-122"/>
              </a:rPr>
              <a:t>年</a:t>
            </a:r>
            <a:r>
              <a:rPr lang="en-US" altLang="zh-CN" sz="2400" b="1" dirty="0" smtClean="0">
                <a:ea typeface="黑体" pitchFamily="2" charset="-122"/>
              </a:rPr>
              <a:t>8</a:t>
            </a:r>
            <a:r>
              <a:rPr lang="zh-CN" altLang="en-US" sz="2400" b="1" dirty="0" smtClean="0">
                <a:ea typeface="黑体" pitchFamily="2" charset="-122"/>
              </a:rPr>
              <a:t>月</a:t>
            </a:r>
            <a:r>
              <a:rPr lang="en-US" altLang="zh-CN" sz="2400" b="1" dirty="0">
                <a:ea typeface="黑体" pitchFamily="2" charset="-122"/>
              </a:rPr>
              <a:t>)</a:t>
            </a:r>
          </a:p>
          <a:p>
            <a:pPr algn="ctr">
              <a:spcBef>
                <a:spcPct val="50000"/>
              </a:spcBef>
            </a:pPr>
            <a:endParaRPr lang="en-US" altLang="zh-CN" sz="1600" b="1" dirty="0">
              <a:ea typeface="黑体" pitchFamily="2" charset="-122"/>
            </a:endParaRPr>
          </a:p>
          <a:p>
            <a:pPr algn="ctr">
              <a:spcBef>
                <a:spcPct val="50000"/>
              </a:spcBef>
            </a:pPr>
            <a:r>
              <a:rPr lang="en-US" altLang="zh-CN" b="1" dirty="0">
                <a:ea typeface="黑体" pitchFamily="2" charset="-122"/>
              </a:rPr>
              <a:t>Wind</a:t>
            </a:r>
            <a:r>
              <a:rPr lang="zh-CN" altLang="en-US" b="1" dirty="0">
                <a:ea typeface="黑体" pitchFamily="2" charset="-122"/>
              </a:rPr>
              <a:t>资讯 金融情报所</a:t>
            </a:r>
            <a:endParaRPr lang="en-US" altLang="zh-CN" b="1" dirty="0">
              <a:ea typeface="黑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bwMode="auto">
          <a:xfrm>
            <a:off x="3000375" y="1785938"/>
            <a:ext cx="6143625" cy="4379912"/>
          </a:xfrm>
          <a:prstGeom prst="rect">
            <a:avLst/>
          </a:prstGeom>
          <a:ln>
            <a:miter lim="800000"/>
            <a:headEnd/>
            <a:tailEnd/>
          </a:ln>
        </p:spPr>
        <p:txBody>
          <a:bodyPr/>
          <a:lstStyle/>
          <a:p>
            <a:pPr marL="342900" marR="0" lvl="0" indent="-342900" algn="l" defTabSz="914400" rtl="0" eaLnBrk="1" fontAlgn="auto" latinLnBrk="0" hangingPunct="1">
              <a:lnSpc>
                <a:spcPct val="160000"/>
              </a:lnSpc>
              <a:spcBef>
                <a:spcPct val="20000"/>
              </a:spcBef>
              <a:spcAft>
                <a:spcPts val="0"/>
              </a:spcAft>
              <a:buClr>
                <a:schemeClr val="accent2"/>
              </a:buClr>
              <a:buSzTx/>
              <a:buFont typeface="Wingdings" pitchFamily="2" charset="2"/>
              <a:buChar char="n"/>
              <a:tabLst/>
              <a:defRPr/>
            </a:pPr>
            <a:r>
              <a:rPr lang="zh-CN" altLang="en-US" sz="2600" b="1" dirty="0" smtClean="0">
                <a:latin typeface="黑体" pitchFamily="2" charset="-122"/>
                <a:ea typeface="黑体" pitchFamily="2" charset="-122"/>
              </a:rPr>
              <a:t>融资融券市场概况</a:t>
            </a:r>
            <a:endParaRPr lang="en-US" altLang="zh-CN" sz="2600" b="1" dirty="0" smtClean="0">
              <a:latin typeface="黑体" pitchFamily="2" charset="-122"/>
              <a:ea typeface="黑体" pitchFamily="2" charset="-122"/>
            </a:endParaRPr>
          </a:p>
          <a:p>
            <a:pPr marL="342900" indent="-342900">
              <a:lnSpc>
                <a:spcPct val="160000"/>
              </a:lnSpc>
              <a:spcBef>
                <a:spcPct val="20000"/>
              </a:spcBef>
              <a:buClr>
                <a:schemeClr val="accent2"/>
              </a:buClr>
              <a:buFont typeface="Wingdings" pitchFamily="2" charset="2"/>
              <a:buChar char="n"/>
              <a:defRPr/>
            </a:pPr>
            <a:r>
              <a:rPr lang="zh-CN" altLang="en-US" sz="2600" b="1" dirty="0" smtClean="0">
                <a:solidFill>
                  <a:srgbClr val="C00000"/>
                </a:solidFill>
                <a:latin typeface="黑体" pitchFamily="2" charset="-122"/>
                <a:ea typeface="黑体" pitchFamily="2" charset="-122"/>
              </a:rPr>
              <a:t>融资融券个股以及</a:t>
            </a:r>
            <a:r>
              <a:rPr lang="en-US" altLang="zh-CN" sz="2600" b="1" dirty="0" smtClean="0">
                <a:solidFill>
                  <a:srgbClr val="C00000"/>
                </a:solidFill>
                <a:latin typeface="黑体" pitchFamily="2" charset="-122"/>
                <a:ea typeface="黑体" pitchFamily="2" charset="-122"/>
              </a:rPr>
              <a:t>ETF</a:t>
            </a:r>
            <a:r>
              <a:rPr lang="zh-CN" altLang="en-US" sz="2600" b="1" dirty="0" smtClean="0">
                <a:solidFill>
                  <a:srgbClr val="C00000"/>
                </a:solidFill>
                <a:latin typeface="黑体" pitchFamily="2" charset="-122"/>
                <a:ea typeface="黑体" pitchFamily="2" charset="-122"/>
              </a:rPr>
              <a:t>概况</a:t>
            </a:r>
            <a:endParaRPr lang="en-US" altLang="zh-CN" sz="2600" b="1" dirty="0" smtClean="0">
              <a:solidFill>
                <a:srgbClr val="C00000"/>
              </a:solidFill>
              <a:latin typeface="黑体" pitchFamily="2" charset="-122"/>
              <a:ea typeface="黑体" pitchFamily="2" charset="-122"/>
            </a:endParaRPr>
          </a:p>
          <a:p>
            <a:pPr marL="342900" marR="0" lvl="0" indent="-342900" algn="l" defTabSz="914400" rtl="0" eaLnBrk="1" fontAlgn="auto" latinLnBrk="0" hangingPunct="1">
              <a:lnSpc>
                <a:spcPct val="160000"/>
              </a:lnSpc>
              <a:spcBef>
                <a:spcPct val="20000"/>
              </a:spcBef>
              <a:spcAft>
                <a:spcPts val="0"/>
              </a:spcAft>
              <a:buClr>
                <a:schemeClr val="accent2"/>
              </a:buClr>
              <a:buSzTx/>
              <a:buFont typeface="Wingdings" pitchFamily="2" charset="2"/>
              <a:buChar char="n"/>
              <a:tabLst/>
              <a:defRPr/>
            </a:pPr>
            <a:r>
              <a:rPr kumimoji="0" lang="zh-CN" altLang="en-US" sz="2400" b="1" i="0" u="none" strike="noStrike" kern="1200" cap="none" spc="0" normalizeH="0" baseline="0" noProof="0" dirty="0" smtClean="0">
                <a:ln>
                  <a:noFill/>
                </a:ln>
                <a:solidFill>
                  <a:srgbClr val="262626"/>
                </a:solidFill>
                <a:effectLst/>
                <a:uLnTx/>
                <a:uFillTx/>
                <a:latin typeface="黑体" pitchFamily="2" charset="-122"/>
                <a:ea typeface="黑体" pitchFamily="2" charset="-122"/>
                <a:cs typeface="+mn-cs"/>
              </a:rPr>
              <a:t>转融通业务概况</a:t>
            </a:r>
          </a:p>
          <a:p>
            <a:pPr marL="342900" marR="0" lvl="0" indent="-342900" algn="l" defTabSz="914400" rtl="0" eaLnBrk="1" fontAlgn="auto" latinLnBrk="0" hangingPunct="1">
              <a:lnSpc>
                <a:spcPct val="120000"/>
              </a:lnSpc>
              <a:spcBef>
                <a:spcPct val="20000"/>
              </a:spcBef>
              <a:spcAft>
                <a:spcPts val="0"/>
              </a:spcAft>
              <a:buClr>
                <a:schemeClr val="accent2"/>
              </a:buClr>
              <a:buSzTx/>
              <a:buFont typeface="Wingdings" pitchFamily="2" charset="2"/>
              <a:buChar char="n"/>
              <a:tabLst/>
              <a:defRPr/>
            </a:pPr>
            <a:endParaRPr kumimoji="0" lang="en-US" altLang="zh-CN" sz="2400" b="1" i="0" u="none" strike="noStrike" kern="1200" cap="none" spc="0" normalizeH="0" baseline="0" noProof="0" dirty="0" smtClean="0">
              <a:ln>
                <a:noFill/>
              </a:ln>
              <a:solidFill>
                <a:srgbClr val="262626"/>
              </a:solidFill>
              <a:effectLst/>
              <a:uLnTx/>
              <a:uFillTx/>
              <a:latin typeface="黑体" pitchFamily="2" charset="-122"/>
              <a:ea typeface="黑体" pitchFamily="2"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8855" y="785802"/>
            <a:ext cx="7813673" cy="1285876"/>
          </a:xfrm>
          <a:prstGeom prst="rect">
            <a:avLst/>
          </a:prstGeom>
        </p:spPr>
        <p:txBody>
          <a:bodyPr/>
          <a:lstStyle/>
          <a:p>
            <a:pPr algn="l"/>
            <a:r>
              <a:rPr lang="zh-CN" altLang="en-US" sz="1800" b="1" dirty="0" smtClean="0">
                <a:latin typeface="+mj-ea"/>
              </a:rPr>
              <a:t>截至</a:t>
            </a:r>
            <a:r>
              <a:rPr lang="en-US" altLang="zh-CN" sz="1800" b="1" dirty="0" smtClean="0">
                <a:latin typeface="+mj-ea"/>
              </a:rPr>
              <a:t>2015</a:t>
            </a:r>
            <a:r>
              <a:rPr lang="zh-CN" altLang="en-US" sz="1800" b="1" dirty="0" smtClean="0">
                <a:latin typeface="+mj-ea"/>
              </a:rPr>
              <a:t>年</a:t>
            </a:r>
            <a:r>
              <a:rPr lang="en-US" altLang="zh-CN" sz="1800" b="1" dirty="0" smtClean="0">
                <a:latin typeface="+mj-ea"/>
              </a:rPr>
              <a:t>7</a:t>
            </a:r>
            <a:r>
              <a:rPr lang="zh-CN" altLang="en-US" sz="1800" b="1" dirty="0" smtClean="0">
                <a:latin typeface="+mj-ea"/>
              </a:rPr>
              <a:t>月底，融资融券余额个股前几位基本保持。中国平安以</a:t>
            </a:r>
            <a:r>
              <a:rPr lang="en-US" altLang="zh-CN" sz="1800" b="1" dirty="0" smtClean="0">
                <a:latin typeface="+mj-ea"/>
              </a:rPr>
              <a:t>285.50</a:t>
            </a:r>
            <a:r>
              <a:rPr lang="zh-CN" altLang="en-US" sz="1800" b="1" dirty="0" smtClean="0">
                <a:latin typeface="+mj-ea"/>
              </a:rPr>
              <a:t>亿元的融资融券余额成为月度融资融券余额股票类第一名，余额比</a:t>
            </a:r>
            <a:r>
              <a:rPr lang="en-US" altLang="zh-CN" sz="1800" b="1" dirty="0" smtClean="0">
                <a:latin typeface="+mj-ea"/>
              </a:rPr>
              <a:t>6</a:t>
            </a:r>
            <a:r>
              <a:rPr lang="zh-CN" altLang="en-US" sz="1800" b="1" dirty="0" smtClean="0">
                <a:latin typeface="+mj-ea"/>
              </a:rPr>
              <a:t>月末减少</a:t>
            </a:r>
            <a:r>
              <a:rPr lang="zh-CN" altLang="en-US" sz="1800" b="1" dirty="0" smtClean="0">
                <a:latin typeface="+mj-ea"/>
              </a:rPr>
              <a:t>了</a:t>
            </a:r>
            <a:r>
              <a:rPr lang="en-US" altLang="zh-CN" sz="1800" b="1" dirty="0" smtClean="0">
                <a:latin typeface="+mj-ea"/>
              </a:rPr>
              <a:t>164.61</a:t>
            </a:r>
            <a:r>
              <a:rPr lang="zh-CN" altLang="en-US" sz="1800" b="1" dirty="0" smtClean="0">
                <a:latin typeface="+mj-ea"/>
              </a:rPr>
              <a:t>亿元左右，在总的排行榜上位居第二，仅次于华泰柏瑞沪深</a:t>
            </a:r>
            <a:r>
              <a:rPr lang="en-US" altLang="zh-CN" sz="1800" b="1" dirty="0" smtClean="0">
                <a:latin typeface="+mj-ea"/>
              </a:rPr>
              <a:t>300ETF</a:t>
            </a:r>
            <a:r>
              <a:rPr lang="zh-CN" altLang="en-US" sz="1800" b="1" dirty="0" smtClean="0">
                <a:latin typeface="+mj-ea"/>
              </a:rPr>
              <a:t>。	</a:t>
            </a:r>
            <a:endParaRPr lang="zh-CN" altLang="en-US" sz="1800" b="1" dirty="0">
              <a:latin typeface="+mj-ea"/>
            </a:endParaRPr>
          </a:p>
        </p:txBody>
      </p:sp>
      <p:sp>
        <p:nvSpPr>
          <p:cNvPr id="5" name="矩形 4"/>
          <p:cNvSpPr/>
          <p:nvPr/>
        </p:nvSpPr>
        <p:spPr>
          <a:xfrm>
            <a:off x="785786" y="71414"/>
            <a:ext cx="4512774" cy="523220"/>
          </a:xfrm>
          <a:prstGeom prst="rect">
            <a:avLst/>
          </a:prstGeom>
        </p:spPr>
        <p:txBody>
          <a:bodyPr wrap="none">
            <a:spAutoFit/>
          </a:bodyPr>
          <a:lstStyle/>
          <a:p>
            <a:r>
              <a:rPr lang="zh-CN" altLang="en-US" sz="2800" b="1" dirty="0" smtClean="0">
                <a:latin typeface="黑体" pitchFamily="2" charset="-122"/>
                <a:ea typeface="黑体" pitchFamily="2" charset="-122"/>
              </a:rPr>
              <a:t>融资融券余额前二十的个股</a:t>
            </a:r>
            <a:endParaRPr lang="zh-CN" altLang="en-US" sz="2800" dirty="0"/>
          </a:p>
        </p:txBody>
      </p:sp>
      <p:graphicFrame>
        <p:nvGraphicFramePr>
          <p:cNvPr id="6" name="图表 5"/>
          <p:cNvGraphicFramePr/>
          <p:nvPr/>
        </p:nvGraphicFramePr>
        <p:xfrm>
          <a:off x="1071538" y="3071810"/>
          <a:ext cx="6500858"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85786" y="785794"/>
            <a:ext cx="8001000" cy="1143000"/>
          </a:xfrm>
          <a:prstGeom prst="rect">
            <a:avLst/>
          </a:prstGeom>
        </p:spPr>
        <p:txBody>
          <a:bodyPr/>
          <a:lstStyle/>
          <a:p>
            <a:pPr algn="l"/>
            <a:r>
              <a:rPr lang="zh-CN" altLang="en-US" sz="1800" b="1" dirty="0" smtClean="0">
                <a:latin typeface="+mj-ea"/>
              </a:rPr>
              <a:t>截至</a:t>
            </a:r>
            <a:r>
              <a:rPr lang="en-US" altLang="zh-CN" sz="1800" b="1" dirty="0" smtClean="0">
                <a:latin typeface="+mj-ea"/>
              </a:rPr>
              <a:t>2015</a:t>
            </a:r>
            <a:r>
              <a:rPr lang="zh-CN" altLang="en-US" sz="1800" b="1" dirty="0" smtClean="0">
                <a:latin typeface="+mj-ea"/>
              </a:rPr>
              <a:t>年</a:t>
            </a:r>
            <a:r>
              <a:rPr lang="en-US" altLang="zh-CN" sz="1800" b="1" dirty="0" smtClean="0">
                <a:latin typeface="+mj-ea"/>
              </a:rPr>
              <a:t>7</a:t>
            </a:r>
            <a:r>
              <a:rPr lang="zh-CN" altLang="en-US" sz="1800" b="1" dirty="0" smtClean="0">
                <a:latin typeface="+mj-ea"/>
              </a:rPr>
              <a:t>月底，中国平安以</a:t>
            </a:r>
            <a:r>
              <a:rPr lang="en-US" altLang="zh-CN" sz="1800" b="1" dirty="0" smtClean="0">
                <a:latin typeface="+mj-ea"/>
              </a:rPr>
              <a:t>285.32</a:t>
            </a:r>
            <a:r>
              <a:rPr lang="zh-CN" altLang="en-US" sz="1800" b="1" dirty="0" smtClean="0">
                <a:latin typeface="+mj-ea"/>
              </a:rPr>
              <a:t>亿元的融资余额占据月度融资余额第一名，中信证券的融资余额为</a:t>
            </a:r>
            <a:r>
              <a:rPr lang="en-US" altLang="zh-CN" sz="1800" b="1" dirty="0" smtClean="0">
                <a:latin typeface="+mj-ea"/>
              </a:rPr>
              <a:t>230.68</a:t>
            </a:r>
            <a:r>
              <a:rPr lang="zh-CN" altLang="en-US" sz="1800" b="1" dirty="0" smtClean="0">
                <a:latin typeface="+mj-ea"/>
              </a:rPr>
              <a:t>亿元</a:t>
            </a:r>
            <a:r>
              <a:rPr lang="en-US" altLang="zh-CN" sz="1800" b="1" dirty="0" smtClean="0">
                <a:latin typeface="+mj-ea"/>
              </a:rPr>
              <a:t>,</a:t>
            </a:r>
            <a:r>
              <a:rPr lang="zh-CN" altLang="en-US" sz="1800" b="1" dirty="0" smtClean="0">
                <a:latin typeface="+mj-ea"/>
              </a:rPr>
              <a:t>位居第二，兴业银行融资余额为</a:t>
            </a:r>
            <a:r>
              <a:rPr lang="en-US" altLang="zh-CN" sz="1800" b="1" dirty="0" smtClean="0">
                <a:latin typeface="+mj-ea"/>
              </a:rPr>
              <a:t>146.63</a:t>
            </a:r>
            <a:r>
              <a:rPr lang="zh-CN" altLang="en-US" sz="1800" b="1" dirty="0" smtClean="0">
                <a:latin typeface="+mj-ea"/>
              </a:rPr>
              <a:t>亿元，位居第三。</a:t>
            </a:r>
            <a:endParaRPr lang="zh-CN" altLang="en-US" sz="1800" b="1" dirty="0">
              <a:solidFill>
                <a:schemeClr val="tx1"/>
              </a:solidFill>
            </a:endParaRPr>
          </a:p>
        </p:txBody>
      </p:sp>
      <p:sp>
        <p:nvSpPr>
          <p:cNvPr id="6" name="矩形 5"/>
          <p:cNvSpPr/>
          <p:nvPr/>
        </p:nvSpPr>
        <p:spPr>
          <a:xfrm>
            <a:off x="785786" y="71415"/>
            <a:ext cx="3791423" cy="523220"/>
          </a:xfrm>
          <a:prstGeom prst="rect">
            <a:avLst/>
          </a:prstGeom>
        </p:spPr>
        <p:txBody>
          <a:bodyPr wrap="square">
            <a:spAutoFit/>
          </a:bodyPr>
          <a:lstStyle/>
          <a:p>
            <a:r>
              <a:rPr lang="zh-CN" altLang="en-US" sz="2800" b="1" dirty="0" smtClean="0">
                <a:latin typeface="黑体" pitchFamily="2" charset="-122"/>
                <a:ea typeface="黑体" pitchFamily="2" charset="-122"/>
              </a:rPr>
              <a:t>融资余额前二十的个股</a:t>
            </a:r>
            <a:endParaRPr lang="zh-CN" altLang="en-US" sz="2800" dirty="0"/>
          </a:p>
        </p:txBody>
      </p:sp>
      <p:graphicFrame>
        <p:nvGraphicFramePr>
          <p:cNvPr id="7" name="图表 6"/>
          <p:cNvGraphicFramePr/>
          <p:nvPr/>
        </p:nvGraphicFramePr>
        <p:xfrm>
          <a:off x="1000100" y="3071810"/>
          <a:ext cx="6791325"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14348" y="714356"/>
            <a:ext cx="8001000" cy="1000132"/>
          </a:xfrm>
          <a:prstGeom prst="rect">
            <a:avLst/>
          </a:prstGeom>
        </p:spPr>
        <p:txBody>
          <a:bodyPr/>
          <a:lstStyle/>
          <a:p>
            <a:pPr algn="l"/>
            <a:r>
              <a:rPr lang="zh-CN" altLang="en-US" sz="1800" b="1" dirty="0" smtClean="0">
                <a:latin typeface="+mj-ea"/>
              </a:rPr>
              <a:t>截至</a:t>
            </a:r>
            <a:r>
              <a:rPr lang="en-US" altLang="zh-CN" sz="1800" b="1" dirty="0" smtClean="0">
                <a:latin typeface="+mj-ea"/>
              </a:rPr>
              <a:t>2015</a:t>
            </a:r>
            <a:r>
              <a:rPr lang="zh-CN" altLang="en-US" sz="1800" b="1" dirty="0" smtClean="0">
                <a:latin typeface="+mj-ea"/>
              </a:rPr>
              <a:t>年</a:t>
            </a:r>
            <a:r>
              <a:rPr lang="en-US" altLang="zh-CN" sz="1800" b="1" dirty="0" smtClean="0">
                <a:latin typeface="+mj-ea"/>
              </a:rPr>
              <a:t>7</a:t>
            </a:r>
            <a:r>
              <a:rPr lang="zh-CN" altLang="en-US" sz="1800" b="1" dirty="0" smtClean="0">
                <a:latin typeface="+mj-ea"/>
              </a:rPr>
              <a:t>月底， 融券余额前三位发生一定变化，招商银行以 </a:t>
            </a:r>
            <a:r>
              <a:rPr lang="en-US" altLang="zh-CN" sz="1800" b="1" dirty="0" smtClean="0">
                <a:latin typeface="+mj-ea"/>
              </a:rPr>
              <a:t>4560</a:t>
            </a:r>
            <a:r>
              <a:rPr lang="zh-CN" altLang="en-US" sz="1800" b="1" dirty="0" smtClean="0">
                <a:latin typeface="+mj-ea"/>
              </a:rPr>
              <a:t>万元排名第一位， 贵州茅台以</a:t>
            </a:r>
            <a:r>
              <a:rPr lang="en-US" altLang="zh-CN" sz="1800" b="1" dirty="0" smtClean="0">
                <a:latin typeface="+mj-ea"/>
              </a:rPr>
              <a:t>3986</a:t>
            </a:r>
            <a:r>
              <a:rPr lang="zh-CN" altLang="en-US" sz="1800" b="1" dirty="0" smtClean="0">
                <a:latin typeface="+mj-ea"/>
              </a:rPr>
              <a:t>万元排名第二，中国中铁以</a:t>
            </a:r>
            <a:r>
              <a:rPr lang="en-US" altLang="zh-CN" sz="1800" b="1" dirty="0" smtClean="0">
                <a:latin typeface="+mj-ea"/>
              </a:rPr>
              <a:t>3876</a:t>
            </a:r>
            <a:r>
              <a:rPr lang="zh-CN" altLang="en-US" sz="1800" b="1" dirty="0" smtClean="0">
                <a:latin typeface="+mj-ea"/>
              </a:rPr>
              <a:t>万元的融券余额排名第三位。 </a:t>
            </a:r>
          </a:p>
        </p:txBody>
      </p:sp>
      <p:sp>
        <p:nvSpPr>
          <p:cNvPr id="7" name="矩形 6"/>
          <p:cNvSpPr/>
          <p:nvPr/>
        </p:nvSpPr>
        <p:spPr>
          <a:xfrm>
            <a:off x="857224" y="48260"/>
            <a:ext cx="4286279" cy="523220"/>
          </a:xfrm>
          <a:prstGeom prst="rect">
            <a:avLst/>
          </a:prstGeom>
        </p:spPr>
        <p:txBody>
          <a:bodyPr wrap="square">
            <a:spAutoFit/>
          </a:bodyPr>
          <a:lstStyle/>
          <a:p>
            <a:r>
              <a:rPr lang="zh-CN" altLang="en-US" sz="2800" b="1" dirty="0" smtClean="0">
                <a:latin typeface="黑体" pitchFamily="2" charset="-122"/>
                <a:ea typeface="黑体" pitchFamily="2" charset="-122"/>
              </a:rPr>
              <a:t>融券余额前二十的个股</a:t>
            </a:r>
            <a:endParaRPr lang="zh-CN" altLang="en-US" sz="2800" dirty="0"/>
          </a:p>
        </p:txBody>
      </p:sp>
      <p:graphicFrame>
        <p:nvGraphicFramePr>
          <p:cNvPr id="6" name="图表 5"/>
          <p:cNvGraphicFramePr/>
          <p:nvPr/>
        </p:nvGraphicFramePr>
        <p:xfrm>
          <a:off x="1214414" y="3000372"/>
          <a:ext cx="6572296"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85786" y="714356"/>
            <a:ext cx="7572428" cy="1143000"/>
          </a:xfrm>
          <a:prstGeom prst="rect">
            <a:avLst/>
          </a:prstGeom>
        </p:spPr>
        <p:txBody>
          <a:bodyPr/>
          <a:lstStyle/>
          <a:p>
            <a:pPr algn="l"/>
            <a:r>
              <a:rPr lang="zh-CN" altLang="en-US" sz="1800" b="1" dirty="0" smtClean="0">
                <a:latin typeface="+mj-ea"/>
              </a:rPr>
              <a:t>截至</a:t>
            </a:r>
            <a:r>
              <a:rPr lang="en-US" altLang="zh-CN" sz="1800" b="1" dirty="0" smtClean="0">
                <a:latin typeface="+mj-ea"/>
              </a:rPr>
              <a:t>2015</a:t>
            </a:r>
            <a:r>
              <a:rPr lang="zh-CN" altLang="en-US" sz="1800" b="1" dirty="0" smtClean="0">
                <a:latin typeface="+mj-ea"/>
              </a:rPr>
              <a:t>年</a:t>
            </a:r>
            <a:r>
              <a:rPr lang="en-US" altLang="zh-CN" sz="1800" b="1" dirty="0" smtClean="0">
                <a:latin typeface="+mj-ea"/>
              </a:rPr>
              <a:t>7</a:t>
            </a:r>
            <a:r>
              <a:rPr lang="zh-CN" altLang="en-US" sz="1800" b="1" dirty="0" smtClean="0">
                <a:latin typeface="+mj-ea"/>
              </a:rPr>
              <a:t>月底，中国中铁农业银行以</a:t>
            </a:r>
            <a:r>
              <a:rPr lang="en-US" altLang="zh-CN" sz="1800" b="1" dirty="0" smtClean="0">
                <a:latin typeface="+mj-ea"/>
              </a:rPr>
              <a:t>295</a:t>
            </a:r>
            <a:r>
              <a:rPr lang="zh-CN" altLang="en-US" sz="1800" b="1" dirty="0" smtClean="0">
                <a:latin typeface="+mj-ea"/>
              </a:rPr>
              <a:t>万股的融券余量位居月度融券余量第一名，招商银行以</a:t>
            </a:r>
            <a:r>
              <a:rPr lang="en-US" altLang="zh-CN" sz="1800" b="1" dirty="0" smtClean="0">
                <a:latin typeface="+mj-ea"/>
              </a:rPr>
              <a:t>263</a:t>
            </a:r>
            <a:r>
              <a:rPr lang="zh-CN" altLang="en-US" sz="1800" b="1" dirty="0" smtClean="0">
                <a:latin typeface="+mj-ea"/>
              </a:rPr>
              <a:t>万股位列第二位，河北钢铁以</a:t>
            </a:r>
            <a:r>
              <a:rPr lang="en-US" altLang="zh-CN" sz="1800" b="1" dirty="0" smtClean="0">
                <a:latin typeface="+mj-ea"/>
              </a:rPr>
              <a:t>236</a:t>
            </a:r>
            <a:r>
              <a:rPr lang="zh-CN" altLang="en-US" sz="1800" b="1" dirty="0" smtClean="0">
                <a:latin typeface="+mj-ea"/>
              </a:rPr>
              <a:t>万股进入第三位。</a:t>
            </a:r>
            <a:r>
              <a:rPr lang="en-US" altLang="zh-CN" sz="1800" b="1" dirty="0" smtClean="0">
                <a:latin typeface="+mj-ea"/>
              </a:rPr>
              <a:t/>
            </a:r>
            <a:br>
              <a:rPr lang="en-US" altLang="zh-CN" sz="1800" b="1" dirty="0" smtClean="0">
                <a:latin typeface="+mj-ea"/>
              </a:rPr>
            </a:br>
            <a:endParaRPr lang="zh-CN" altLang="en-US" sz="1800" b="1" dirty="0" smtClean="0">
              <a:solidFill>
                <a:schemeClr val="tx1"/>
              </a:solidFill>
              <a:latin typeface="宋体" pitchFamily="2" charset="-122"/>
            </a:endParaRPr>
          </a:p>
        </p:txBody>
      </p:sp>
      <p:sp>
        <p:nvSpPr>
          <p:cNvPr id="7" name="矩形 6"/>
          <p:cNvSpPr/>
          <p:nvPr/>
        </p:nvSpPr>
        <p:spPr>
          <a:xfrm>
            <a:off x="780577" y="71414"/>
            <a:ext cx="3791423" cy="954107"/>
          </a:xfrm>
          <a:prstGeom prst="rect">
            <a:avLst/>
          </a:prstGeom>
        </p:spPr>
        <p:txBody>
          <a:bodyPr wrap="none">
            <a:spAutoFit/>
          </a:bodyPr>
          <a:lstStyle/>
          <a:p>
            <a:r>
              <a:rPr lang="zh-CN" altLang="en-US" sz="2800" b="1" dirty="0" smtClean="0">
                <a:latin typeface="黑体" pitchFamily="2" charset="-122"/>
                <a:ea typeface="黑体" pitchFamily="2" charset="-122"/>
              </a:rPr>
              <a:t>融券余量前二十的个股</a:t>
            </a:r>
            <a:endParaRPr lang="zh-CN" altLang="en-US" sz="2800" dirty="0" smtClean="0"/>
          </a:p>
          <a:p>
            <a:endParaRPr lang="zh-CN" altLang="en-US" sz="2800" dirty="0"/>
          </a:p>
        </p:txBody>
      </p:sp>
      <p:graphicFrame>
        <p:nvGraphicFramePr>
          <p:cNvPr id="6" name="图表 5"/>
          <p:cNvGraphicFramePr/>
          <p:nvPr/>
        </p:nvGraphicFramePr>
        <p:xfrm>
          <a:off x="1214414" y="2857496"/>
          <a:ext cx="6357982"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57224" y="642918"/>
            <a:ext cx="7858156" cy="928674"/>
          </a:xfrm>
          <a:prstGeom prst="rect">
            <a:avLst/>
          </a:prstGeom>
        </p:spPr>
        <p:txBody>
          <a:bodyPr/>
          <a:lstStyle/>
          <a:p>
            <a:pPr algn="l"/>
            <a:r>
              <a:rPr lang="zh-CN" altLang="en-US" sz="1800" b="1" dirty="0" smtClean="0">
                <a:latin typeface="+mj-ea"/>
              </a:rPr>
              <a:t>截至</a:t>
            </a:r>
            <a:r>
              <a:rPr lang="en-US" altLang="zh-CN" sz="1800" b="1" dirty="0" smtClean="0">
                <a:latin typeface="+mj-ea"/>
              </a:rPr>
              <a:t>2015</a:t>
            </a:r>
            <a:r>
              <a:rPr lang="zh-CN" altLang="en-US" sz="1800" b="1" dirty="0" smtClean="0">
                <a:latin typeface="+mj-ea"/>
              </a:rPr>
              <a:t>年</a:t>
            </a:r>
            <a:r>
              <a:rPr lang="en-US" altLang="zh-CN" sz="1800" b="1" dirty="0" smtClean="0">
                <a:latin typeface="+mj-ea"/>
              </a:rPr>
              <a:t>7</a:t>
            </a:r>
            <a:r>
              <a:rPr lang="zh-CN" altLang="en-US" sz="1800" b="1" dirty="0" smtClean="0">
                <a:latin typeface="+mj-ea"/>
              </a:rPr>
              <a:t>月底，华泰柏瑞沪深</a:t>
            </a:r>
            <a:r>
              <a:rPr lang="en-US" altLang="zh-CN" sz="1800" b="1" dirty="0" smtClean="0">
                <a:latin typeface="+mj-ea"/>
              </a:rPr>
              <a:t>300ETF</a:t>
            </a:r>
            <a:r>
              <a:rPr lang="zh-CN" altLang="en-US" sz="1800" b="1" dirty="0" smtClean="0">
                <a:latin typeface="+mj-ea"/>
              </a:rPr>
              <a:t>以</a:t>
            </a:r>
            <a:r>
              <a:rPr lang="en-US" altLang="zh-CN" sz="1800" b="1" dirty="0" smtClean="0">
                <a:latin typeface="+mj-ea"/>
              </a:rPr>
              <a:t>513.89</a:t>
            </a:r>
            <a:r>
              <a:rPr lang="zh-CN" altLang="en-US" sz="1800" b="1" dirty="0" smtClean="0">
                <a:latin typeface="+mj-ea"/>
              </a:rPr>
              <a:t>亿元的融资融券余额排名月度融资融券余额第一名，华夏上证</a:t>
            </a:r>
            <a:r>
              <a:rPr lang="en-US" altLang="zh-CN" sz="1800" b="1" dirty="0" smtClean="0">
                <a:latin typeface="+mj-ea"/>
              </a:rPr>
              <a:t>50ETF</a:t>
            </a:r>
            <a:r>
              <a:rPr lang="zh-CN" altLang="en-US" sz="1800" b="1" dirty="0" smtClean="0">
                <a:latin typeface="+mj-ea"/>
              </a:rPr>
              <a:t>和嘉实沪深</a:t>
            </a:r>
            <a:r>
              <a:rPr lang="en-US" altLang="zh-CN" sz="1800" b="1" dirty="0" smtClean="0">
                <a:latin typeface="+mj-ea"/>
              </a:rPr>
              <a:t>300ETF</a:t>
            </a:r>
            <a:r>
              <a:rPr lang="zh-CN" altLang="en-US" sz="1800" b="1" dirty="0" smtClean="0">
                <a:latin typeface="+mj-ea"/>
              </a:rPr>
              <a:t>分别以</a:t>
            </a:r>
            <a:r>
              <a:rPr lang="en-US" altLang="zh-CN" sz="1800" b="1" dirty="0" smtClean="0">
                <a:latin typeface="+mj-ea"/>
              </a:rPr>
              <a:t>172.23</a:t>
            </a:r>
            <a:r>
              <a:rPr lang="zh-CN" altLang="en-US" sz="1800" b="1" dirty="0" smtClean="0">
                <a:latin typeface="+mj-ea"/>
              </a:rPr>
              <a:t>亿元和</a:t>
            </a:r>
            <a:r>
              <a:rPr lang="en-US" altLang="zh-CN" sz="1800" b="1" dirty="0" smtClean="0">
                <a:latin typeface="+mj-ea"/>
              </a:rPr>
              <a:t>106.43</a:t>
            </a:r>
            <a:r>
              <a:rPr lang="zh-CN" altLang="en-US" sz="1800" b="1" dirty="0" smtClean="0">
                <a:latin typeface="+mj-ea"/>
              </a:rPr>
              <a:t>亿元的融资融券余额位居第二，三位。</a:t>
            </a:r>
            <a:endParaRPr lang="zh-CN" altLang="en-US" sz="1800" b="1" dirty="0">
              <a:latin typeface="+mj-ea"/>
            </a:endParaRPr>
          </a:p>
        </p:txBody>
      </p:sp>
      <p:sp>
        <p:nvSpPr>
          <p:cNvPr id="5" name="矩形 4"/>
          <p:cNvSpPr/>
          <p:nvPr/>
        </p:nvSpPr>
        <p:spPr>
          <a:xfrm>
            <a:off x="857256" y="71414"/>
            <a:ext cx="4500562" cy="523220"/>
          </a:xfrm>
          <a:prstGeom prst="rect">
            <a:avLst/>
          </a:prstGeom>
        </p:spPr>
        <p:txBody>
          <a:bodyPr wrap="square">
            <a:spAutoFit/>
          </a:bodyPr>
          <a:lstStyle/>
          <a:p>
            <a:r>
              <a:rPr lang="en-US" altLang="zh-CN" sz="2800" b="1" dirty="0" smtClean="0">
                <a:latin typeface="黑体" pitchFamily="2" charset="-122"/>
                <a:ea typeface="黑体" pitchFamily="2" charset="-122"/>
              </a:rPr>
              <a:t>ETF</a:t>
            </a:r>
            <a:r>
              <a:rPr lang="zh-CN" altLang="en-US" sz="2800" b="1" dirty="0" smtClean="0">
                <a:latin typeface="黑体" pitchFamily="2" charset="-122"/>
                <a:ea typeface="黑体" pitchFamily="2" charset="-122"/>
              </a:rPr>
              <a:t>融资融券情况</a:t>
            </a:r>
            <a:endParaRPr lang="zh-CN" altLang="en-US" sz="2800" dirty="0"/>
          </a:p>
        </p:txBody>
      </p:sp>
      <p:graphicFrame>
        <p:nvGraphicFramePr>
          <p:cNvPr id="6" name="表格 5"/>
          <p:cNvGraphicFramePr>
            <a:graphicFrameLocks noGrp="1"/>
          </p:cNvGraphicFramePr>
          <p:nvPr/>
        </p:nvGraphicFramePr>
        <p:xfrm>
          <a:off x="571474" y="2000240"/>
          <a:ext cx="8215368" cy="3858484"/>
        </p:xfrm>
        <a:graphic>
          <a:graphicData uri="http://schemas.openxmlformats.org/drawingml/2006/table">
            <a:tbl>
              <a:tblPr/>
              <a:tblGrid>
                <a:gridCol w="1911167"/>
                <a:gridCol w="1672273"/>
                <a:gridCol w="1513008"/>
                <a:gridCol w="1605912"/>
                <a:gridCol w="1513008"/>
              </a:tblGrid>
              <a:tr h="250454">
                <a:tc>
                  <a:txBody>
                    <a:bodyPr/>
                    <a:lstStyle/>
                    <a:p>
                      <a:pPr algn="ctr" fontAlgn="ctr"/>
                      <a:r>
                        <a:rPr lang="zh-CN" altLang="en-US" sz="900" b="1" i="0" u="none" strike="noStrike" dirty="0">
                          <a:solidFill>
                            <a:srgbClr val="FFFFFF"/>
                          </a:solidFill>
                          <a:latin typeface="宋体"/>
                        </a:rPr>
                        <a:t>证券简称</a:t>
                      </a:r>
                    </a:p>
                  </a:txBody>
                  <a:tcPr marL="7386" marR="7386" marT="73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900" b="1" i="0" u="none" strike="noStrike">
                          <a:solidFill>
                            <a:srgbClr val="FFFFFF"/>
                          </a:solidFill>
                          <a:latin typeface="宋体"/>
                        </a:rPr>
                        <a:t>融资融券余额</a:t>
                      </a:r>
                      <a:r>
                        <a:rPr lang="en-US" altLang="zh-CN" sz="900" b="1" i="0" u="none" strike="noStrike">
                          <a:solidFill>
                            <a:srgbClr val="FFFFFF"/>
                          </a:solidFill>
                          <a:latin typeface="宋体"/>
                        </a:rPr>
                        <a:t>(</a:t>
                      </a:r>
                      <a:r>
                        <a:rPr lang="zh-CN" altLang="en-US" sz="900" b="1" i="0" u="none" strike="noStrike">
                          <a:solidFill>
                            <a:srgbClr val="FFFFFF"/>
                          </a:solidFill>
                          <a:latin typeface="宋体"/>
                        </a:rPr>
                        <a:t>万元</a:t>
                      </a:r>
                      <a:r>
                        <a:rPr lang="en-US" altLang="zh-CN" sz="900" b="1" i="0" u="none" strike="noStrike">
                          <a:solidFill>
                            <a:srgbClr val="FFFFFF"/>
                          </a:solidFill>
                          <a:latin typeface="宋体"/>
                        </a:rPr>
                        <a:t>)</a:t>
                      </a:r>
                    </a:p>
                  </a:txBody>
                  <a:tcPr marL="7386" marR="7386" marT="73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900" b="1" i="0" u="none" strike="noStrike">
                          <a:solidFill>
                            <a:srgbClr val="FFFFFF"/>
                          </a:solidFill>
                          <a:latin typeface="宋体"/>
                        </a:rPr>
                        <a:t>截止日余额</a:t>
                      </a:r>
                      <a:r>
                        <a:rPr lang="en-US" altLang="zh-CN" sz="900" b="1" i="0" u="none" strike="noStrike">
                          <a:solidFill>
                            <a:srgbClr val="FFFFFF"/>
                          </a:solidFill>
                          <a:latin typeface="宋体"/>
                        </a:rPr>
                        <a:t>(</a:t>
                      </a:r>
                      <a:r>
                        <a:rPr lang="zh-CN" altLang="en-US" sz="900" b="1" i="0" u="none" strike="noStrike">
                          <a:solidFill>
                            <a:srgbClr val="FFFFFF"/>
                          </a:solidFill>
                          <a:latin typeface="宋体"/>
                        </a:rPr>
                        <a:t>万元</a:t>
                      </a:r>
                      <a:r>
                        <a:rPr lang="en-US" altLang="zh-CN" sz="900" b="1" i="0" u="none" strike="noStrike">
                          <a:solidFill>
                            <a:srgbClr val="FFFFFF"/>
                          </a:solidFill>
                          <a:latin typeface="宋体"/>
                        </a:rPr>
                        <a:t>)</a:t>
                      </a:r>
                    </a:p>
                  </a:txBody>
                  <a:tcPr marL="7386" marR="7386" marT="73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900" b="1" i="0" u="none" strike="noStrike" dirty="0">
                          <a:solidFill>
                            <a:srgbClr val="FFFFFF"/>
                          </a:solidFill>
                          <a:latin typeface="宋体"/>
                        </a:rPr>
                        <a:t>截止日余额</a:t>
                      </a:r>
                      <a:r>
                        <a:rPr lang="en-US" altLang="zh-CN" sz="900" b="1" i="0" u="none" strike="noStrike" dirty="0">
                          <a:solidFill>
                            <a:srgbClr val="FFFFFF"/>
                          </a:solidFill>
                          <a:latin typeface="宋体"/>
                        </a:rPr>
                        <a:t>(</a:t>
                      </a:r>
                      <a:r>
                        <a:rPr lang="zh-CN" altLang="en-US" sz="900" b="1" i="0" u="none" strike="noStrike" dirty="0">
                          <a:solidFill>
                            <a:srgbClr val="FFFFFF"/>
                          </a:solidFill>
                          <a:latin typeface="宋体"/>
                        </a:rPr>
                        <a:t>万元</a:t>
                      </a:r>
                      <a:r>
                        <a:rPr lang="en-US" altLang="zh-CN" sz="900" b="1" i="0" u="none" strike="noStrike" dirty="0" smtClean="0">
                          <a:solidFill>
                            <a:srgbClr val="FFFFFF"/>
                          </a:solidFill>
                          <a:latin typeface="宋体"/>
                        </a:rPr>
                        <a:t>)</a:t>
                      </a:r>
                      <a:endParaRPr lang="en-US" altLang="zh-CN" sz="900" b="1" i="0" u="none" strike="noStrike" dirty="0">
                        <a:solidFill>
                          <a:srgbClr val="FFFFFF"/>
                        </a:solidFill>
                        <a:latin typeface="宋体"/>
                      </a:endParaRPr>
                    </a:p>
                  </a:txBody>
                  <a:tcPr marL="7386" marR="7386" marT="73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ctr"/>
                      <a:r>
                        <a:rPr lang="zh-CN" altLang="en-US" sz="900" b="1" i="0" u="none" strike="noStrike">
                          <a:solidFill>
                            <a:srgbClr val="FFFFFF"/>
                          </a:solidFill>
                          <a:latin typeface="宋体"/>
                        </a:rPr>
                        <a:t>截止日余量</a:t>
                      </a:r>
                      <a:r>
                        <a:rPr lang="en-US" altLang="zh-CN" sz="900" b="1" i="0" u="none" strike="noStrike">
                          <a:solidFill>
                            <a:srgbClr val="FFFFFF"/>
                          </a:solidFill>
                          <a:latin typeface="宋体"/>
                        </a:rPr>
                        <a:t>(</a:t>
                      </a:r>
                      <a:r>
                        <a:rPr lang="zh-CN" altLang="en-US" sz="900" b="1" i="0" u="none" strike="noStrike">
                          <a:solidFill>
                            <a:srgbClr val="FFFFFF"/>
                          </a:solidFill>
                          <a:latin typeface="宋体"/>
                        </a:rPr>
                        <a:t>万股</a:t>
                      </a:r>
                      <a:r>
                        <a:rPr lang="en-US" altLang="zh-CN" sz="900" b="1" i="0" u="none" strike="noStrike">
                          <a:solidFill>
                            <a:srgbClr val="FFFFFF"/>
                          </a:solidFill>
                          <a:latin typeface="宋体"/>
                        </a:rPr>
                        <a:t>)</a:t>
                      </a:r>
                    </a:p>
                  </a:txBody>
                  <a:tcPr marL="7386" marR="7386" marT="73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r>
              <a:tr h="179011">
                <a:tc>
                  <a:txBody>
                    <a:bodyPr/>
                    <a:lstStyle/>
                    <a:p>
                      <a:pPr algn="ctr" fontAlgn="ctr"/>
                      <a:r>
                        <a:rPr lang="zh-CN" altLang="en-US" sz="1100" b="0" i="0" u="none" strike="noStrike">
                          <a:solidFill>
                            <a:srgbClr val="000000"/>
                          </a:solidFill>
                          <a:latin typeface="宋体"/>
                        </a:rPr>
                        <a:t>华泰柏瑞沪深</a:t>
                      </a:r>
                      <a:r>
                        <a:rPr lang="en-US" altLang="zh-CN" sz="1100" b="0" i="0" u="none" strike="noStrike">
                          <a:solidFill>
                            <a:srgbClr val="000000"/>
                          </a:solidFill>
                          <a:latin typeface="宋体"/>
                        </a:rPr>
                        <a:t>300ETF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5,138,912.00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5,049,109.47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89,802.53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23,319.28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179011">
                <a:tc>
                  <a:txBody>
                    <a:bodyPr/>
                    <a:lstStyle/>
                    <a:p>
                      <a:pPr algn="ctr" fontAlgn="ctr"/>
                      <a:r>
                        <a:rPr lang="zh-CN" altLang="en-US" sz="1100" b="0" i="0" u="none" strike="noStrike">
                          <a:solidFill>
                            <a:srgbClr val="000000"/>
                          </a:solidFill>
                          <a:latin typeface="宋体"/>
                        </a:rPr>
                        <a:t>华夏上证</a:t>
                      </a:r>
                      <a:r>
                        <a:rPr lang="en-US" altLang="zh-CN" sz="1100" b="0" i="0" u="none" strike="noStrike">
                          <a:solidFill>
                            <a:srgbClr val="000000"/>
                          </a:solidFill>
                          <a:latin typeface="宋体"/>
                        </a:rPr>
                        <a:t>50</a:t>
                      </a:r>
                      <a:r>
                        <a:rPr lang="en-US" sz="1100" b="0" i="0" u="none" strike="noStrike">
                          <a:solidFill>
                            <a:srgbClr val="000000"/>
                          </a:solidFill>
                          <a:latin typeface="宋体"/>
                        </a:rPr>
                        <a:t>ETF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1,722,320.62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1,697,003.47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25,317.15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10,283.16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011">
                <a:tc>
                  <a:txBody>
                    <a:bodyPr/>
                    <a:lstStyle/>
                    <a:p>
                      <a:pPr algn="ctr" fontAlgn="ctr"/>
                      <a:r>
                        <a:rPr lang="zh-CN" altLang="en-US" sz="1100" b="0" i="0" u="none" strike="noStrike">
                          <a:solidFill>
                            <a:srgbClr val="000000"/>
                          </a:solidFill>
                          <a:latin typeface="宋体"/>
                        </a:rPr>
                        <a:t>嘉实沪深</a:t>
                      </a:r>
                      <a:r>
                        <a:rPr lang="en-US" altLang="zh-CN" sz="1100" b="0" i="0" u="none" strike="noStrike">
                          <a:solidFill>
                            <a:srgbClr val="000000"/>
                          </a:solidFill>
                          <a:latin typeface="宋体"/>
                        </a:rPr>
                        <a:t>300</a:t>
                      </a:r>
                      <a:r>
                        <a:rPr lang="en-US" sz="1100" b="0" i="0" u="none" strike="noStrike">
                          <a:solidFill>
                            <a:srgbClr val="000000"/>
                          </a:solidFill>
                          <a:latin typeface="宋体"/>
                        </a:rPr>
                        <a:t>ETF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1,064,302.15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1,032,410.24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31,891.91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8,071.86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179011">
                <a:tc>
                  <a:txBody>
                    <a:bodyPr/>
                    <a:lstStyle/>
                    <a:p>
                      <a:pPr algn="ctr" fontAlgn="ctr"/>
                      <a:r>
                        <a:rPr lang="zh-CN" altLang="en-US" sz="1100" b="0" i="0" u="none" strike="noStrike">
                          <a:solidFill>
                            <a:srgbClr val="000000"/>
                          </a:solidFill>
                          <a:latin typeface="宋体"/>
                        </a:rPr>
                        <a:t>华安上证</a:t>
                      </a:r>
                      <a:r>
                        <a:rPr lang="en-US" altLang="zh-CN" sz="1100" b="0" i="0" u="none" strike="noStrike">
                          <a:solidFill>
                            <a:srgbClr val="000000"/>
                          </a:solidFill>
                          <a:latin typeface="宋体"/>
                        </a:rPr>
                        <a:t>180</a:t>
                      </a:r>
                      <a:r>
                        <a:rPr lang="en-US" sz="1100" b="0" i="0" u="none" strike="noStrike">
                          <a:solidFill>
                            <a:srgbClr val="000000"/>
                          </a:solidFill>
                          <a:latin typeface="宋体"/>
                        </a:rPr>
                        <a:t>ETF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385,455.47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382,579.95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2,875.52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859.39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011">
                <a:tc>
                  <a:txBody>
                    <a:bodyPr/>
                    <a:lstStyle/>
                    <a:p>
                      <a:pPr algn="ctr" fontAlgn="ctr"/>
                      <a:r>
                        <a:rPr lang="zh-CN" altLang="en-US" sz="1100" b="0" i="0" u="none" strike="noStrike">
                          <a:solidFill>
                            <a:srgbClr val="000000"/>
                          </a:solidFill>
                          <a:latin typeface="宋体"/>
                        </a:rPr>
                        <a:t>易方达深证</a:t>
                      </a:r>
                      <a:r>
                        <a:rPr lang="en-US" altLang="zh-CN" sz="1100" b="0" i="0" u="none" strike="noStrike">
                          <a:solidFill>
                            <a:srgbClr val="000000"/>
                          </a:solidFill>
                          <a:latin typeface="宋体"/>
                        </a:rPr>
                        <a:t>100</a:t>
                      </a:r>
                      <a:r>
                        <a:rPr lang="en-US" sz="1100" b="0" i="0" u="none" strike="noStrike">
                          <a:solidFill>
                            <a:srgbClr val="000000"/>
                          </a:solidFill>
                          <a:latin typeface="宋体"/>
                        </a:rPr>
                        <a:t>ETF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303,213.57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299,578.14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3,635.42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797.42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179011">
                <a:tc>
                  <a:txBody>
                    <a:bodyPr/>
                    <a:lstStyle/>
                    <a:p>
                      <a:pPr algn="ctr" fontAlgn="ctr"/>
                      <a:r>
                        <a:rPr lang="zh-CN" altLang="en-US" sz="1100" b="0" i="0" u="none" strike="noStrike">
                          <a:solidFill>
                            <a:srgbClr val="000000"/>
                          </a:solidFill>
                          <a:latin typeface="宋体"/>
                        </a:rPr>
                        <a:t>华夏中小板</a:t>
                      </a:r>
                      <a:r>
                        <a:rPr lang="en-US" sz="1100" b="0" i="0" u="none" strike="noStrike">
                          <a:solidFill>
                            <a:srgbClr val="000000"/>
                          </a:solidFill>
                          <a:latin typeface="宋体"/>
                        </a:rPr>
                        <a:t>ETF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36,839.85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32,405.07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4,434.78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1,153.69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011">
                <a:tc>
                  <a:txBody>
                    <a:bodyPr/>
                    <a:lstStyle/>
                    <a:p>
                      <a:pPr algn="ctr" fontAlgn="ctr"/>
                      <a:r>
                        <a:rPr lang="zh-CN" altLang="en-US" sz="1100" b="0" i="0" u="none" strike="noStrike">
                          <a:solidFill>
                            <a:srgbClr val="000000"/>
                          </a:solidFill>
                          <a:latin typeface="宋体"/>
                        </a:rPr>
                        <a:t>南方深成</a:t>
                      </a:r>
                      <a:r>
                        <a:rPr lang="en-US" sz="1100" b="0" i="0" u="none" strike="noStrike">
                          <a:solidFill>
                            <a:srgbClr val="000000"/>
                          </a:solidFill>
                          <a:latin typeface="宋体"/>
                        </a:rPr>
                        <a:t>ETF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17,226.52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16,389.74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836.78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659.40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179011">
                <a:tc>
                  <a:txBody>
                    <a:bodyPr/>
                    <a:lstStyle/>
                    <a:p>
                      <a:pPr algn="ctr" fontAlgn="ctr"/>
                      <a:r>
                        <a:rPr lang="zh-CN" altLang="en-US" sz="1100" b="0" i="0" u="none" strike="noStrike">
                          <a:solidFill>
                            <a:srgbClr val="000000"/>
                          </a:solidFill>
                          <a:latin typeface="宋体"/>
                        </a:rPr>
                        <a:t>南方中证</a:t>
                      </a:r>
                      <a:r>
                        <a:rPr lang="en-US" altLang="zh-CN" sz="1100" b="0" i="0" u="none" strike="noStrike">
                          <a:solidFill>
                            <a:srgbClr val="000000"/>
                          </a:solidFill>
                          <a:latin typeface="宋体"/>
                        </a:rPr>
                        <a:t>500</a:t>
                      </a:r>
                      <a:r>
                        <a:rPr lang="en-US" sz="1100" b="0" i="0" u="none" strike="noStrike">
                          <a:solidFill>
                            <a:srgbClr val="000000"/>
                          </a:solidFill>
                          <a:latin typeface="宋体"/>
                        </a:rPr>
                        <a:t>ETF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13,476.86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12,917.31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559.55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72.03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011">
                <a:tc>
                  <a:txBody>
                    <a:bodyPr/>
                    <a:lstStyle/>
                    <a:p>
                      <a:pPr algn="ctr" fontAlgn="ctr"/>
                      <a:r>
                        <a:rPr lang="zh-CN" altLang="en-US" sz="1100" b="0" i="0" u="none" strike="noStrike">
                          <a:solidFill>
                            <a:srgbClr val="000000"/>
                          </a:solidFill>
                          <a:latin typeface="宋体"/>
                        </a:rPr>
                        <a:t>易方达恒生</a:t>
                      </a:r>
                      <a:r>
                        <a:rPr lang="en-US" altLang="zh-CN" sz="1100" b="0" i="0" u="none" strike="noStrike">
                          <a:solidFill>
                            <a:srgbClr val="000000"/>
                          </a:solidFill>
                          <a:latin typeface="宋体"/>
                        </a:rPr>
                        <a:t>H</a:t>
                      </a:r>
                      <a:r>
                        <a:rPr lang="zh-CN" altLang="en-US" sz="1100" b="0" i="0" u="none" strike="noStrike">
                          <a:solidFill>
                            <a:srgbClr val="000000"/>
                          </a:solidFill>
                          <a:latin typeface="宋体"/>
                        </a:rPr>
                        <a:t>股</a:t>
                      </a:r>
                      <a:r>
                        <a:rPr lang="en-US" altLang="zh-CN" sz="1100" b="0" i="0" u="none" strike="noStrike">
                          <a:solidFill>
                            <a:srgbClr val="000000"/>
                          </a:solidFill>
                          <a:latin typeface="宋体"/>
                        </a:rPr>
                        <a:t>ETF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13,303.27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13,303.27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179011">
                <a:tc>
                  <a:txBody>
                    <a:bodyPr/>
                    <a:lstStyle/>
                    <a:p>
                      <a:pPr algn="ctr" fontAlgn="ctr"/>
                      <a:r>
                        <a:rPr lang="zh-CN" altLang="en-US" sz="1100" b="0" i="0" u="none" strike="noStrike">
                          <a:solidFill>
                            <a:srgbClr val="000000"/>
                          </a:solidFill>
                          <a:latin typeface="宋体"/>
                        </a:rPr>
                        <a:t>国泰上证</a:t>
                      </a:r>
                      <a:r>
                        <a:rPr lang="en-US" altLang="zh-CN" sz="1100" b="0" i="0" u="none" strike="noStrike">
                          <a:solidFill>
                            <a:srgbClr val="000000"/>
                          </a:solidFill>
                          <a:latin typeface="宋体"/>
                        </a:rPr>
                        <a:t>180</a:t>
                      </a:r>
                      <a:r>
                        <a:rPr lang="zh-CN" altLang="en-US" sz="1100" b="0" i="0" u="none" strike="noStrike">
                          <a:solidFill>
                            <a:srgbClr val="000000"/>
                          </a:solidFill>
                          <a:latin typeface="宋体"/>
                        </a:rPr>
                        <a:t>金融</a:t>
                      </a:r>
                      <a:r>
                        <a:rPr lang="en-US" altLang="zh-CN" sz="1100" b="0" i="0" u="none" strike="noStrike">
                          <a:solidFill>
                            <a:srgbClr val="000000"/>
                          </a:solidFill>
                          <a:latin typeface="宋体"/>
                        </a:rPr>
                        <a:t>ETF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10,551.83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10,551.83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011">
                <a:tc>
                  <a:txBody>
                    <a:bodyPr/>
                    <a:lstStyle/>
                    <a:p>
                      <a:pPr algn="ctr" fontAlgn="ctr"/>
                      <a:r>
                        <a:rPr lang="zh-CN" altLang="en-US" sz="1100" b="0" i="0" u="none" strike="noStrike">
                          <a:solidFill>
                            <a:srgbClr val="000000"/>
                          </a:solidFill>
                          <a:latin typeface="宋体"/>
                        </a:rPr>
                        <a:t>广发中证</a:t>
                      </a:r>
                      <a:r>
                        <a:rPr lang="en-US" altLang="zh-CN" sz="1100" b="0" i="0" u="none" strike="noStrike">
                          <a:solidFill>
                            <a:srgbClr val="000000"/>
                          </a:solidFill>
                          <a:latin typeface="宋体"/>
                        </a:rPr>
                        <a:t>500</a:t>
                      </a:r>
                      <a:r>
                        <a:rPr lang="en-US" sz="1100" b="0" i="0" u="none" strike="noStrike">
                          <a:solidFill>
                            <a:srgbClr val="000000"/>
                          </a:solidFill>
                          <a:latin typeface="宋体"/>
                        </a:rPr>
                        <a:t>ETF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5,945.56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4,909.59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1,035.98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489.13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179011">
                <a:tc>
                  <a:txBody>
                    <a:bodyPr/>
                    <a:lstStyle/>
                    <a:p>
                      <a:pPr algn="ctr" fontAlgn="ctr"/>
                      <a:r>
                        <a:rPr lang="zh-CN" altLang="en-US" sz="1100" b="0" i="0" u="none" strike="noStrike">
                          <a:solidFill>
                            <a:srgbClr val="000000"/>
                          </a:solidFill>
                          <a:latin typeface="宋体"/>
                        </a:rPr>
                        <a:t>华泰柏瑞红利</a:t>
                      </a:r>
                      <a:r>
                        <a:rPr lang="en-US" altLang="zh-CN" sz="1100" b="0" i="0" u="none" strike="noStrike">
                          <a:solidFill>
                            <a:srgbClr val="000000"/>
                          </a:solidFill>
                          <a:latin typeface="宋体"/>
                        </a:rPr>
                        <a:t>ETF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5,650.32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5,316.98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333.34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110.45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011">
                <a:tc>
                  <a:txBody>
                    <a:bodyPr/>
                    <a:lstStyle/>
                    <a:p>
                      <a:pPr algn="ctr" fontAlgn="ctr"/>
                      <a:r>
                        <a:rPr lang="zh-CN" altLang="en-US" sz="1100" b="0" i="0" u="none" strike="noStrike">
                          <a:solidFill>
                            <a:srgbClr val="000000"/>
                          </a:solidFill>
                          <a:latin typeface="宋体"/>
                        </a:rPr>
                        <a:t>华夏沪深</a:t>
                      </a:r>
                      <a:r>
                        <a:rPr lang="en-US" altLang="zh-CN" sz="1100" b="0" i="0" u="none" strike="noStrike">
                          <a:solidFill>
                            <a:srgbClr val="000000"/>
                          </a:solidFill>
                          <a:latin typeface="宋体"/>
                        </a:rPr>
                        <a:t>300</a:t>
                      </a:r>
                      <a:r>
                        <a:rPr lang="en-US" sz="1100" b="0" i="0" u="none" strike="noStrike">
                          <a:solidFill>
                            <a:srgbClr val="000000"/>
                          </a:solidFill>
                          <a:latin typeface="宋体"/>
                        </a:rPr>
                        <a:t>ETF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3,552.64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3,049.73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502.91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130.22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179011">
                <a:tc>
                  <a:txBody>
                    <a:bodyPr/>
                    <a:lstStyle/>
                    <a:p>
                      <a:pPr algn="ctr" fontAlgn="ctr"/>
                      <a:r>
                        <a:rPr lang="zh-CN" altLang="en-US" sz="1100" b="0" i="0" u="none" strike="noStrike">
                          <a:solidFill>
                            <a:srgbClr val="000000"/>
                          </a:solidFill>
                          <a:latin typeface="宋体"/>
                        </a:rPr>
                        <a:t>交银</a:t>
                      </a:r>
                      <a:r>
                        <a:rPr lang="en-US" altLang="zh-CN" sz="1100" b="0" i="0" u="none" strike="noStrike">
                          <a:solidFill>
                            <a:srgbClr val="000000"/>
                          </a:solidFill>
                          <a:latin typeface="宋体"/>
                        </a:rPr>
                        <a:t>180</a:t>
                      </a:r>
                      <a:r>
                        <a:rPr lang="zh-CN" altLang="en-US" sz="1100" b="0" i="0" u="none" strike="noStrike">
                          <a:solidFill>
                            <a:srgbClr val="000000"/>
                          </a:solidFill>
                          <a:latin typeface="宋体"/>
                        </a:rPr>
                        <a:t>治理</a:t>
                      </a:r>
                      <a:r>
                        <a:rPr lang="en-US" sz="1100" b="0" i="0" u="none" strike="noStrike">
                          <a:solidFill>
                            <a:srgbClr val="000000"/>
                          </a:solidFill>
                          <a:latin typeface="宋体"/>
                        </a:rPr>
                        <a:t>ETF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2,662.50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2,586.21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76.29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70.32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011">
                <a:tc>
                  <a:txBody>
                    <a:bodyPr/>
                    <a:lstStyle/>
                    <a:p>
                      <a:pPr algn="ctr" fontAlgn="ctr"/>
                      <a:r>
                        <a:rPr lang="zh-CN" altLang="en-US" sz="1100" b="0" i="0" u="none" strike="noStrike">
                          <a:solidFill>
                            <a:srgbClr val="000000"/>
                          </a:solidFill>
                          <a:latin typeface="宋体"/>
                        </a:rPr>
                        <a:t>易方达沪深</a:t>
                      </a:r>
                      <a:r>
                        <a:rPr lang="en-US" altLang="zh-CN" sz="1100" b="0" i="0" u="none" strike="noStrike">
                          <a:solidFill>
                            <a:srgbClr val="000000"/>
                          </a:solidFill>
                          <a:latin typeface="宋体"/>
                        </a:rPr>
                        <a:t>300</a:t>
                      </a:r>
                      <a:r>
                        <a:rPr lang="zh-CN" altLang="en-US" sz="1100" b="0" i="0" u="none" strike="noStrike">
                          <a:solidFill>
                            <a:srgbClr val="000000"/>
                          </a:solidFill>
                          <a:latin typeface="宋体"/>
                        </a:rPr>
                        <a:t>非银</a:t>
                      </a:r>
                      <a:r>
                        <a:rPr lang="en-US" altLang="zh-CN" sz="1100" b="0" i="0" u="none" strike="noStrike">
                          <a:solidFill>
                            <a:srgbClr val="000000"/>
                          </a:solidFill>
                          <a:latin typeface="宋体"/>
                        </a:rPr>
                        <a:t>ETF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2,621.49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2,621.49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179011">
                <a:tc>
                  <a:txBody>
                    <a:bodyPr/>
                    <a:lstStyle/>
                    <a:p>
                      <a:pPr algn="ctr" fontAlgn="ctr"/>
                      <a:r>
                        <a:rPr lang="zh-CN" altLang="en-US" sz="1100" b="0" i="0" u="none" strike="noStrike">
                          <a:solidFill>
                            <a:srgbClr val="000000"/>
                          </a:solidFill>
                          <a:latin typeface="宋体"/>
                        </a:rPr>
                        <a:t>易方达沪深</a:t>
                      </a:r>
                      <a:r>
                        <a:rPr lang="en-US" altLang="zh-CN" sz="1100" b="0" i="0" u="none" strike="noStrike">
                          <a:solidFill>
                            <a:srgbClr val="000000"/>
                          </a:solidFill>
                          <a:latin typeface="宋体"/>
                        </a:rPr>
                        <a:t>300</a:t>
                      </a:r>
                      <a:r>
                        <a:rPr lang="en-US" sz="1100" b="0" i="0" u="none" strike="noStrike">
                          <a:solidFill>
                            <a:srgbClr val="000000"/>
                          </a:solidFill>
                          <a:latin typeface="宋体"/>
                        </a:rPr>
                        <a:t>ETF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1,420.73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1,412.18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8.55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5.55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011">
                <a:tc>
                  <a:txBody>
                    <a:bodyPr/>
                    <a:lstStyle/>
                    <a:p>
                      <a:pPr algn="ctr" fontAlgn="ctr"/>
                      <a:r>
                        <a:rPr lang="zh-CN" altLang="en-US" sz="1100" b="0" i="0" u="none" strike="noStrike">
                          <a:solidFill>
                            <a:srgbClr val="000000"/>
                          </a:solidFill>
                          <a:latin typeface="宋体"/>
                        </a:rPr>
                        <a:t>华夏</a:t>
                      </a:r>
                      <a:r>
                        <a:rPr lang="en-US" altLang="zh-CN" sz="1100" b="0" i="0" u="none" strike="noStrike">
                          <a:solidFill>
                            <a:srgbClr val="000000"/>
                          </a:solidFill>
                          <a:latin typeface="宋体"/>
                        </a:rPr>
                        <a:t>MSCI</a:t>
                      </a:r>
                      <a:r>
                        <a:rPr lang="zh-CN" altLang="en-US" sz="1100" b="0" i="0" u="none" strike="noStrike">
                          <a:solidFill>
                            <a:srgbClr val="000000"/>
                          </a:solidFill>
                          <a:latin typeface="宋体"/>
                        </a:rPr>
                        <a:t>中国</a:t>
                      </a:r>
                      <a:r>
                        <a:rPr lang="en-US" altLang="zh-CN" sz="1100" b="0" i="0" u="none" strike="noStrike">
                          <a:solidFill>
                            <a:srgbClr val="000000"/>
                          </a:solidFill>
                          <a:latin typeface="宋体"/>
                        </a:rPr>
                        <a:t>A</a:t>
                      </a:r>
                      <a:r>
                        <a:rPr lang="zh-CN" altLang="en-US" sz="1100" b="0" i="0" u="none" strike="noStrike">
                          <a:solidFill>
                            <a:srgbClr val="000000"/>
                          </a:solidFill>
                          <a:latin typeface="宋体"/>
                        </a:rPr>
                        <a:t>股</a:t>
                      </a:r>
                      <a:r>
                        <a:rPr lang="en-US" altLang="zh-CN" sz="1100" b="0" i="0" u="none" strike="noStrike">
                          <a:solidFill>
                            <a:srgbClr val="000000"/>
                          </a:solidFill>
                          <a:latin typeface="宋体"/>
                        </a:rPr>
                        <a:t>ETF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1,217.05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1,217.05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206821">
                <a:tc>
                  <a:txBody>
                    <a:bodyPr/>
                    <a:lstStyle/>
                    <a:p>
                      <a:pPr algn="ctr" fontAlgn="ctr"/>
                      <a:r>
                        <a:rPr lang="zh-CN" altLang="en-US" sz="1100" b="0" i="0" u="none" strike="noStrike">
                          <a:solidFill>
                            <a:srgbClr val="000000"/>
                          </a:solidFill>
                          <a:latin typeface="宋体"/>
                        </a:rPr>
                        <a:t>国投瑞银沪深</a:t>
                      </a:r>
                      <a:r>
                        <a:rPr lang="en-US" altLang="zh-CN" sz="1100" b="0" i="0" u="none" strike="noStrike">
                          <a:solidFill>
                            <a:srgbClr val="000000"/>
                          </a:solidFill>
                          <a:latin typeface="宋体"/>
                        </a:rPr>
                        <a:t>300</a:t>
                      </a:r>
                      <a:r>
                        <a:rPr lang="zh-CN" altLang="en-US" sz="1100" b="0" i="0" u="none" strike="noStrike">
                          <a:solidFill>
                            <a:srgbClr val="000000"/>
                          </a:solidFill>
                          <a:latin typeface="宋体"/>
                        </a:rPr>
                        <a:t>金融地产</a:t>
                      </a:r>
                      <a:r>
                        <a:rPr lang="en-US" altLang="zh-CN" sz="1100" b="0" i="0" u="none" strike="noStrike">
                          <a:solidFill>
                            <a:srgbClr val="000000"/>
                          </a:solidFill>
                          <a:latin typeface="宋体"/>
                        </a:rPr>
                        <a:t>ETF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911.06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903.11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7.94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5.16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9011">
                <a:tc>
                  <a:txBody>
                    <a:bodyPr/>
                    <a:lstStyle/>
                    <a:p>
                      <a:pPr algn="ctr" fontAlgn="ctr"/>
                      <a:r>
                        <a:rPr lang="zh-CN" altLang="en-US" sz="1100" b="0" i="0" u="none" strike="noStrike">
                          <a:solidFill>
                            <a:srgbClr val="000000"/>
                          </a:solidFill>
                          <a:latin typeface="宋体"/>
                        </a:rPr>
                        <a:t>华夏中证</a:t>
                      </a:r>
                      <a:r>
                        <a:rPr lang="en-US" altLang="zh-CN" sz="1100" b="0" i="0" u="none" strike="noStrike">
                          <a:solidFill>
                            <a:srgbClr val="000000"/>
                          </a:solidFill>
                          <a:latin typeface="宋体"/>
                        </a:rPr>
                        <a:t>500</a:t>
                      </a:r>
                      <a:r>
                        <a:rPr lang="en-US" sz="1100" b="0" i="0" u="none" strike="noStrike">
                          <a:solidFill>
                            <a:srgbClr val="000000"/>
                          </a:solidFill>
                          <a:latin typeface="宋体"/>
                        </a:rPr>
                        <a:t>ETF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906.28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906.28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c>
                  <a:txBody>
                    <a:bodyPr/>
                    <a:lstStyle/>
                    <a:p>
                      <a:pPr algn="ctr" fontAlgn="ctr"/>
                      <a:r>
                        <a:rPr lang="en-US" altLang="zh-CN" sz="1100" b="0" i="0" u="none" strike="noStrike">
                          <a:solidFill>
                            <a:srgbClr val="000000"/>
                          </a:solidFill>
                          <a:latin typeface="宋体"/>
                        </a:rPr>
                        <a:t>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5F1"/>
                    </a:solidFill>
                  </a:tcPr>
                </a:tc>
              </a:tr>
              <a:tr h="179011">
                <a:tc>
                  <a:txBody>
                    <a:bodyPr/>
                    <a:lstStyle/>
                    <a:p>
                      <a:pPr algn="ctr" fontAlgn="ctr"/>
                      <a:r>
                        <a:rPr lang="zh-CN" altLang="en-US" sz="1100" b="0" i="0" u="none" strike="noStrike">
                          <a:solidFill>
                            <a:srgbClr val="000000"/>
                          </a:solidFill>
                          <a:latin typeface="宋体"/>
                        </a:rPr>
                        <a:t>南方开元沪深</a:t>
                      </a:r>
                      <a:r>
                        <a:rPr lang="en-US" altLang="zh-CN" sz="1100" b="0" i="0" u="none" strike="noStrike">
                          <a:solidFill>
                            <a:srgbClr val="000000"/>
                          </a:solidFill>
                          <a:latin typeface="宋体"/>
                        </a:rPr>
                        <a:t>300ETF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336.08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311.92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latin typeface="宋体"/>
                        </a:rPr>
                        <a:t>24.16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latin typeface="宋体"/>
                        </a:rPr>
                        <a:t>16.47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bwMode="auto">
          <a:xfrm>
            <a:off x="3000375" y="1785938"/>
            <a:ext cx="6143625" cy="4379912"/>
          </a:xfrm>
          <a:prstGeom prst="rect">
            <a:avLst/>
          </a:prstGeom>
          <a:ln>
            <a:miter lim="800000"/>
            <a:headEnd/>
            <a:tailEnd/>
          </a:ln>
        </p:spPr>
        <p:txBody>
          <a:bodyPr/>
          <a:lstStyle/>
          <a:p>
            <a:pPr marL="342900" marR="0" lvl="0" indent="-342900" algn="l" defTabSz="914400" rtl="0" eaLnBrk="1" fontAlgn="auto" latinLnBrk="0" hangingPunct="1">
              <a:lnSpc>
                <a:spcPct val="160000"/>
              </a:lnSpc>
              <a:spcBef>
                <a:spcPct val="20000"/>
              </a:spcBef>
              <a:spcAft>
                <a:spcPts val="0"/>
              </a:spcAft>
              <a:buClr>
                <a:schemeClr val="accent2"/>
              </a:buClr>
              <a:buSzTx/>
              <a:buFont typeface="Wingdings" pitchFamily="2" charset="2"/>
              <a:buChar char="n"/>
              <a:tabLst/>
              <a:defRPr/>
            </a:pPr>
            <a:r>
              <a:rPr lang="zh-CN" altLang="en-US" sz="2600" b="1" dirty="0" smtClean="0">
                <a:latin typeface="黑体" pitchFamily="2" charset="-122"/>
                <a:ea typeface="黑体" pitchFamily="2" charset="-122"/>
              </a:rPr>
              <a:t>融资融券市场概况</a:t>
            </a:r>
            <a:endParaRPr lang="en-US" altLang="zh-CN" sz="2600" b="1" dirty="0" smtClean="0">
              <a:latin typeface="黑体" pitchFamily="2" charset="-122"/>
              <a:ea typeface="黑体" pitchFamily="2" charset="-122"/>
            </a:endParaRPr>
          </a:p>
          <a:p>
            <a:pPr marL="342900" indent="-342900">
              <a:lnSpc>
                <a:spcPct val="160000"/>
              </a:lnSpc>
              <a:spcBef>
                <a:spcPct val="20000"/>
              </a:spcBef>
              <a:buClr>
                <a:schemeClr val="accent2"/>
              </a:buClr>
              <a:buFont typeface="Wingdings" pitchFamily="2" charset="2"/>
              <a:buChar char="n"/>
              <a:defRPr/>
            </a:pPr>
            <a:r>
              <a:rPr lang="zh-CN" altLang="en-US" sz="2600" b="1" dirty="0" smtClean="0">
                <a:latin typeface="黑体" pitchFamily="2" charset="-122"/>
                <a:ea typeface="黑体" pitchFamily="2" charset="-122"/>
              </a:rPr>
              <a:t>融资融券个股以及</a:t>
            </a:r>
            <a:r>
              <a:rPr lang="en-US" altLang="zh-CN" sz="2600" b="1" dirty="0" smtClean="0">
                <a:latin typeface="黑体" pitchFamily="2" charset="-122"/>
                <a:ea typeface="黑体" pitchFamily="2" charset="-122"/>
              </a:rPr>
              <a:t>ETF</a:t>
            </a:r>
            <a:r>
              <a:rPr lang="zh-CN" altLang="en-US" sz="2600" b="1" dirty="0" smtClean="0">
                <a:latin typeface="黑体" pitchFamily="2" charset="-122"/>
                <a:ea typeface="黑体" pitchFamily="2" charset="-122"/>
              </a:rPr>
              <a:t>概况</a:t>
            </a:r>
            <a:endParaRPr lang="en-US" altLang="zh-CN" sz="2600" b="1" dirty="0" smtClean="0">
              <a:latin typeface="黑体" pitchFamily="2" charset="-122"/>
              <a:ea typeface="黑体" pitchFamily="2" charset="-122"/>
            </a:endParaRPr>
          </a:p>
          <a:p>
            <a:pPr marL="342900" marR="0" lvl="0" indent="-342900" fontAlgn="auto">
              <a:lnSpc>
                <a:spcPct val="160000"/>
              </a:lnSpc>
              <a:spcBef>
                <a:spcPct val="20000"/>
              </a:spcBef>
              <a:spcAft>
                <a:spcPts val="0"/>
              </a:spcAft>
              <a:buClr>
                <a:schemeClr val="accent2"/>
              </a:buClr>
              <a:buSzTx/>
              <a:buFont typeface="Wingdings" pitchFamily="2" charset="2"/>
              <a:buChar char="n"/>
              <a:tabLst/>
              <a:defRPr/>
            </a:pPr>
            <a:r>
              <a:rPr lang="zh-CN" altLang="en-US" sz="2600" b="1" dirty="0" smtClean="0">
                <a:solidFill>
                  <a:srgbClr val="C00000"/>
                </a:solidFill>
                <a:latin typeface="黑体" pitchFamily="2" charset="-122"/>
                <a:ea typeface="黑体" pitchFamily="2" charset="-122"/>
              </a:rPr>
              <a:t>转融通业务概况</a:t>
            </a:r>
          </a:p>
          <a:p>
            <a:pPr marL="342900" marR="0" lvl="0" indent="-342900" algn="l" defTabSz="914400" rtl="0" eaLnBrk="1" fontAlgn="auto" latinLnBrk="0" hangingPunct="1">
              <a:lnSpc>
                <a:spcPct val="120000"/>
              </a:lnSpc>
              <a:spcBef>
                <a:spcPct val="20000"/>
              </a:spcBef>
              <a:spcAft>
                <a:spcPts val="0"/>
              </a:spcAft>
              <a:buClr>
                <a:schemeClr val="accent2"/>
              </a:buClr>
              <a:buSzTx/>
              <a:buFont typeface="Wingdings" pitchFamily="2" charset="2"/>
              <a:buChar char="n"/>
              <a:tabLst/>
              <a:defRPr/>
            </a:pPr>
            <a:endParaRPr kumimoji="0" lang="en-US" altLang="zh-CN" sz="2400" b="1" i="0" u="none" strike="noStrike" kern="1200" cap="none" spc="0" normalizeH="0" baseline="0" noProof="0" dirty="0" smtClean="0">
              <a:ln>
                <a:noFill/>
              </a:ln>
              <a:solidFill>
                <a:srgbClr val="262626"/>
              </a:solidFill>
              <a:effectLst/>
              <a:uLnTx/>
              <a:uFillTx/>
              <a:latin typeface="黑体" pitchFamily="2" charset="-122"/>
              <a:ea typeface="黑体"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85786" y="714356"/>
            <a:ext cx="7929562" cy="1143000"/>
          </a:xfrm>
          <a:prstGeom prst="rect">
            <a:avLst/>
          </a:prstGeom>
        </p:spPr>
        <p:txBody>
          <a:bodyPr/>
          <a:lstStyle/>
          <a:p>
            <a:pPr algn="l"/>
            <a:r>
              <a:rPr lang="zh-CN" altLang="en-US" sz="1800" b="1" dirty="0" smtClean="0">
                <a:latin typeface="宋体" pitchFamily="2" charset="-122"/>
              </a:rPr>
              <a:t>从最近的转融资业务数据来看，期末余额从自</a:t>
            </a:r>
            <a:r>
              <a:rPr lang="en-US" altLang="zh-CN" sz="1800" b="1" dirty="0" smtClean="0">
                <a:latin typeface="宋体" pitchFamily="2" charset="-122"/>
              </a:rPr>
              <a:t>2014</a:t>
            </a:r>
            <a:r>
              <a:rPr lang="zh-CN" altLang="en-US" sz="1800" b="1" dirty="0" smtClean="0">
                <a:latin typeface="宋体" pitchFamily="2" charset="-122"/>
              </a:rPr>
              <a:t>年</a:t>
            </a:r>
            <a:r>
              <a:rPr lang="en-US" altLang="zh-CN" sz="1800" b="1" dirty="0" smtClean="0">
                <a:latin typeface="宋体" pitchFamily="2" charset="-122"/>
              </a:rPr>
              <a:t>10</a:t>
            </a:r>
            <a:r>
              <a:rPr lang="zh-CN" altLang="en-US" sz="1800" b="1" dirty="0" smtClean="0">
                <a:latin typeface="宋体" pitchFamily="2" charset="-122"/>
              </a:rPr>
              <a:t>月开始基本上处于高位，即使这两个月融资融券出现较大幅度回落，其依然保持平稳。截至</a:t>
            </a:r>
            <a:r>
              <a:rPr lang="en-US" altLang="zh-CN" sz="1800" b="1" dirty="0" smtClean="0">
                <a:latin typeface="宋体" pitchFamily="2" charset="-122"/>
              </a:rPr>
              <a:t>2015</a:t>
            </a:r>
            <a:r>
              <a:rPr lang="zh-CN" altLang="en-US" sz="1800" b="1" dirty="0" smtClean="0">
                <a:latin typeface="宋体" pitchFamily="2" charset="-122"/>
              </a:rPr>
              <a:t>年</a:t>
            </a:r>
            <a:r>
              <a:rPr lang="en-US" altLang="zh-CN" sz="1800" b="1" dirty="0" smtClean="0">
                <a:latin typeface="宋体" pitchFamily="2" charset="-122"/>
              </a:rPr>
              <a:t>7</a:t>
            </a:r>
            <a:r>
              <a:rPr lang="zh-CN" altLang="en-US" sz="1800" b="1" dirty="0" smtClean="0">
                <a:latin typeface="宋体" pitchFamily="2" charset="-122"/>
              </a:rPr>
              <a:t>月底，转融资期末金额达到了</a:t>
            </a:r>
            <a:r>
              <a:rPr lang="en-US" altLang="zh-CN" sz="1800" b="1" dirty="0" smtClean="0">
                <a:latin typeface="宋体" pitchFamily="2" charset="-122"/>
              </a:rPr>
              <a:t>1082.43</a:t>
            </a:r>
            <a:r>
              <a:rPr lang="zh-CN" altLang="en-US" sz="1800" b="1" dirty="0" smtClean="0">
                <a:latin typeface="宋体" pitchFamily="2" charset="-122"/>
              </a:rPr>
              <a:t>亿元，同时偿还金额为</a:t>
            </a:r>
            <a:r>
              <a:rPr lang="en-US" altLang="zh-CN" sz="1800" b="1" dirty="0" smtClean="0">
                <a:latin typeface="宋体" pitchFamily="2" charset="-122"/>
              </a:rPr>
              <a:t>32.14</a:t>
            </a:r>
            <a:r>
              <a:rPr lang="zh-CN" altLang="en-US" sz="1800" b="1" dirty="0" smtClean="0">
                <a:latin typeface="宋体" pitchFamily="2" charset="-122"/>
              </a:rPr>
              <a:t>亿元。</a:t>
            </a:r>
            <a:endParaRPr lang="zh-CN" altLang="en-US" sz="1800" dirty="0"/>
          </a:p>
        </p:txBody>
      </p:sp>
      <p:sp>
        <p:nvSpPr>
          <p:cNvPr id="5" name="矩形 4"/>
          <p:cNvSpPr/>
          <p:nvPr/>
        </p:nvSpPr>
        <p:spPr>
          <a:xfrm>
            <a:off x="785786" y="48260"/>
            <a:ext cx="3786182" cy="523220"/>
          </a:xfrm>
          <a:prstGeom prst="rect">
            <a:avLst/>
          </a:prstGeom>
        </p:spPr>
        <p:txBody>
          <a:bodyPr wrap="square">
            <a:spAutoFit/>
          </a:bodyPr>
          <a:lstStyle/>
          <a:p>
            <a:r>
              <a:rPr lang="zh-CN" altLang="en-US" sz="2800" b="1" dirty="0" smtClean="0">
                <a:latin typeface="黑体" pitchFamily="2" charset="-122"/>
                <a:ea typeface="黑体" pitchFamily="2" charset="-122"/>
              </a:rPr>
              <a:t>转融资业务概况</a:t>
            </a:r>
            <a:endParaRPr lang="zh-CN" altLang="en-US" sz="2800" dirty="0"/>
          </a:p>
        </p:txBody>
      </p:sp>
      <p:graphicFrame>
        <p:nvGraphicFramePr>
          <p:cNvPr id="7" name="图表 6"/>
          <p:cNvGraphicFramePr/>
          <p:nvPr/>
        </p:nvGraphicFramePr>
        <p:xfrm>
          <a:off x="1571604" y="2786058"/>
          <a:ext cx="6000792"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14348" y="642918"/>
            <a:ext cx="8001000" cy="1143000"/>
          </a:xfrm>
          <a:prstGeom prst="rect">
            <a:avLst/>
          </a:prstGeom>
        </p:spPr>
        <p:txBody>
          <a:bodyPr/>
          <a:lstStyle/>
          <a:p>
            <a:pPr algn="l"/>
            <a:r>
              <a:rPr lang="zh-CN" altLang="en-US" sz="1800" b="1" dirty="0" smtClean="0">
                <a:latin typeface="宋体" pitchFamily="2" charset="-122"/>
              </a:rPr>
              <a:t>截止</a:t>
            </a:r>
            <a:r>
              <a:rPr lang="en-US" altLang="zh-CN" sz="1800" b="1" dirty="0" smtClean="0">
                <a:latin typeface="宋体" pitchFamily="2" charset="-122"/>
              </a:rPr>
              <a:t>2015</a:t>
            </a:r>
            <a:r>
              <a:rPr lang="zh-CN" altLang="en-US" sz="1800" b="1" dirty="0" smtClean="0">
                <a:latin typeface="宋体" pitchFamily="2" charset="-122"/>
              </a:rPr>
              <a:t>年</a:t>
            </a:r>
            <a:r>
              <a:rPr lang="en-US" altLang="zh-CN" sz="1800" b="1" dirty="0" smtClean="0">
                <a:latin typeface="宋体" pitchFamily="2" charset="-122"/>
              </a:rPr>
              <a:t>7</a:t>
            </a:r>
            <a:r>
              <a:rPr lang="zh-CN" altLang="en-US" sz="1800" b="1" dirty="0" smtClean="0">
                <a:latin typeface="宋体" pitchFamily="2" charset="-122"/>
              </a:rPr>
              <a:t>月底，期末金额达到了</a:t>
            </a:r>
            <a:r>
              <a:rPr lang="en-US" altLang="zh-CN" sz="1800" b="1" dirty="0" smtClean="0">
                <a:latin typeface="宋体" pitchFamily="2" charset="-122"/>
              </a:rPr>
              <a:t>1101.3</a:t>
            </a:r>
            <a:r>
              <a:rPr lang="zh-CN" altLang="en-US" sz="1800" b="1" dirty="0" smtClean="0">
                <a:latin typeface="宋体" pitchFamily="2" charset="-122"/>
              </a:rPr>
              <a:t>亿元，同时偿还金额为</a:t>
            </a:r>
            <a:r>
              <a:rPr lang="en-US" altLang="zh-CN" sz="1800" b="1" dirty="0" smtClean="0">
                <a:latin typeface="宋体" pitchFamily="2" charset="-122"/>
              </a:rPr>
              <a:t>83.74</a:t>
            </a:r>
            <a:r>
              <a:rPr lang="zh-CN" altLang="en-US" sz="1800" b="1" dirty="0" smtClean="0">
                <a:latin typeface="宋体" pitchFamily="2" charset="-122"/>
              </a:rPr>
              <a:t>亿元。</a:t>
            </a:r>
            <a:r>
              <a:rPr lang="en-US" altLang="zh-CN" sz="1800" b="1" dirty="0" smtClean="0">
                <a:latin typeface="宋体" pitchFamily="2" charset="-122"/>
              </a:rPr>
              <a:t>7</a:t>
            </a:r>
            <a:r>
              <a:rPr lang="zh-CN" altLang="en-US" sz="1800" b="1" dirty="0" smtClean="0">
                <a:latin typeface="宋体" pitchFamily="2" charset="-122"/>
              </a:rPr>
              <a:t>天，</a:t>
            </a:r>
            <a:r>
              <a:rPr lang="en-US" altLang="zh-CN" sz="1800" b="1" dirty="0" smtClean="0">
                <a:latin typeface="宋体" pitchFamily="2" charset="-122"/>
              </a:rPr>
              <a:t>14</a:t>
            </a:r>
            <a:r>
              <a:rPr lang="zh-CN" altLang="en-US" sz="1800" b="1" dirty="0" smtClean="0">
                <a:latin typeface="宋体" pitchFamily="2" charset="-122"/>
              </a:rPr>
              <a:t>天，</a:t>
            </a:r>
            <a:r>
              <a:rPr lang="en-US" altLang="zh-CN" sz="1800" b="1" dirty="0" smtClean="0">
                <a:latin typeface="宋体" pitchFamily="2" charset="-122"/>
              </a:rPr>
              <a:t>28</a:t>
            </a:r>
            <a:r>
              <a:rPr lang="zh-CN" altLang="en-US" sz="1800" b="1" dirty="0" smtClean="0">
                <a:latin typeface="宋体" pitchFamily="2" charset="-122"/>
              </a:rPr>
              <a:t>天，</a:t>
            </a:r>
            <a:r>
              <a:rPr lang="en-US" altLang="zh-CN" sz="1800" b="1" dirty="0" smtClean="0">
                <a:latin typeface="宋体" pitchFamily="2" charset="-122"/>
              </a:rPr>
              <a:t>91</a:t>
            </a:r>
            <a:r>
              <a:rPr lang="zh-CN" altLang="en-US" sz="1800" b="1" dirty="0" smtClean="0">
                <a:latin typeface="宋体" pitchFamily="2" charset="-122"/>
              </a:rPr>
              <a:t>天都没有任何转融资交易，长期限品种</a:t>
            </a:r>
            <a:r>
              <a:rPr lang="en-US" altLang="zh-CN" sz="1800" b="1" dirty="0" smtClean="0">
                <a:latin typeface="宋体" pitchFamily="2" charset="-122"/>
              </a:rPr>
              <a:t>182</a:t>
            </a:r>
            <a:r>
              <a:rPr lang="zh-CN" altLang="en-US" sz="1800" b="1" dirty="0" smtClean="0">
                <a:latin typeface="宋体" pitchFamily="2" charset="-122"/>
              </a:rPr>
              <a:t>天出现了</a:t>
            </a:r>
            <a:r>
              <a:rPr lang="en-US" altLang="zh-CN" sz="1800" b="1" dirty="0" smtClean="0">
                <a:latin typeface="宋体" pitchFamily="2" charset="-122"/>
              </a:rPr>
              <a:t>76.24</a:t>
            </a:r>
            <a:r>
              <a:rPr lang="zh-CN" altLang="en-US" sz="1800" b="1" dirty="0" smtClean="0">
                <a:latin typeface="宋体" pitchFamily="2" charset="-122"/>
              </a:rPr>
              <a:t>亿元的转融资交易，合计环比下降</a:t>
            </a:r>
            <a:r>
              <a:rPr lang="en-US" altLang="zh-CN" sz="1800" b="1" dirty="0" smtClean="0">
                <a:latin typeface="宋体" pitchFamily="2" charset="-122"/>
              </a:rPr>
              <a:t>36.67%</a:t>
            </a:r>
            <a:r>
              <a:rPr lang="zh-CN" altLang="en-US" sz="1800" b="1" dirty="0" smtClean="0">
                <a:latin typeface="宋体" pitchFamily="2" charset="-122"/>
              </a:rPr>
              <a:t>。	</a:t>
            </a:r>
            <a:endParaRPr lang="zh-CN" altLang="en-US" sz="1800" b="1" dirty="0">
              <a:latin typeface="宋体" pitchFamily="2" charset="-122"/>
            </a:endParaRPr>
          </a:p>
        </p:txBody>
      </p:sp>
      <p:sp>
        <p:nvSpPr>
          <p:cNvPr id="5" name="矩形 4"/>
          <p:cNvSpPr/>
          <p:nvPr/>
        </p:nvSpPr>
        <p:spPr>
          <a:xfrm>
            <a:off x="785786" y="0"/>
            <a:ext cx="2709396" cy="954107"/>
          </a:xfrm>
          <a:prstGeom prst="rect">
            <a:avLst/>
          </a:prstGeom>
        </p:spPr>
        <p:txBody>
          <a:bodyPr wrap="none">
            <a:spAutoFit/>
          </a:bodyPr>
          <a:lstStyle/>
          <a:p>
            <a:r>
              <a:rPr lang="zh-CN" altLang="en-US" sz="2800" b="1" dirty="0" smtClean="0">
                <a:latin typeface="黑体" pitchFamily="2" charset="-122"/>
                <a:ea typeface="黑体" pitchFamily="2" charset="-122"/>
              </a:rPr>
              <a:t>转融资业务概况</a:t>
            </a:r>
            <a:endParaRPr lang="en-US" altLang="zh-CN" sz="2800" b="1" dirty="0" smtClean="0">
              <a:latin typeface="黑体" pitchFamily="2" charset="-122"/>
              <a:ea typeface="黑体" pitchFamily="2" charset="-122"/>
            </a:endParaRPr>
          </a:p>
          <a:p>
            <a:endParaRPr lang="zh-CN" altLang="en-US" sz="2800" dirty="0"/>
          </a:p>
        </p:txBody>
      </p:sp>
      <p:graphicFrame>
        <p:nvGraphicFramePr>
          <p:cNvPr id="6" name="内容占位符 6"/>
          <p:cNvGraphicFramePr>
            <a:graphicFrameLocks/>
          </p:cNvGraphicFramePr>
          <p:nvPr/>
        </p:nvGraphicFramePr>
        <p:xfrm>
          <a:off x="928662" y="2143116"/>
          <a:ext cx="7115196" cy="4071969"/>
        </p:xfrm>
        <a:graphic>
          <a:graphicData uri="http://schemas.openxmlformats.org/drawingml/2006/table">
            <a:tbl>
              <a:tblPr firstRow="1" bandRow="1">
                <a:tableStyleId>{5C22544A-7EE6-4342-B048-85BDC9FD1C3A}</a:tableStyleId>
              </a:tblPr>
              <a:tblGrid>
                <a:gridCol w="1778799"/>
                <a:gridCol w="1778799"/>
                <a:gridCol w="1778799"/>
                <a:gridCol w="1778799"/>
              </a:tblGrid>
              <a:tr h="664380">
                <a:tc gridSpan="2">
                  <a:txBody>
                    <a:bodyPr/>
                    <a:lstStyle/>
                    <a:p>
                      <a:pPr algn="ctr" rtl="0" fontAlgn="ctr"/>
                      <a:r>
                        <a:rPr lang="zh-CN" altLang="en-US" sz="1100" b="1" i="0" u="none" strike="noStrike" dirty="0">
                          <a:solidFill>
                            <a:srgbClr val="FFFFFF"/>
                          </a:solidFill>
                          <a:latin typeface="宋体"/>
                        </a:rPr>
                        <a:t>统 计 项 目</a:t>
                      </a:r>
                    </a:p>
                  </a:txBody>
                  <a:tcPr marL="0" marR="0" marT="0" marB="0" anchor="ctr"/>
                </a:tc>
                <a:tc hMerge="1">
                  <a:txBody>
                    <a:bodyPr/>
                    <a:lstStyle/>
                    <a:p>
                      <a:endParaRPr lang="zh-CN" altLang="en-US"/>
                    </a:p>
                  </a:txBody>
                  <a:tcPr/>
                </a:tc>
                <a:tc>
                  <a:txBody>
                    <a:bodyPr/>
                    <a:lstStyle/>
                    <a:p>
                      <a:pPr algn="ctr" rtl="0" fontAlgn="ctr"/>
                      <a:r>
                        <a:rPr lang="en-US" altLang="zh-CN" sz="1100" b="1" i="0" u="none" strike="noStrike" dirty="0" smtClean="0">
                          <a:solidFill>
                            <a:srgbClr val="FFFFFF"/>
                          </a:solidFill>
                          <a:latin typeface="宋体"/>
                        </a:rPr>
                        <a:t>7</a:t>
                      </a:r>
                      <a:r>
                        <a:rPr lang="zh-CN" altLang="en-US" sz="1100" b="1" i="0" u="none" strike="noStrike" dirty="0" smtClean="0">
                          <a:solidFill>
                            <a:srgbClr val="FFFFFF"/>
                          </a:solidFill>
                          <a:latin typeface="宋体"/>
                        </a:rPr>
                        <a:t>月</a:t>
                      </a:r>
                      <a:r>
                        <a:rPr lang="zh-CN" altLang="en-US" sz="1100" b="1" i="0" u="none" strike="noStrike" dirty="0">
                          <a:solidFill>
                            <a:srgbClr val="FFFFFF"/>
                          </a:solidFill>
                          <a:latin typeface="宋体"/>
                        </a:rPr>
                        <a:t>值 </a:t>
                      </a:r>
                    </a:p>
                  </a:txBody>
                  <a:tcPr marL="0" marR="0" marT="0" marB="0" anchor="ctr"/>
                </a:tc>
                <a:tc>
                  <a:txBody>
                    <a:bodyPr/>
                    <a:lstStyle/>
                    <a:p>
                      <a:pPr algn="ctr" rtl="0" fontAlgn="ctr"/>
                      <a:r>
                        <a:rPr lang="zh-CN" altLang="en-US" sz="1100" b="1" i="0" u="none" strike="noStrike" dirty="0">
                          <a:solidFill>
                            <a:srgbClr val="FFFFFF"/>
                          </a:solidFill>
                          <a:latin typeface="宋体"/>
                        </a:rPr>
                        <a:t>环比增减幅</a:t>
                      </a:r>
                      <a:r>
                        <a:rPr lang="en-US" altLang="zh-CN" sz="1100" b="1" i="0" u="none" strike="noStrike" dirty="0">
                          <a:solidFill>
                            <a:srgbClr val="FFFFFF"/>
                          </a:solidFill>
                          <a:latin typeface="宋体"/>
                        </a:rPr>
                        <a:t>%</a:t>
                      </a:r>
                    </a:p>
                  </a:txBody>
                  <a:tcPr marL="0" marR="0" marT="0" marB="0" anchor="ctr"/>
                </a:tc>
              </a:tr>
              <a:tr h="378621">
                <a:tc gridSpan="2">
                  <a:txBody>
                    <a:bodyPr/>
                    <a:lstStyle/>
                    <a:p>
                      <a:pPr algn="ctr" rtl="0" fontAlgn="ctr"/>
                      <a:r>
                        <a:rPr lang="zh-CN" altLang="en-US" sz="1100" b="0" i="0" u="none" strike="noStrike" dirty="0">
                          <a:solidFill>
                            <a:srgbClr val="000000"/>
                          </a:solidFill>
                          <a:latin typeface="宋体"/>
                        </a:rPr>
                        <a:t>期初余额（亿元）</a:t>
                      </a:r>
                    </a:p>
                  </a:txBody>
                  <a:tcPr marL="0" marR="0" marT="0" marB="0" anchor="ctr"/>
                </a:tc>
                <a:tc hMerge="1">
                  <a:txBody>
                    <a:bodyPr/>
                    <a:lstStyle/>
                    <a:p>
                      <a:endParaRPr lang="zh-CN" altLang="en-US"/>
                    </a:p>
                  </a:txBody>
                  <a:tcPr/>
                </a:tc>
                <a:tc>
                  <a:txBody>
                    <a:bodyPr/>
                    <a:lstStyle/>
                    <a:p>
                      <a:pPr algn="ctr" rtl="0" fontAlgn="ctr"/>
                      <a:r>
                        <a:rPr lang="en-US" altLang="zh-CN" sz="1100" b="0" i="0" u="none" strike="noStrike" dirty="0" smtClean="0">
                          <a:solidFill>
                            <a:srgbClr val="000000"/>
                          </a:solidFill>
                          <a:latin typeface="宋体"/>
                        </a:rPr>
                        <a:t>1093.8</a:t>
                      </a:r>
                      <a:endParaRPr lang="en-US" altLang="zh-CN" sz="1100" b="0" i="0" u="none" strike="noStrike" dirty="0">
                        <a:solidFill>
                          <a:srgbClr val="000000"/>
                        </a:solidFill>
                        <a:latin typeface="宋体"/>
                      </a:endParaRPr>
                    </a:p>
                  </a:txBody>
                  <a:tcPr marL="9525" marR="9525" marT="9525" marB="0" anchor="ctr"/>
                </a:tc>
                <a:tc>
                  <a:txBody>
                    <a:bodyPr/>
                    <a:lstStyle/>
                    <a:p>
                      <a:pPr algn="ctr" fontAlgn="ctr"/>
                      <a:r>
                        <a:rPr lang="en-US" altLang="zh-CN" sz="1100" b="0" i="0" u="none" strike="noStrike" dirty="0" smtClean="0">
                          <a:solidFill>
                            <a:srgbClr val="000000"/>
                          </a:solidFill>
                          <a:latin typeface="宋体"/>
                        </a:rPr>
                        <a:t>-0.68</a:t>
                      </a:r>
                      <a:endParaRPr lang="en-US" altLang="zh-CN" sz="1100" b="0" i="0" u="none" strike="noStrike" dirty="0">
                        <a:solidFill>
                          <a:srgbClr val="000000"/>
                        </a:solidFill>
                        <a:latin typeface="宋体"/>
                      </a:endParaRPr>
                    </a:p>
                  </a:txBody>
                  <a:tcPr marL="9525" marR="9525" marT="9525" marB="0" anchor="ctr"/>
                </a:tc>
              </a:tr>
              <a:tr h="378621">
                <a:tc rowSpan="6">
                  <a:txBody>
                    <a:bodyPr/>
                    <a:lstStyle/>
                    <a:p>
                      <a:pPr algn="ctr" rtl="0" fontAlgn="ctr"/>
                      <a:r>
                        <a:rPr lang="zh-CN" altLang="en-US" sz="1100" b="0" i="0" u="none" strike="noStrike">
                          <a:solidFill>
                            <a:srgbClr val="000000"/>
                          </a:solidFill>
                          <a:latin typeface="宋体"/>
                        </a:rPr>
                        <a:t>累计借出金额（亿元）</a:t>
                      </a:r>
                    </a:p>
                  </a:txBody>
                  <a:tcPr marL="0" marR="0" marT="0" marB="0" anchor="ctr"/>
                </a:tc>
                <a:tc>
                  <a:txBody>
                    <a:bodyPr/>
                    <a:lstStyle/>
                    <a:p>
                      <a:pPr algn="ctr" rtl="0" fontAlgn="ctr"/>
                      <a:r>
                        <a:rPr lang="en-US" altLang="zh-CN" sz="1100" b="0" i="0" u="none" strike="noStrike">
                          <a:solidFill>
                            <a:srgbClr val="000000"/>
                          </a:solidFill>
                          <a:latin typeface="宋体"/>
                        </a:rPr>
                        <a:t>7</a:t>
                      </a:r>
                      <a:r>
                        <a:rPr lang="zh-CN" altLang="en-US" sz="1100" b="0" i="0" u="none" strike="noStrike">
                          <a:solidFill>
                            <a:srgbClr val="000000"/>
                          </a:solidFill>
                          <a:latin typeface="宋体"/>
                        </a:rPr>
                        <a:t>天 </a:t>
                      </a:r>
                    </a:p>
                  </a:txBody>
                  <a:tcPr marL="0" marR="0" marT="0" marB="0" anchor="ctr"/>
                </a:tc>
                <a:tc>
                  <a:txBody>
                    <a:bodyPr/>
                    <a:lstStyle/>
                    <a:p>
                      <a:pPr algn="ctr" rtl="0" fontAlgn="ctr"/>
                      <a:r>
                        <a:rPr lang="en-US" altLang="zh-CN" sz="1100" b="0" i="0" u="none" strike="noStrike">
                          <a:solidFill>
                            <a:srgbClr val="000000"/>
                          </a:solidFill>
                          <a:latin typeface="宋体"/>
                        </a:rPr>
                        <a:t>0</a:t>
                      </a:r>
                    </a:p>
                  </a:txBody>
                  <a:tcPr marL="9525" marR="9525" marT="9525" marB="0" anchor="ctr"/>
                </a:tc>
                <a:tc>
                  <a:txBody>
                    <a:bodyPr/>
                    <a:lstStyle/>
                    <a:p>
                      <a:pPr algn="ctr" rtl="0" fontAlgn="ctr"/>
                      <a:r>
                        <a:rPr lang="en-US" altLang="zh-CN" sz="1100" b="0" i="0" u="none" strike="noStrike">
                          <a:solidFill>
                            <a:srgbClr val="000000"/>
                          </a:solidFill>
                          <a:latin typeface="宋体"/>
                        </a:rPr>
                        <a:t>0.00 </a:t>
                      </a:r>
                    </a:p>
                  </a:txBody>
                  <a:tcPr marL="9525" marR="9525" marT="9525" marB="0" anchor="ctr"/>
                </a:tc>
              </a:tr>
              <a:tr h="378621">
                <a:tc vMerge="1">
                  <a:txBody>
                    <a:bodyPr/>
                    <a:lstStyle/>
                    <a:p>
                      <a:endParaRPr lang="zh-CN" altLang="en-US"/>
                    </a:p>
                  </a:txBody>
                  <a:tcPr/>
                </a:tc>
                <a:tc>
                  <a:txBody>
                    <a:bodyPr/>
                    <a:lstStyle/>
                    <a:p>
                      <a:pPr algn="ctr" rtl="0" fontAlgn="ctr"/>
                      <a:r>
                        <a:rPr lang="en-US" altLang="zh-CN" sz="1100" b="0" i="0" u="none" strike="noStrike">
                          <a:solidFill>
                            <a:srgbClr val="000000"/>
                          </a:solidFill>
                          <a:latin typeface="宋体"/>
                        </a:rPr>
                        <a:t>14</a:t>
                      </a:r>
                      <a:r>
                        <a:rPr lang="zh-CN" altLang="en-US" sz="1100" b="0" i="0" u="none" strike="noStrike">
                          <a:solidFill>
                            <a:srgbClr val="000000"/>
                          </a:solidFill>
                          <a:latin typeface="宋体"/>
                        </a:rPr>
                        <a:t>天 </a:t>
                      </a:r>
                    </a:p>
                  </a:txBody>
                  <a:tcPr marL="0" marR="0" marT="0" marB="0" anchor="ctr"/>
                </a:tc>
                <a:tc>
                  <a:txBody>
                    <a:bodyPr/>
                    <a:lstStyle/>
                    <a:p>
                      <a:pPr algn="ctr" rtl="0" fontAlgn="ctr"/>
                      <a:r>
                        <a:rPr lang="en-US" altLang="zh-CN" sz="1100" b="0" i="0" u="none" strike="noStrike">
                          <a:solidFill>
                            <a:srgbClr val="000000"/>
                          </a:solidFill>
                          <a:latin typeface="宋体"/>
                        </a:rPr>
                        <a:t>0</a:t>
                      </a:r>
                    </a:p>
                  </a:txBody>
                  <a:tcPr marL="9525" marR="9525" marT="9525" marB="0" anchor="ctr"/>
                </a:tc>
                <a:tc>
                  <a:txBody>
                    <a:bodyPr/>
                    <a:lstStyle/>
                    <a:p>
                      <a:pPr algn="ctr" rtl="0" fontAlgn="ctr"/>
                      <a:r>
                        <a:rPr lang="en-US" altLang="zh-CN" sz="1100" b="0" i="0" u="none" strike="noStrike">
                          <a:solidFill>
                            <a:srgbClr val="000000"/>
                          </a:solidFill>
                          <a:latin typeface="宋体"/>
                        </a:rPr>
                        <a:t>0.00 </a:t>
                      </a:r>
                    </a:p>
                  </a:txBody>
                  <a:tcPr marL="9525" marR="9525" marT="9525" marB="0" anchor="ctr"/>
                </a:tc>
              </a:tr>
              <a:tr h="378621">
                <a:tc vMerge="1">
                  <a:txBody>
                    <a:bodyPr/>
                    <a:lstStyle/>
                    <a:p>
                      <a:endParaRPr lang="zh-CN" altLang="en-US"/>
                    </a:p>
                  </a:txBody>
                  <a:tcPr/>
                </a:tc>
                <a:tc>
                  <a:txBody>
                    <a:bodyPr/>
                    <a:lstStyle/>
                    <a:p>
                      <a:pPr algn="ctr" rtl="0" fontAlgn="ctr"/>
                      <a:r>
                        <a:rPr lang="en-US" altLang="zh-CN" sz="1100" b="0" i="0" u="none" strike="noStrike">
                          <a:solidFill>
                            <a:srgbClr val="000000"/>
                          </a:solidFill>
                          <a:latin typeface="宋体"/>
                        </a:rPr>
                        <a:t>28</a:t>
                      </a:r>
                      <a:r>
                        <a:rPr lang="zh-CN" altLang="en-US" sz="1100" b="0" i="0" u="none" strike="noStrike">
                          <a:solidFill>
                            <a:srgbClr val="000000"/>
                          </a:solidFill>
                          <a:latin typeface="宋体"/>
                        </a:rPr>
                        <a:t>天</a:t>
                      </a:r>
                    </a:p>
                  </a:txBody>
                  <a:tcPr marL="0" marR="0" marT="0" marB="0" anchor="ctr"/>
                </a:tc>
                <a:tc>
                  <a:txBody>
                    <a:bodyPr/>
                    <a:lstStyle/>
                    <a:p>
                      <a:pPr algn="ctr" rtl="0" fontAlgn="ctr"/>
                      <a:r>
                        <a:rPr lang="en-US" altLang="zh-CN" sz="1100" b="0" i="0" u="none" strike="noStrike">
                          <a:solidFill>
                            <a:srgbClr val="000000"/>
                          </a:solidFill>
                          <a:latin typeface="宋体"/>
                        </a:rPr>
                        <a:t>0</a:t>
                      </a:r>
                    </a:p>
                  </a:txBody>
                  <a:tcPr marL="9525" marR="9525" marT="9525" marB="0" anchor="ctr"/>
                </a:tc>
                <a:tc>
                  <a:txBody>
                    <a:bodyPr/>
                    <a:lstStyle/>
                    <a:p>
                      <a:pPr algn="ctr" rtl="0" fontAlgn="ctr"/>
                      <a:r>
                        <a:rPr lang="en-US" altLang="zh-CN" sz="1100" b="0" i="0" u="none" strike="noStrike">
                          <a:solidFill>
                            <a:srgbClr val="000000"/>
                          </a:solidFill>
                          <a:latin typeface="宋体"/>
                        </a:rPr>
                        <a:t>0.00 </a:t>
                      </a:r>
                    </a:p>
                  </a:txBody>
                  <a:tcPr marL="9525" marR="9525" marT="9525" marB="0" anchor="ctr"/>
                </a:tc>
              </a:tr>
              <a:tr h="378621">
                <a:tc vMerge="1">
                  <a:txBody>
                    <a:bodyPr/>
                    <a:lstStyle/>
                    <a:p>
                      <a:endParaRPr lang="zh-CN" altLang="en-US"/>
                    </a:p>
                  </a:txBody>
                  <a:tcPr/>
                </a:tc>
                <a:tc>
                  <a:txBody>
                    <a:bodyPr/>
                    <a:lstStyle/>
                    <a:p>
                      <a:pPr algn="ctr" rtl="0" fontAlgn="ctr"/>
                      <a:r>
                        <a:rPr lang="en-US" altLang="zh-CN" sz="1100" b="0" i="0" u="none" strike="noStrike">
                          <a:solidFill>
                            <a:srgbClr val="000000"/>
                          </a:solidFill>
                          <a:latin typeface="宋体"/>
                        </a:rPr>
                        <a:t>91</a:t>
                      </a:r>
                      <a:r>
                        <a:rPr lang="zh-CN" altLang="en-US" sz="1100" b="0" i="0" u="none" strike="noStrike">
                          <a:solidFill>
                            <a:srgbClr val="000000"/>
                          </a:solidFill>
                          <a:latin typeface="宋体"/>
                        </a:rPr>
                        <a:t>天</a:t>
                      </a:r>
                    </a:p>
                  </a:txBody>
                  <a:tcPr marL="0" marR="0" marT="0" marB="0" anchor="ctr"/>
                </a:tc>
                <a:tc>
                  <a:txBody>
                    <a:bodyPr/>
                    <a:lstStyle/>
                    <a:p>
                      <a:pPr algn="ctr" rtl="0" fontAlgn="ctr"/>
                      <a:r>
                        <a:rPr lang="en-US" altLang="zh-CN" sz="1100" b="0" i="0" u="none" strike="noStrike">
                          <a:solidFill>
                            <a:srgbClr val="000000"/>
                          </a:solidFill>
                          <a:latin typeface="宋体"/>
                        </a:rPr>
                        <a:t>0</a:t>
                      </a:r>
                    </a:p>
                  </a:txBody>
                  <a:tcPr marL="9525" marR="9525" marT="9525" marB="0" anchor="ctr"/>
                </a:tc>
                <a:tc>
                  <a:txBody>
                    <a:bodyPr/>
                    <a:lstStyle/>
                    <a:p>
                      <a:pPr algn="ctr" rtl="0" fontAlgn="ctr"/>
                      <a:r>
                        <a:rPr lang="en-US" sz="1100" b="0" i="0" u="none" strike="noStrike" dirty="0" smtClean="0">
                          <a:solidFill>
                            <a:srgbClr val="000000"/>
                          </a:solidFill>
                          <a:latin typeface="宋体"/>
                        </a:rPr>
                        <a:t>0.00</a:t>
                      </a:r>
                      <a:endParaRPr lang="en-US" sz="1100" b="0" i="0" u="none" strike="noStrike" dirty="0">
                        <a:solidFill>
                          <a:srgbClr val="000000"/>
                        </a:solidFill>
                        <a:latin typeface="宋体"/>
                      </a:endParaRPr>
                    </a:p>
                  </a:txBody>
                  <a:tcPr marL="9525" marR="9525" marT="9525" marB="0" anchor="ctr"/>
                </a:tc>
              </a:tr>
              <a:tr h="378621">
                <a:tc vMerge="1">
                  <a:txBody>
                    <a:bodyPr/>
                    <a:lstStyle/>
                    <a:p>
                      <a:endParaRPr lang="zh-CN" altLang="en-US"/>
                    </a:p>
                  </a:txBody>
                  <a:tcPr/>
                </a:tc>
                <a:tc>
                  <a:txBody>
                    <a:bodyPr/>
                    <a:lstStyle/>
                    <a:p>
                      <a:pPr algn="ctr" rtl="0" fontAlgn="ctr"/>
                      <a:r>
                        <a:rPr lang="en-US" altLang="zh-CN" sz="1100" b="0" i="0" u="none" strike="noStrike">
                          <a:solidFill>
                            <a:srgbClr val="000000"/>
                          </a:solidFill>
                          <a:latin typeface="宋体"/>
                        </a:rPr>
                        <a:t>182</a:t>
                      </a:r>
                      <a:r>
                        <a:rPr lang="zh-CN" altLang="en-US" sz="1100" b="0" i="0" u="none" strike="noStrike">
                          <a:solidFill>
                            <a:srgbClr val="000000"/>
                          </a:solidFill>
                          <a:latin typeface="宋体"/>
                        </a:rPr>
                        <a:t>天</a:t>
                      </a:r>
                    </a:p>
                  </a:txBody>
                  <a:tcPr marL="0" marR="0" marT="0" marB="0" anchor="ctr"/>
                </a:tc>
                <a:tc>
                  <a:txBody>
                    <a:bodyPr/>
                    <a:lstStyle/>
                    <a:p>
                      <a:pPr algn="ctr" rtl="0" fontAlgn="ctr"/>
                      <a:r>
                        <a:rPr lang="en-US" altLang="zh-CN" sz="1100" b="0" i="0" u="none" strike="noStrike" dirty="0" smtClean="0">
                          <a:solidFill>
                            <a:srgbClr val="000000"/>
                          </a:solidFill>
                          <a:latin typeface="宋体"/>
                        </a:rPr>
                        <a:t>20.77</a:t>
                      </a:r>
                      <a:endParaRPr lang="en-US" altLang="zh-CN" sz="1100" b="0" i="0" u="none" strike="noStrike" dirty="0">
                        <a:solidFill>
                          <a:srgbClr val="000000"/>
                        </a:solidFill>
                        <a:latin typeface="宋体"/>
                      </a:endParaRPr>
                    </a:p>
                  </a:txBody>
                  <a:tcPr marL="9525" marR="9525" marT="9525" marB="0" anchor="ctr"/>
                </a:tc>
                <a:tc>
                  <a:txBody>
                    <a:bodyPr/>
                    <a:lstStyle/>
                    <a:p>
                      <a:pPr algn="ctr" rtl="0" fontAlgn="ctr"/>
                      <a:r>
                        <a:rPr lang="en-US" altLang="zh-CN" sz="1100" b="0" i="0" u="none" strike="noStrike" dirty="0" smtClean="0">
                          <a:solidFill>
                            <a:srgbClr val="000000"/>
                          </a:solidFill>
                          <a:latin typeface="宋体"/>
                        </a:rPr>
                        <a:t>-72.76</a:t>
                      </a:r>
                      <a:endParaRPr lang="en-US" altLang="zh-CN" sz="1100" b="0" i="0" u="none" strike="noStrike" dirty="0">
                        <a:solidFill>
                          <a:srgbClr val="000000"/>
                        </a:solidFill>
                        <a:latin typeface="宋体"/>
                      </a:endParaRPr>
                    </a:p>
                  </a:txBody>
                  <a:tcPr marL="9525" marR="9525" marT="9525" marB="0" anchor="ctr"/>
                </a:tc>
              </a:tr>
              <a:tr h="378621">
                <a:tc vMerge="1">
                  <a:txBody>
                    <a:bodyPr/>
                    <a:lstStyle/>
                    <a:p>
                      <a:endParaRPr lang="zh-CN" altLang="en-US"/>
                    </a:p>
                  </a:txBody>
                  <a:tcPr/>
                </a:tc>
                <a:tc>
                  <a:txBody>
                    <a:bodyPr/>
                    <a:lstStyle/>
                    <a:p>
                      <a:pPr algn="ctr" rtl="0" fontAlgn="ctr"/>
                      <a:r>
                        <a:rPr lang="zh-CN" altLang="en-US" sz="1100" b="0" i="0" u="none" strike="noStrike">
                          <a:solidFill>
                            <a:srgbClr val="000000"/>
                          </a:solidFill>
                          <a:latin typeface="宋体"/>
                        </a:rPr>
                        <a:t>合计值</a:t>
                      </a:r>
                    </a:p>
                  </a:txBody>
                  <a:tcPr marL="0" marR="0" marT="0" marB="0" anchor="ctr"/>
                </a:tc>
                <a:tc>
                  <a:txBody>
                    <a:bodyPr/>
                    <a:lstStyle/>
                    <a:p>
                      <a:pPr algn="ctr" rtl="0" fontAlgn="ctr"/>
                      <a:r>
                        <a:rPr lang="en-US" altLang="zh-CN" sz="1100" b="0" i="0" u="none" strike="noStrike" dirty="0" smtClean="0">
                          <a:solidFill>
                            <a:srgbClr val="000000"/>
                          </a:solidFill>
                          <a:latin typeface="宋体"/>
                        </a:rPr>
                        <a:t>20.77</a:t>
                      </a:r>
                      <a:endParaRPr lang="en-US" altLang="zh-CN" sz="1100" b="0" i="0" u="none" strike="noStrike" dirty="0">
                        <a:solidFill>
                          <a:srgbClr val="000000"/>
                        </a:solidFill>
                        <a:latin typeface="宋体"/>
                      </a:endParaRPr>
                    </a:p>
                  </a:txBody>
                  <a:tcPr marL="9525" marR="9525" marT="9525" marB="0" anchor="ctr"/>
                </a:tc>
                <a:tc>
                  <a:txBody>
                    <a:bodyPr/>
                    <a:lstStyle/>
                    <a:p>
                      <a:pPr algn="ctr" rtl="0" fontAlgn="ctr"/>
                      <a:r>
                        <a:rPr lang="en-US" altLang="zh-CN" sz="1100" b="0" i="0" u="none" strike="noStrike" dirty="0" smtClean="0">
                          <a:solidFill>
                            <a:srgbClr val="000000"/>
                          </a:solidFill>
                          <a:latin typeface="宋体"/>
                        </a:rPr>
                        <a:t>-72.76</a:t>
                      </a:r>
                      <a:endParaRPr lang="en-US" altLang="zh-CN" sz="1100" b="0" i="0" u="none" strike="noStrike" dirty="0">
                        <a:solidFill>
                          <a:srgbClr val="000000"/>
                        </a:solidFill>
                        <a:latin typeface="宋体"/>
                      </a:endParaRPr>
                    </a:p>
                  </a:txBody>
                  <a:tcPr marL="9525" marR="9525" marT="9525" marB="0" anchor="ctr"/>
                </a:tc>
              </a:tr>
              <a:tr h="378621">
                <a:tc gridSpan="2">
                  <a:txBody>
                    <a:bodyPr/>
                    <a:lstStyle/>
                    <a:p>
                      <a:pPr algn="ctr" rtl="0" fontAlgn="ctr"/>
                      <a:r>
                        <a:rPr lang="zh-CN" altLang="en-US" sz="1100" b="0" i="0" u="none" strike="noStrike">
                          <a:solidFill>
                            <a:srgbClr val="000000"/>
                          </a:solidFill>
                          <a:latin typeface="宋体"/>
                        </a:rPr>
                        <a:t>累计偿还金额（亿元）</a:t>
                      </a:r>
                    </a:p>
                  </a:txBody>
                  <a:tcPr marL="0" marR="0" marT="0" marB="0" anchor="ctr"/>
                </a:tc>
                <a:tc hMerge="1">
                  <a:txBody>
                    <a:bodyPr/>
                    <a:lstStyle/>
                    <a:p>
                      <a:endParaRPr lang="zh-CN" altLang="en-US"/>
                    </a:p>
                  </a:txBody>
                  <a:tcPr/>
                </a:tc>
                <a:tc>
                  <a:txBody>
                    <a:bodyPr/>
                    <a:lstStyle/>
                    <a:p>
                      <a:pPr algn="ctr" rtl="0" fontAlgn="ctr"/>
                      <a:r>
                        <a:rPr lang="en-US" altLang="zh-CN" sz="1100" b="0" i="0" u="none" strike="noStrike" dirty="0" smtClean="0">
                          <a:solidFill>
                            <a:srgbClr val="000000"/>
                          </a:solidFill>
                          <a:latin typeface="宋体"/>
                        </a:rPr>
                        <a:t>32.14</a:t>
                      </a:r>
                      <a:endParaRPr lang="en-US" altLang="zh-CN" sz="1100" b="0" i="0" u="none" strike="noStrike" dirty="0">
                        <a:solidFill>
                          <a:srgbClr val="000000"/>
                        </a:solidFill>
                        <a:latin typeface="宋体"/>
                      </a:endParaRPr>
                    </a:p>
                  </a:txBody>
                  <a:tcPr marL="9525" marR="9525" marT="9525" marB="0" anchor="ctr"/>
                </a:tc>
                <a:tc>
                  <a:txBody>
                    <a:bodyPr/>
                    <a:lstStyle/>
                    <a:p>
                      <a:pPr algn="ctr" rtl="0" fontAlgn="ctr"/>
                      <a:r>
                        <a:rPr lang="en-US" altLang="zh-CN" sz="1100" b="0" i="0" u="none" strike="noStrike" dirty="0" smtClean="0">
                          <a:solidFill>
                            <a:srgbClr val="000000"/>
                          </a:solidFill>
                          <a:latin typeface="宋体"/>
                        </a:rPr>
                        <a:t>-61.62</a:t>
                      </a:r>
                      <a:endParaRPr lang="en-US" altLang="zh-CN" sz="1100" b="0" i="0" u="none" strike="noStrike" dirty="0">
                        <a:solidFill>
                          <a:srgbClr val="000000"/>
                        </a:solidFill>
                        <a:latin typeface="宋体"/>
                      </a:endParaRPr>
                    </a:p>
                  </a:txBody>
                  <a:tcPr marL="9525" marR="9525" marT="9525" marB="0" anchor="ctr"/>
                </a:tc>
              </a:tr>
              <a:tr h="378621">
                <a:tc gridSpan="2">
                  <a:txBody>
                    <a:bodyPr/>
                    <a:lstStyle/>
                    <a:p>
                      <a:pPr algn="ctr" rtl="0" fontAlgn="ctr"/>
                      <a:r>
                        <a:rPr lang="zh-CN" altLang="en-US" sz="1100" b="0" i="0" u="none" strike="noStrike" dirty="0">
                          <a:solidFill>
                            <a:srgbClr val="000000"/>
                          </a:solidFill>
                          <a:latin typeface="宋体"/>
                        </a:rPr>
                        <a:t>期末余额（亿元）</a:t>
                      </a:r>
                    </a:p>
                  </a:txBody>
                  <a:tcPr marL="0" marR="0" marT="0" marB="0" anchor="ctr"/>
                </a:tc>
                <a:tc hMerge="1">
                  <a:txBody>
                    <a:bodyPr/>
                    <a:lstStyle/>
                    <a:p>
                      <a:endParaRPr lang="zh-CN" altLang="en-US"/>
                    </a:p>
                  </a:txBody>
                  <a:tcPr/>
                </a:tc>
                <a:tc>
                  <a:txBody>
                    <a:bodyPr/>
                    <a:lstStyle/>
                    <a:p>
                      <a:pPr algn="ctr" rtl="0" fontAlgn="ctr"/>
                      <a:r>
                        <a:rPr lang="en-US" altLang="zh-CN" sz="1100" b="0" i="0" u="none" strike="noStrike" dirty="0" smtClean="0">
                          <a:solidFill>
                            <a:srgbClr val="000000"/>
                          </a:solidFill>
                          <a:latin typeface="宋体"/>
                        </a:rPr>
                        <a:t>1082.43</a:t>
                      </a:r>
                      <a:endParaRPr lang="en-US" altLang="zh-CN" sz="1100" b="0" i="0" u="none" strike="noStrike" dirty="0">
                        <a:solidFill>
                          <a:srgbClr val="000000"/>
                        </a:solidFill>
                        <a:latin typeface="宋体"/>
                      </a:endParaRPr>
                    </a:p>
                  </a:txBody>
                  <a:tcPr marL="9525" marR="9525" marT="9525" marB="0" anchor="ctr"/>
                </a:tc>
                <a:tc>
                  <a:txBody>
                    <a:bodyPr/>
                    <a:lstStyle/>
                    <a:p>
                      <a:pPr algn="ctr" rtl="0" fontAlgn="ctr"/>
                      <a:r>
                        <a:rPr lang="en-US" altLang="zh-CN" sz="1100" b="0" i="0" u="none" strike="noStrike" dirty="0" smtClean="0">
                          <a:solidFill>
                            <a:srgbClr val="000000"/>
                          </a:solidFill>
                          <a:latin typeface="宋体"/>
                        </a:rPr>
                        <a:t>-1.04</a:t>
                      </a:r>
                      <a:endParaRPr lang="en-US" altLang="zh-CN" sz="1100" b="0" i="0" u="none" strike="noStrike" dirty="0">
                        <a:solidFill>
                          <a:srgbClr val="000000"/>
                        </a:solidFill>
                        <a:latin typeface="宋体"/>
                      </a:endParaRPr>
                    </a:p>
                  </a:txBody>
                  <a:tcPr marL="9525" marR="9525" marT="9525" marB="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42910" y="714356"/>
            <a:ext cx="8143876" cy="1143000"/>
          </a:xfrm>
          <a:prstGeom prst="rect">
            <a:avLst/>
          </a:prstGeom>
        </p:spPr>
        <p:txBody>
          <a:bodyPr/>
          <a:lstStyle/>
          <a:p>
            <a:pPr algn="l"/>
            <a:r>
              <a:rPr lang="zh-CN" altLang="en-US" sz="1800" b="1" dirty="0" smtClean="0">
                <a:latin typeface="宋体" pitchFamily="2" charset="-122"/>
              </a:rPr>
              <a:t>截至</a:t>
            </a:r>
            <a:r>
              <a:rPr lang="en-US" altLang="zh-CN" sz="1800" b="1" dirty="0" smtClean="0">
                <a:latin typeface="宋体" pitchFamily="2" charset="-122"/>
              </a:rPr>
              <a:t>2015</a:t>
            </a:r>
            <a:r>
              <a:rPr lang="zh-CN" altLang="en-US" sz="1800" b="1" dirty="0" smtClean="0">
                <a:latin typeface="宋体" pitchFamily="2" charset="-122"/>
              </a:rPr>
              <a:t>年</a:t>
            </a:r>
            <a:r>
              <a:rPr lang="en-US" altLang="zh-CN" sz="1800" b="1" dirty="0" smtClean="0">
                <a:latin typeface="宋体" pitchFamily="2" charset="-122"/>
              </a:rPr>
              <a:t>7</a:t>
            </a:r>
            <a:r>
              <a:rPr lang="zh-CN" altLang="en-US" sz="1800" b="1" dirty="0" smtClean="0">
                <a:latin typeface="宋体" pitchFamily="2" charset="-122"/>
              </a:rPr>
              <a:t>月底，转融券期末金额为</a:t>
            </a:r>
            <a:r>
              <a:rPr lang="en-US" altLang="zh-CN" sz="1800" b="1" dirty="0" smtClean="0">
                <a:latin typeface="宋体" pitchFamily="2" charset="-122"/>
              </a:rPr>
              <a:t>32.88</a:t>
            </a:r>
            <a:r>
              <a:rPr lang="zh-CN" altLang="en-US" sz="1800" b="1" dirty="0" smtClean="0">
                <a:latin typeface="宋体" pitchFamily="2" charset="-122"/>
              </a:rPr>
              <a:t>亿元，环比下降</a:t>
            </a:r>
            <a:r>
              <a:rPr lang="en-US" altLang="zh-CN" sz="1800" b="1" dirty="0" smtClean="0">
                <a:latin typeface="宋体" pitchFamily="2" charset="-122"/>
              </a:rPr>
              <a:t>82.40%</a:t>
            </a:r>
            <a:r>
              <a:rPr lang="zh-CN" altLang="en-US" sz="1800" b="1" dirty="0" smtClean="0">
                <a:latin typeface="宋体" pitchFamily="2" charset="-122"/>
              </a:rPr>
              <a:t>。</a:t>
            </a:r>
            <a:r>
              <a:rPr lang="en-US" altLang="zh-CN" sz="1800" b="1" dirty="0" smtClean="0">
                <a:latin typeface="宋体" pitchFamily="2" charset="-122"/>
              </a:rPr>
              <a:t>3</a:t>
            </a:r>
            <a:r>
              <a:rPr lang="zh-CN" altLang="en-US" sz="1800" b="1" dirty="0" smtClean="0">
                <a:latin typeface="宋体" pitchFamily="2" charset="-122"/>
              </a:rPr>
              <a:t>天，</a:t>
            </a:r>
            <a:r>
              <a:rPr lang="en-US" altLang="zh-CN" sz="1800" b="1" dirty="0" smtClean="0">
                <a:latin typeface="宋体" pitchFamily="2" charset="-122"/>
              </a:rPr>
              <a:t>7</a:t>
            </a:r>
            <a:r>
              <a:rPr lang="zh-CN" altLang="en-US" sz="1800" b="1" dirty="0" smtClean="0">
                <a:latin typeface="宋体" pitchFamily="2" charset="-122"/>
              </a:rPr>
              <a:t>天，</a:t>
            </a:r>
            <a:r>
              <a:rPr lang="en-US" altLang="zh-CN" sz="1800" b="1" dirty="0" smtClean="0">
                <a:latin typeface="宋体" pitchFamily="2" charset="-122"/>
              </a:rPr>
              <a:t>14</a:t>
            </a:r>
            <a:r>
              <a:rPr lang="zh-CN" altLang="en-US" sz="1800" b="1" dirty="0" smtClean="0">
                <a:latin typeface="宋体" pitchFamily="2" charset="-122"/>
              </a:rPr>
              <a:t>天，</a:t>
            </a:r>
            <a:r>
              <a:rPr lang="en-US" altLang="zh-CN" sz="1800" b="1" dirty="0" smtClean="0">
                <a:latin typeface="宋体" pitchFamily="2" charset="-122"/>
              </a:rPr>
              <a:t>28</a:t>
            </a:r>
            <a:r>
              <a:rPr lang="zh-CN" altLang="en-US" sz="1800" b="1" dirty="0" smtClean="0">
                <a:latin typeface="宋体" pitchFamily="2" charset="-122"/>
              </a:rPr>
              <a:t>天以及</a:t>
            </a:r>
            <a:r>
              <a:rPr lang="en-US" altLang="zh-CN" sz="1800" b="1" dirty="0" smtClean="0">
                <a:latin typeface="宋体" pitchFamily="2" charset="-122"/>
              </a:rPr>
              <a:t>182</a:t>
            </a:r>
            <a:r>
              <a:rPr lang="zh-CN" altLang="en-US" sz="1800" b="1" dirty="0" smtClean="0">
                <a:latin typeface="宋体" pitchFamily="2" charset="-122"/>
              </a:rPr>
              <a:t>天分别产生</a:t>
            </a:r>
            <a:r>
              <a:rPr lang="en-US" altLang="zh-CN" sz="1800" b="1" dirty="0" smtClean="0">
                <a:latin typeface="宋体" pitchFamily="2" charset="-122"/>
              </a:rPr>
              <a:t>0</a:t>
            </a:r>
            <a:r>
              <a:rPr lang="zh-CN" altLang="en-US" sz="1800" b="1" dirty="0" smtClean="0">
                <a:latin typeface="宋体" pitchFamily="2" charset="-122"/>
              </a:rPr>
              <a:t>万股、</a:t>
            </a:r>
            <a:r>
              <a:rPr lang="en-US" altLang="zh-CN" sz="1800" b="1" dirty="0" smtClean="0">
                <a:latin typeface="宋体" pitchFamily="2" charset="-122"/>
              </a:rPr>
              <a:t>1602</a:t>
            </a:r>
            <a:r>
              <a:rPr lang="zh-CN" altLang="en-US" sz="1800" b="1" dirty="0" smtClean="0">
                <a:latin typeface="宋体" pitchFamily="2" charset="-122"/>
              </a:rPr>
              <a:t>万股、</a:t>
            </a:r>
            <a:r>
              <a:rPr lang="en-US" altLang="zh-CN" sz="1800" b="1" dirty="0" smtClean="0">
                <a:latin typeface="宋体" pitchFamily="2" charset="-122"/>
              </a:rPr>
              <a:t>7142</a:t>
            </a:r>
            <a:r>
              <a:rPr lang="zh-CN" altLang="en-US" sz="1800" b="1" dirty="0" smtClean="0">
                <a:latin typeface="宋体" pitchFamily="2" charset="-122"/>
              </a:rPr>
              <a:t>万股、</a:t>
            </a:r>
            <a:r>
              <a:rPr lang="en-US" altLang="zh-CN" sz="1800" b="1" dirty="0" smtClean="0">
                <a:latin typeface="宋体" pitchFamily="2" charset="-122"/>
              </a:rPr>
              <a:t>27177.53</a:t>
            </a:r>
            <a:r>
              <a:rPr lang="zh-CN" altLang="en-US" sz="1800" b="1" dirty="0" smtClean="0">
                <a:latin typeface="宋体" pitchFamily="2" charset="-122"/>
              </a:rPr>
              <a:t>万股和</a:t>
            </a:r>
            <a:r>
              <a:rPr lang="en-US" altLang="zh-CN" sz="1800" b="1" dirty="0" smtClean="0">
                <a:latin typeface="宋体" pitchFamily="2" charset="-122"/>
              </a:rPr>
              <a:t>185</a:t>
            </a:r>
            <a:r>
              <a:rPr lang="zh-CN" altLang="en-US" sz="1800" b="1" dirty="0" smtClean="0">
                <a:latin typeface="宋体" pitchFamily="2" charset="-122"/>
              </a:rPr>
              <a:t>万股的转融券交易。转融券数量较上月出现较大幅度的下降。</a:t>
            </a:r>
            <a:endParaRPr lang="zh-CN" altLang="en-US" sz="1800" b="1" dirty="0">
              <a:latin typeface="宋体" pitchFamily="2" charset="-122"/>
            </a:endParaRPr>
          </a:p>
        </p:txBody>
      </p:sp>
      <p:graphicFrame>
        <p:nvGraphicFramePr>
          <p:cNvPr id="10" name="内容占位符 9"/>
          <p:cNvGraphicFramePr>
            <a:graphicFrameLocks noGrp="1"/>
          </p:cNvGraphicFramePr>
          <p:nvPr>
            <p:ph idx="4294967295"/>
          </p:nvPr>
        </p:nvGraphicFramePr>
        <p:xfrm>
          <a:off x="1142976" y="2000236"/>
          <a:ext cx="7043760" cy="4164843"/>
        </p:xfrm>
        <a:graphic>
          <a:graphicData uri="http://schemas.openxmlformats.org/drawingml/2006/table">
            <a:tbl>
              <a:tblPr firstRow="1" bandRow="1">
                <a:tableStyleId>{5C22544A-7EE6-4342-B048-85BDC9FD1C3A}</a:tableStyleId>
              </a:tblPr>
              <a:tblGrid>
                <a:gridCol w="1760940"/>
                <a:gridCol w="1760940"/>
                <a:gridCol w="1760940"/>
                <a:gridCol w="1760940"/>
              </a:tblGrid>
              <a:tr h="500070">
                <a:tc gridSpan="2">
                  <a:txBody>
                    <a:bodyPr/>
                    <a:lstStyle/>
                    <a:p>
                      <a:pPr algn="ctr" rtl="0" fontAlgn="ctr"/>
                      <a:r>
                        <a:rPr lang="zh-CN" altLang="en-US" sz="1100" b="1" i="0" u="none" strike="noStrike" dirty="0">
                          <a:solidFill>
                            <a:srgbClr val="FFFFFF"/>
                          </a:solidFill>
                          <a:latin typeface="宋体"/>
                        </a:rPr>
                        <a:t>统 计 项 目</a:t>
                      </a:r>
                    </a:p>
                  </a:txBody>
                  <a:tcPr marL="9525" marR="9525" marT="9525" marB="0" anchor="ctr"/>
                </a:tc>
                <a:tc hMerge="1">
                  <a:txBody>
                    <a:bodyPr/>
                    <a:lstStyle/>
                    <a:p>
                      <a:endParaRPr lang="zh-CN" altLang="en-US"/>
                    </a:p>
                  </a:txBody>
                  <a:tcPr/>
                </a:tc>
                <a:tc>
                  <a:txBody>
                    <a:bodyPr/>
                    <a:lstStyle/>
                    <a:p>
                      <a:pPr algn="ctr" rtl="0" fontAlgn="ctr"/>
                      <a:r>
                        <a:rPr lang="en-US" altLang="zh-CN" sz="1100" b="1" i="0" u="none" strike="noStrike" dirty="0" smtClean="0">
                          <a:solidFill>
                            <a:srgbClr val="FFFFFF"/>
                          </a:solidFill>
                          <a:latin typeface="宋体"/>
                        </a:rPr>
                        <a:t>7</a:t>
                      </a:r>
                      <a:r>
                        <a:rPr lang="zh-CN" altLang="en-US" sz="1100" b="1" i="0" u="none" strike="noStrike" dirty="0" smtClean="0">
                          <a:solidFill>
                            <a:srgbClr val="FFFFFF"/>
                          </a:solidFill>
                          <a:latin typeface="宋体"/>
                        </a:rPr>
                        <a:t>月</a:t>
                      </a:r>
                      <a:r>
                        <a:rPr lang="zh-CN" altLang="en-US" sz="1100" b="1" i="0" u="none" strike="noStrike" dirty="0">
                          <a:solidFill>
                            <a:srgbClr val="FFFFFF"/>
                          </a:solidFill>
                          <a:latin typeface="宋体"/>
                        </a:rPr>
                        <a:t>值</a:t>
                      </a:r>
                    </a:p>
                  </a:txBody>
                  <a:tcPr marL="9525" marR="9525" marT="9525" marB="0" anchor="ctr"/>
                </a:tc>
                <a:tc>
                  <a:txBody>
                    <a:bodyPr/>
                    <a:lstStyle/>
                    <a:p>
                      <a:pPr algn="ctr" rtl="0" fontAlgn="ctr"/>
                      <a:r>
                        <a:rPr lang="zh-CN" altLang="en-US" sz="1100" b="1" i="0" u="none" strike="noStrike" dirty="0">
                          <a:solidFill>
                            <a:srgbClr val="FFFFFF"/>
                          </a:solidFill>
                          <a:latin typeface="宋体"/>
                        </a:rPr>
                        <a:t>环比增减值</a:t>
                      </a:r>
                      <a:r>
                        <a:rPr lang="en-US" altLang="zh-CN" sz="1100" b="1" i="0" u="none" strike="noStrike" dirty="0">
                          <a:solidFill>
                            <a:srgbClr val="FFFFFF"/>
                          </a:solidFill>
                          <a:latin typeface="宋体"/>
                        </a:rPr>
                        <a:t>% </a:t>
                      </a:r>
                    </a:p>
                  </a:txBody>
                  <a:tcPr marL="9525" marR="9525" marT="9525" marB="0" anchor="ctr"/>
                </a:tc>
              </a:tr>
              <a:tr h="407197">
                <a:tc gridSpan="2">
                  <a:txBody>
                    <a:bodyPr/>
                    <a:lstStyle/>
                    <a:p>
                      <a:pPr algn="ctr" rtl="0" fontAlgn="ctr"/>
                      <a:r>
                        <a:rPr lang="zh-CN" altLang="en-US" sz="1100" b="0" i="0" u="none" strike="noStrike" dirty="0">
                          <a:solidFill>
                            <a:srgbClr val="000000"/>
                          </a:solidFill>
                          <a:latin typeface="宋体"/>
                        </a:rPr>
                        <a:t>期初余量（万股）</a:t>
                      </a:r>
                    </a:p>
                  </a:txBody>
                  <a:tcPr marL="9525" marR="9525" marT="9525" marB="0" anchor="ctr"/>
                </a:tc>
                <a:tc hMerge="1">
                  <a:txBody>
                    <a:bodyPr/>
                    <a:lstStyle/>
                    <a:p>
                      <a:endParaRPr lang="zh-CN" altLang="en-US"/>
                    </a:p>
                  </a:txBody>
                  <a:tcPr/>
                </a:tc>
                <a:tc>
                  <a:txBody>
                    <a:bodyPr/>
                    <a:lstStyle/>
                    <a:p>
                      <a:pPr algn="ctr" rtl="0" fontAlgn="ctr"/>
                      <a:r>
                        <a:rPr lang="en-US" altLang="zh-CN" sz="1100" b="0" i="0" u="none" strike="noStrike" dirty="0" smtClean="0">
                          <a:solidFill>
                            <a:srgbClr val="000000"/>
                          </a:solidFill>
                          <a:latin typeface="宋体"/>
                        </a:rPr>
                        <a:t>152500.87</a:t>
                      </a:r>
                      <a:endParaRPr lang="en-US" altLang="zh-CN" sz="1100" b="0" i="0" u="none" strike="noStrike" dirty="0">
                        <a:solidFill>
                          <a:srgbClr val="000000"/>
                        </a:solidFill>
                        <a:latin typeface="宋体"/>
                      </a:endParaRPr>
                    </a:p>
                  </a:txBody>
                  <a:tcPr marL="9525" marR="9525" marT="9525" marB="0" anchor="ctr"/>
                </a:tc>
                <a:tc>
                  <a:txBody>
                    <a:bodyPr/>
                    <a:lstStyle/>
                    <a:p>
                      <a:pPr algn="ctr" rtl="0" fontAlgn="ctr"/>
                      <a:r>
                        <a:rPr lang="en-US" altLang="zh-CN" sz="1100" b="0" i="0" u="none" strike="noStrike" dirty="0" smtClean="0">
                          <a:solidFill>
                            <a:srgbClr val="000000"/>
                          </a:solidFill>
                          <a:latin typeface="宋体"/>
                        </a:rPr>
                        <a:t>32.62</a:t>
                      </a:r>
                      <a:endParaRPr lang="en-US" altLang="zh-CN" sz="1100" b="0" i="0" u="none" strike="noStrike" dirty="0">
                        <a:solidFill>
                          <a:srgbClr val="000000"/>
                        </a:solidFill>
                        <a:latin typeface="宋体"/>
                      </a:endParaRPr>
                    </a:p>
                  </a:txBody>
                  <a:tcPr marL="9525" marR="9525" marT="9525" marB="0" anchor="ctr"/>
                </a:tc>
              </a:tr>
              <a:tr h="407197">
                <a:tc rowSpan="6">
                  <a:txBody>
                    <a:bodyPr/>
                    <a:lstStyle/>
                    <a:p>
                      <a:pPr algn="ctr" rtl="0" fontAlgn="ctr"/>
                      <a:r>
                        <a:rPr lang="zh-CN" altLang="en-US" sz="1100" b="0" i="0" u="none" strike="noStrike">
                          <a:solidFill>
                            <a:srgbClr val="000000"/>
                          </a:solidFill>
                          <a:latin typeface="宋体"/>
                        </a:rPr>
                        <a:t>累计融出数量（万股）</a:t>
                      </a:r>
                    </a:p>
                  </a:txBody>
                  <a:tcPr marL="9525" marR="9525" marT="9525" marB="0" anchor="ctr"/>
                </a:tc>
                <a:tc>
                  <a:txBody>
                    <a:bodyPr/>
                    <a:lstStyle/>
                    <a:p>
                      <a:pPr algn="ctr" rtl="0" fontAlgn="ctr"/>
                      <a:r>
                        <a:rPr lang="en-US" altLang="zh-CN" sz="1100" b="0" i="0" u="none" strike="noStrike" dirty="0">
                          <a:solidFill>
                            <a:srgbClr val="000000"/>
                          </a:solidFill>
                          <a:latin typeface="宋体"/>
                        </a:rPr>
                        <a:t>3</a:t>
                      </a:r>
                      <a:r>
                        <a:rPr lang="zh-CN" altLang="en-US" sz="1100" b="0" i="0" u="none" strike="noStrike" dirty="0">
                          <a:solidFill>
                            <a:srgbClr val="000000"/>
                          </a:solidFill>
                          <a:latin typeface="宋体"/>
                        </a:rPr>
                        <a:t>天 </a:t>
                      </a:r>
                    </a:p>
                  </a:txBody>
                  <a:tcPr marL="9525" marR="9525" marT="9525" marB="0" anchor="ctr"/>
                </a:tc>
                <a:tc>
                  <a:txBody>
                    <a:bodyPr/>
                    <a:lstStyle/>
                    <a:p>
                      <a:pPr algn="ctr" rtl="0" fontAlgn="ctr"/>
                      <a:r>
                        <a:rPr lang="en-US" altLang="zh-CN" sz="1100" b="0" i="0" u="none" strike="noStrike" dirty="0" smtClean="0">
                          <a:solidFill>
                            <a:srgbClr val="000000"/>
                          </a:solidFill>
                          <a:latin typeface="宋体"/>
                        </a:rPr>
                        <a:t>0</a:t>
                      </a:r>
                      <a:endParaRPr lang="en-US" altLang="zh-CN" sz="1100" b="0" i="0" u="none" strike="noStrike" dirty="0">
                        <a:solidFill>
                          <a:srgbClr val="000000"/>
                        </a:solidFill>
                        <a:latin typeface="宋体"/>
                      </a:endParaRPr>
                    </a:p>
                  </a:txBody>
                  <a:tcPr marL="9525" marR="9525" marT="9525" marB="0" anchor="ctr"/>
                </a:tc>
                <a:tc>
                  <a:txBody>
                    <a:bodyPr/>
                    <a:lstStyle/>
                    <a:p>
                      <a:pPr algn="ctr" rtl="0" fontAlgn="ctr"/>
                      <a:r>
                        <a:rPr lang="en-US" altLang="zh-CN" sz="1100" b="0" i="0" u="none" strike="noStrike" dirty="0" smtClean="0">
                          <a:solidFill>
                            <a:srgbClr val="000000"/>
                          </a:solidFill>
                          <a:latin typeface="宋体"/>
                        </a:rPr>
                        <a:t>0</a:t>
                      </a:r>
                      <a:endParaRPr lang="en-US" altLang="zh-CN" sz="1100" b="0" i="0" u="none" strike="noStrike" dirty="0">
                        <a:solidFill>
                          <a:srgbClr val="000000"/>
                        </a:solidFill>
                        <a:latin typeface="宋体"/>
                      </a:endParaRPr>
                    </a:p>
                  </a:txBody>
                  <a:tcPr marL="9525" marR="9525" marT="9525" marB="0" anchor="ctr"/>
                </a:tc>
              </a:tr>
              <a:tr h="407197">
                <a:tc vMerge="1">
                  <a:txBody>
                    <a:bodyPr/>
                    <a:lstStyle/>
                    <a:p>
                      <a:endParaRPr lang="zh-CN" altLang="en-US"/>
                    </a:p>
                  </a:txBody>
                  <a:tcPr/>
                </a:tc>
                <a:tc>
                  <a:txBody>
                    <a:bodyPr/>
                    <a:lstStyle/>
                    <a:p>
                      <a:pPr algn="ctr" rtl="0" fontAlgn="ctr"/>
                      <a:r>
                        <a:rPr lang="en-US" altLang="zh-CN" sz="1100" b="0" i="0" u="none" strike="noStrike" dirty="0">
                          <a:solidFill>
                            <a:srgbClr val="000000"/>
                          </a:solidFill>
                          <a:latin typeface="宋体"/>
                        </a:rPr>
                        <a:t>7</a:t>
                      </a:r>
                      <a:r>
                        <a:rPr lang="zh-CN" altLang="en-US" sz="1100" b="0" i="0" u="none" strike="noStrike" dirty="0">
                          <a:solidFill>
                            <a:srgbClr val="000000"/>
                          </a:solidFill>
                          <a:latin typeface="宋体"/>
                        </a:rPr>
                        <a:t>天 </a:t>
                      </a:r>
                    </a:p>
                  </a:txBody>
                  <a:tcPr marL="9525" marR="9525" marT="9525" marB="0" anchor="ctr"/>
                </a:tc>
                <a:tc>
                  <a:txBody>
                    <a:bodyPr/>
                    <a:lstStyle/>
                    <a:p>
                      <a:pPr algn="ctr" rtl="0" fontAlgn="ctr"/>
                      <a:r>
                        <a:rPr lang="en-US" altLang="zh-CN" sz="1100" b="0" i="0" u="none" strike="noStrike" dirty="0" smtClean="0">
                          <a:solidFill>
                            <a:srgbClr val="000000"/>
                          </a:solidFill>
                          <a:latin typeface="宋体"/>
                        </a:rPr>
                        <a:t>1602</a:t>
                      </a:r>
                      <a:endParaRPr lang="en-US" altLang="zh-CN" sz="1100" b="0" i="0" u="none" strike="noStrike" dirty="0">
                        <a:solidFill>
                          <a:srgbClr val="000000"/>
                        </a:solidFill>
                        <a:latin typeface="宋体"/>
                      </a:endParaRPr>
                    </a:p>
                  </a:txBody>
                  <a:tcPr marL="9525" marR="9525" marT="9525" marB="0" anchor="ctr"/>
                </a:tc>
                <a:tc>
                  <a:txBody>
                    <a:bodyPr/>
                    <a:lstStyle/>
                    <a:p>
                      <a:pPr algn="ctr" rtl="0" fontAlgn="ctr"/>
                      <a:r>
                        <a:rPr lang="en-US" altLang="zh-CN" sz="1100" b="0" i="0" u="none" strike="noStrike" dirty="0" smtClean="0">
                          <a:solidFill>
                            <a:srgbClr val="000000"/>
                          </a:solidFill>
                          <a:latin typeface="宋体"/>
                        </a:rPr>
                        <a:t>-87.19</a:t>
                      </a:r>
                      <a:endParaRPr lang="en-US" altLang="zh-CN" sz="1100" b="0" i="0" u="none" strike="noStrike" dirty="0">
                        <a:solidFill>
                          <a:srgbClr val="000000"/>
                        </a:solidFill>
                        <a:latin typeface="宋体"/>
                      </a:endParaRPr>
                    </a:p>
                  </a:txBody>
                  <a:tcPr marL="9525" marR="9525" marT="9525" marB="0" anchor="ctr"/>
                </a:tc>
              </a:tr>
              <a:tr h="407197">
                <a:tc vMerge="1">
                  <a:txBody>
                    <a:bodyPr/>
                    <a:lstStyle/>
                    <a:p>
                      <a:endParaRPr lang="zh-CN" altLang="en-US"/>
                    </a:p>
                  </a:txBody>
                  <a:tcPr/>
                </a:tc>
                <a:tc>
                  <a:txBody>
                    <a:bodyPr/>
                    <a:lstStyle/>
                    <a:p>
                      <a:pPr algn="ctr" rtl="0" fontAlgn="ctr"/>
                      <a:r>
                        <a:rPr lang="en-US" altLang="zh-CN" sz="1100" b="0" i="0" u="none" strike="noStrike" dirty="0">
                          <a:solidFill>
                            <a:srgbClr val="000000"/>
                          </a:solidFill>
                          <a:latin typeface="宋体"/>
                        </a:rPr>
                        <a:t>14</a:t>
                      </a:r>
                      <a:r>
                        <a:rPr lang="zh-CN" altLang="en-US" sz="1100" b="0" i="0" u="none" strike="noStrike" dirty="0">
                          <a:solidFill>
                            <a:srgbClr val="000000"/>
                          </a:solidFill>
                          <a:latin typeface="宋体"/>
                        </a:rPr>
                        <a:t>天 </a:t>
                      </a:r>
                    </a:p>
                  </a:txBody>
                  <a:tcPr marL="9525" marR="9525" marT="9525" marB="0" anchor="ctr"/>
                </a:tc>
                <a:tc>
                  <a:txBody>
                    <a:bodyPr/>
                    <a:lstStyle/>
                    <a:p>
                      <a:pPr algn="ctr" rtl="0" fontAlgn="ctr"/>
                      <a:r>
                        <a:rPr lang="en-US" altLang="zh-CN" sz="1100" b="0" i="0" u="none" strike="noStrike" dirty="0" smtClean="0">
                          <a:solidFill>
                            <a:srgbClr val="000000"/>
                          </a:solidFill>
                          <a:latin typeface="宋体"/>
                        </a:rPr>
                        <a:t>7142</a:t>
                      </a:r>
                      <a:endParaRPr lang="en-US" altLang="zh-CN" sz="1100" b="0" i="0" u="none" strike="noStrike" dirty="0">
                        <a:solidFill>
                          <a:srgbClr val="000000"/>
                        </a:solidFill>
                        <a:latin typeface="宋体"/>
                      </a:endParaRPr>
                    </a:p>
                  </a:txBody>
                  <a:tcPr marL="9525" marR="9525" marT="9525" marB="0" anchor="ctr"/>
                </a:tc>
                <a:tc>
                  <a:txBody>
                    <a:bodyPr/>
                    <a:lstStyle/>
                    <a:p>
                      <a:pPr algn="ctr" rtl="0" fontAlgn="ctr"/>
                      <a:r>
                        <a:rPr lang="en-US" altLang="zh-CN" sz="1100" b="0" i="0" u="none" strike="noStrike" dirty="0" smtClean="0">
                          <a:solidFill>
                            <a:srgbClr val="000000"/>
                          </a:solidFill>
                          <a:latin typeface="宋体"/>
                        </a:rPr>
                        <a:t>-84.69</a:t>
                      </a:r>
                      <a:endParaRPr lang="en-US" altLang="zh-CN" sz="1100" b="0" i="0" u="none" strike="noStrike" dirty="0">
                        <a:solidFill>
                          <a:srgbClr val="000000"/>
                        </a:solidFill>
                        <a:latin typeface="宋体"/>
                      </a:endParaRPr>
                    </a:p>
                  </a:txBody>
                  <a:tcPr marL="9525" marR="9525" marT="9525" marB="0" anchor="ctr"/>
                </a:tc>
              </a:tr>
              <a:tr h="407197">
                <a:tc vMerge="1">
                  <a:txBody>
                    <a:bodyPr/>
                    <a:lstStyle/>
                    <a:p>
                      <a:endParaRPr lang="zh-CN" altLang="en-US"/>
                    </a:p>
                  </a:txBody>
                  <a:tcPr/>
                </a:tc>
                <a:tc>
                  <a:txBody>
                    <a:bodyPr/>
                    <a:lstStyle/>
                    <a:p>
                      <a:pPr algn="ctr" rtl="0" fontAlgn="ctr"/>
                      <a:r>
                        <a:rPr lang="en-US" altLang="zh-CN" sz="1100" b="0" i="0" u="none" strike="noStrike" dirty="0">
                          <a:solidFill>
                            <a:srgbClr val="000000"/>
                          </a:solidFill>
                          <a:latin typeface="宋体"/>
                        </a:rPr>
                        <a:t>28</a:t>
                      </a:r>
                      <a:r>
                        <a:rPr lang="zh-CN" altLang="en-US" sz="1100" b="0" i="0" u="none" strike="noStrike" dirty="0">
                          <a:solidFill>
                            <a:srgbClr val="000000"/>
                          </a:solidFill>
                          <a:latin typeface="宋体"/>
                        </a:rPr>
                        <a:t>天 </a:t>
                      </a:r>
                    </a:p>
                  </a:txBody>
                  <a:tcPr marL="9525" marR="9525" marT="9525" marB="0" anchor="ctr"/>
                </a:tc>
                <a:tc>
                  <a:txBody>
                    <a:bodyPr/>
                    <a:lstStyle/>
                    <a:p>
                      <a:pPr algn="ctr" rtl="0" fontAlgn="ctr"/>
                      <a:r>
                        <a:rPr lang="en-US" altLang="zh-CN" sz="1100" b="0" i="0" u="none" strike="noStrike" dirty="0" smtClean="0">
                          <a:solidFill>
                            <a:srgbClr val="000000"/>
                          </a:solidFill>
                          <a:latin typeface="宋体"/>
                        </a:rPr>
                        <a:t>27177.53</a:t>
                      </a:r>
                      <a:endParaRPr lang="en-US" altLang="zh-CN" sz="1100" b="0" i="0" u="none" strike="noStrike" dirty="0">
                        <a:solidFill>
                          <a:srgbClr val="000000"/>
                        </a:solidFill>
                        <a:latin typeface="宋体"/>
                      </a:endParaRPr>
                    </a:p>
                  </a:txBody>
                  <a:tcPr marL="9525" marR="9525" marT="9525" marB="0" anchor="ctr"/>
                </a:tc>
                <a:tc>
                  <a:txBody>
                    <a:bodyPr/>
                    <a:lstStyle/>
                    <a:p>
                      <a:pPr algn="ctr" rtl="0" fontAlgn="ctr"/>
                      <a:r>
                        <a:rPr lang="en-US" altLang="zh-CN" sz="1100" b="0" i="0" u="none" strike="noStrike" dirty="0" smtClean="0">
                          <a:solidFill>
                            <a:srgbClr val="000000"/>
                          </a:solidFill>
                          <a:latin typeface="宋体"/>
                        </a:rPr>
                        <a:t>-78.79</a:t>
                      </a:r>
                      <a:endParaRPr lang="en-US" altLang="zh-CN" sz="1100" b="0" i="0" u="none" strike="noStrike" dirty="0">
                        <a:solidFill>
                          <a:srgbClr val="000000"/>
                        </a:solidFill>
                        <a:latin typeface="宋体"/>
                      </a:endParaRPr>
                    </a:p>
                  </a:txBody>
                  <a:tcPr marL="9525" marR="9525" marT="9525" marB="0" anchor="ctr"/>
                </a:tc>
              </a:tr>
              <a:tr h="407197">
                <a:tc vMerge="1">
                  <a:txBody>
                    <a:bodyPr/>
                    <a:lstStyle/>
                    <a:p>
                      <a:endParaRPr lang="zh-CN" altLang="en-US"/>
                    </a:p>
                  </a:txBody>
                  <a:tcPr/>
                </a:tc>
                <a:tc>
                  <a:txBody>
                    <a:bodyPr/>
                    <a:lstStyle/>
                    <a:p>
                      <a:pPr algn="ctr" rtl="0" fontAlgn="ctr"/>
                      <a:r>
                        <a:rPr lang="en-US" altLang="zh-CN" sz="1100" b="0" i="0" u="none" strike="noStrike" dirty="0">
                          <a:solidFill>
                            <a:srgbClr val="000000"/>
                          </a:solidFill>
                          <a:latin typeface="宋体"/>
                        </a:rPr>
                        <a:t>182</a:t>
                      </a:r>
                      <a:r>
                        <a:rPr lang="zh-CN" altLang="en-US" sz="1100" b="0" i="0" u="none" strike="noStrike" dirty="0">
                          <a:solidFill>
                            <a:srgbClr val="000000"/>
                          </a:solidFill>
                          <a:latin typeface="宋体"/>
                        </a:rPr>
                        <a:t>天 </a:t>
                      </a:r>
                    </a:p>
                  </a:txBody>
                  <a:tcPr marL="9525" marR="9525" marT="9525" marB="0" anchor="ctr"/>
                </a:tc>
                <a:tc>
                  <a:txBody>
                    <a:bodyPr/>
                    <a:lstStyle/>
                    <a:p>
                      <a:pPr algn="ctr" rtl="0" fontAlgn="ctr"/>
                      <a:r>
                        <a:rPr lang="en-US" altLang="zh-CN" sz="1100" b="0" i="0" u="none" strike="noStrike" dirty="0" smtClean="0">
                          <a:solidFill>
                            <a:srgbClr val="000000"/>
                          </a:solidFill>
                          <a:latin typeface="宋体"/>
                        </a:rPr>
                        <a:t>185</a:t>
                      </a:r>
                      <a:endParaRPr lang="en-US" altLang="zh-CN" sz="1100" b="0" i="0" u="none" strike="noStrike" dirty="0">
                        <a:solidFill>
                          <a:srgbClr val="000000"/>
                        </a:solidFill>
                        <a:latin typeface="宋体"/>
                      </a:endParaRPr>
                    </a:p>
                  </a:txBody>
                  <a:tcPr marL="9525" marR="9525" marT="9525" marB="0" anchor="ctr"/>
                </a:tc>
                <a:tc>
                  <a:txBody>
                    <a:bodyPr/>
                    <a:lstStyle/>
                    <a:p>
                      <a:pPr algn="ctr" rtl="0" fontAlgn="ctr"/>
                      <a:r>
                        <a:rPr lang="en-US" altLang="zh-CN" sz="1100" b="0" i="0" u="none" strike="noStrike" dirty="0" smtClean="0">
                          <a:solidFill>
                            <a:srgbClr val="000000"/>
                          </a:solidFill>
                          <a:latin typeface="宋体"/>
                        </a:rPr>
                        <a:t>-96.18</a:t>
                      </a:r>
                      <a:endParaRPr lang="en-US" altLang="zh-CN" sz="1100" b="0" i="0" u="none" strike="noStrike" dirty="0">
                        <a:solidFill>
                          <a:srgbClr val="000000"/>
                        </a:solidFill>
                        <a:latin typeface="宋体"/>
                      </a:endParaRPr>
                    </a:p>
                  </a:txBody>
                  <a:tcPr marL="9525" marR="9525" marT="9525" marB="0" anchor="ctr"/>
                </a:tc>
              </a:tr>
              <a:tr h="407197">
                <a:tc vMerge="1">
                  <a:txBody>
                    <a:bodyPr/>
                    <a:lstStyle/>
                    <a:p>
                      <a:endParaRPr lang="zh-CN" altLang="en-US"/>
                    </a:p>
                  </a:txBody>
                  <a:tcPr/>
                </a:tc>
                <a:tc>
                  <a:txBody>
                    <a:bodyPr/>
                    <a:lstStyle/>
                    <a:p>
                      <a:pPr algn="ctr" rtl="0" fontAlgn="ctr"/>
                      <a:r>
                        <a:rPr lang="zh-CN" altLang="en-US" sz="1100" b="0" i="0" u="none" strike="noStrike">
                          <a:solidFill>
                            <a:srgbClr val="000000"/>
                          </a:solidFill>
                          <a:latin typeface="宋体"/>
                        </a:rPr>
                        <a:t>合计值</a:t>
                      </a:r>
                    </a:p>
                  </a:txBody>
                  <a:tcPr marL="9525" marR="9525" marT="9525" marB="0" anchor="ctr"/>
                </a:tc>
                <a:tc>
                  <a:txBody>
                    <a:bodyPr/>
                    <a:lstStyle/>
                    <a:p>
                      <a:pPr algn="ctr" rtl="0" fontAlgn="ctr"/>
                      <a:r>
                        <a:rPr lang="en-US" altLang="zh-CN" sz="1100" b="0" i="0" u="none" strike="noStrike" dirty="0" smtClean="0">
                          <a:solidFill>
                            <a:srgbClr val="000000"/>
                          </a:solidFill>
                          <a:latin typeface="宋体"/>
                        </a:rPr>
                        <a:t>36106.53</a:t>
                      </a:r>
                      <a:endParaRPr lang="en-US" altLang="zh-CN" sz="1100" b="0" i="0" u="none" strike="noStrike" dirty="0">
                        <a:solidFill>
                          <a:srgbClr val="000000"/>
                        </a:solidFill>
                        <a:latin typeface="宋体"/>
                      </a:endParaRPr>
                    </a:p>
                  </a:txBody>
                  <a:tcPr marL="9525" marR="9525" marT="9525" marB="0" anchor="ctr"/>
                </a:tc>
                <a:tc>
                  <a:txBody>
                    <a:bodyPr/>
                    <a:lstStyle/>
                    <a:p>
                      <a:pPr algn="ctr" rtl="0" fontAlgn="ctr"/>
                      <a:r>
                        <a:rPr lang="en-US" altLang="zh-CN" sz="1100" b="0" i="0" u="none" strike="noStrike" dirty="0" smtClean="0">
                          <a:solidFill>
                            <a:srgbClr val="000000"/>
                          </a:solidFill>
                          <a:latin typeface="宋体"/>
                        </a:rPr>
                        <a:t>-81.21</a:t>
                      </a:r>
                      <a:endParaRPr lang="en-US" altLang="zh-CN" sz="1100" b="0" i="0" u="none" strike="noStrike" dirty="0">
                        <a:solidFill>
                          <a:srgbClr val="000000"/>
                        </a:solidFill>
                        <a:latin typeface="宋体"/>
                      </a:endParaRPr>
                    </a:p>
                  </a:txBody>
                  <a:tcPr marL="9525" marR="9525" marT="9525" marB="0" anchor="ctr"/>
                </a:tc>
              </a:tr>
              <a:tr h="407197">
                <a:tc gridSpan="2">
                  <a:txBody>
                    <a:bodyPr/>
                    <a:lstStyle/>
                    <a:p>
                      <a:pPr algn="ctr" rtl="0" fontAlgn="ctr"/>
                      <a:r>
                        <a:rPr lang="zh-CN" altLang="en-US" sz="1100" b="0" i="0" u="none" strike="noStrike">
                          <a:solidFill>
                            <a:srgbClr val="000000"/>
                          </a:solidFill>
                          <a:latin typeface="宋体"/>
                        </a:rPr>
                        <a:t>期末余量（万股）</a:t>
                      </a:r>
                    </a:p>
                  </a:txBody>
                  <a:tcPr marL="9525" marR="9525" marT="9525" marB="0" anchor="ctr"/>
                </a:tc>
                <a:tc hMerge="1">
                  <a:txBody>
                    <a:bodyPr/>
                    <a:lstStyle/>
                    <a:p>
                      <a:endParaRPr lang="zh-CN" altLang="en-US"/>
                    </a:p>
                  </a:txBody>
                  <a:tcPr/>
                </a:tc>
                <a:tc>
                  <a:txBody>
                    <a:bodyPr/>
                    <a:lstStyle/>
                    <a:p>
                      <a:pPr algn="ctr" rtl="0" fontAlgn="ctr"/>
                      <a:r>
                        <a:rPr lang="en-US" altLang="zh-CN" sz="1100" b="0" i="0" u="none" strike="noStrike" dirty="0" smtClean="0">
                          <a:solidFill>
                            <a:srgbClr val="000000"/>
                          </a:solidFill>
                          <a:latin typeface="宋体"/>
                        </a:rPr>
                        <a:t>31278.55</a:t>
                      </a:r>
                      <a:endParaRPr lang="en-US" altLang="zh-CN" sz="1100" b="0" i="0" u="none" strike="noStrike" dirty="0">
                        <a:solidFill>
                          <a:srgbClr val="000000"/>
                        </a:solidFill>
                        <a:latin typeface="宋体"/>
                      </a:endParaRPr>
                    </a:p>
                  </a:txBody>
                  <a:tcPr marL="9525" marR="9525" marT="9525" marB="0" anchor="ctr"/>
                </a:tc>
                <a:tc>
                  <a:txBody>
                    <a:bodyPr/>
                    <a:lstStyle/>
                    <a:p>
                      <a:pPr algn="ctr" rtl="0" fontAlgn="ctr"/>
                      <a:r>
                        <a:rPr lang="en-US" altLang="zh-CN" sz="1100" b="0" i="0" u="none" strike="noStrike" dirty="0" smtClean="0">
                          <a:solidFill>
                            <a:srgbClr val="000000"/>
                          </a:solidFill>
                          <a:latin typeface="宋体"/>
                        </a:rPr>
                        <a:t>-79.49</a:t>
                      </a:r>
                      <a:endParaRPr lang="en-US" altLang="zh-CN" sz="1100" b="0" i="0" u="none" strike="noStrike" dirty="0">
                        <a:solidFill>
                          <a:srgbClr val="000000"/>
                        </a:solidFill>
                        <a:latin typeface="宋体"/>
                      </a:endParaRPr>
                    </a:p>
                  </a:txBody>
                  <a:tcPr marL="9525" marR="9525" marT="9525" marB="0" anchor="ctr"/>
                </a:tc>
              </a:tr>
              <a:tr h="407197">
                <a:tc gridSpan="2">
                  <a:txBody>
                    <a:bodyPr/>
                    <a:lstStyle/>
                    <a:p>
                      <a:pPr algn="ctr" rtl="0" fontAlgn="ctr"/>
                      <a:r>
                        <a:rPr lang="zh-CN" altLang="en-US" sz="1100" b="0" i="0" u="none" strike="noStrike" dirty="0">
                          <a:solidFill>
                            <a:srgbClr val="000000"/>
                          </a:solidFill>
                          <a:latin typeface="宋体"/>
                        </a:rPr>
                        <a:t>期末余额</a:t>
                      </a:r>
                      <a:r>
                        <a:rPr lang="zh-CN" altLang="en-US" sz="1100" b="0" i="0" u="none" strike="noStrike" dirty="0" smtClean="0">
                          <a:solidFill>
                            <a:srgbClr val="000000"/>
                          </a:solidFill>
                          <a:latin typeface="宋体"/>
                        </a:rPr>
                        <a:t>（万元</a:t>
                      </a:r>
                      <a:r>
                        <a:rPr lang="zh-CN" altLang="en-US" sz="1100" b="0" i="0" u="none" strike="noStrike" dirty="0">
                          <a:solidFill>
                            <a:srgbClr val="000000"/>
                          </a:solidFill>
                          <a:latin typeface="宋体"/>
                        </a:rPr>
                        <a:t>）</a:t>
                      </a:r>
                    </a:p>
                  </a:txBody>
                  <a:tcPr marL="9525" marR="9525" marT="9525" marB="0" anchor="ctr"/>
                </a:tc>
                <a:tc hMerge="1">
                  <a:txBody>
                    <a:bodyPr/>
                    <a:lstStyle/>
                    <a:p>
                      <a:endParaRPr lang="zh-CN" altLang="en-US"/>
                    </a:p>
                  </a:txBody>
                  <a:tcPr/>
                </a:tc>
                <a:tc>
                  <a:txBody>
                    <a:bodyPr/>
                    <a:lstStyle/>
                    <a:p>
                      <a:pPr algn="ctr" rtl="0" fontAlgn="ctr"/>
                      <a:r>
                        <a:rPr lang="en-US" altLang="zh-CN" sz="1100" b="0" i="0" u="none" strike="noStrike" dirty="0" smtClean="0">
                          <a:solidFill>
                            <a:srgbClr val="000000"/>
                          </a:solidFill>
                          <a:latin typeface="宋体"/>
                        </a:rPr>
                        <a:t>328808.68</a:t>
                      </a:r>
                      <a:endParaRPr lang="en-US" altLang="zh-CN" sz="1100" b="0" i="0" u="none" strike="noStrike" dirty="0">
                        <a:solidFill>
                          <a:srgbClr val="000000"/>
                        </a:solidFill>
                        <a:latin typeface="宋体"/>
                      </a:endParaRPr>
                    </a:p>
                  </a:txBody>
                  <a:tcPr marL="9525" marR="9525" marT="9525" marB="0" anchor="ctr"/>
                </a:tc>
                <a:tc>
                  <a:txBody>
                    <a:bodyPr/>
                    <a:lstStyle/>
                    <a:p>
                      <a:pPr algn="ctr" rtl="0" fontAlgn="ctr"/>
                      <a:r>
                        <a:rPr lang="en-US" altLang="zh-CN" sz="1100" b="0" i="0" u="none" strike="noStrike" dirty="0" smtClean="0">
                          <a:solidFill>
                            <a:srgbClr val="000000"/>
                          </a:solidFill>
                          <a:latin typeface="宋体"/>
                        </a:rPr>
                        <a:t>-82.40</a:t>
                      </a:r>
                      <a:endParaRPr lang="en-US" altLang="zh-CN" sz="1100" b="0" i="0" u="none" strike="noStrike" dirty="0">
                        <a:solidFill>
                          <a:srgbClr val="000000"/>
                        </a:solidFill>
                        <a:latin typeface="宋体"/>
                      </a:endParaRPr>
                    </a:p>
                  </a:txBody>
                  <a:tcPr marL="9525" marR="9525" marT="9525" marB="0" anchor="ctr"/>
                </a:tc>
              </a:tr>
            </a:tbl>
          </a:graphicData>
        </a:graphic>
      </p:graphicFrame>
      <p:sp>
        <p:nvSpPr>
          <p:cNvPr id="5" name="矩形 4"/>
          <p:cNvSpPr/>
          <p:nvPr/>
        </p:nvSpPr>
        <p:spPr>
          <a:xfrm>
            <a:off x="785786" y="71414"/>
            <a:ext cx="3571899" cy="523220"/>
          </a:xfrm>
          <a:prstGeom prst="rect">
            <a:avLst/>
          </a:prstGeom>
        </p:spPr>
        <p:txBody>
          <a:bodyPr wrap="square">
            <a:spAutoFit/>
          </a:bodyPr>
          <a:lstStyle/>
          <a:p>
            <a:r>
              <a:rPr lang="zh-CN" altLang="en-US" sz="2800" b="1" dirty="0" smtClean="0">
                <a:latin typeface="黑体" pitchFamily="2" charset="-122"/>
                <a:ea typeface="黑体" pitchFamily="2" charset="-122"/>
              </a:rPr>
              <a:t>转融券业务概况</a:t>
            </a:r>
            <a:endParaRPr lang="zh-CN"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42994" y="60305"/>
            <a:ext cx="8229600" cy="511175"/>
          </a:xfrm>
          <a:prstGeom prst="rect">
            <a:avLst/>
          </a:prstGeom>
        </p:spPr>
        <p:txBody>
          <a:bodyPr/>
          <a:lstStyle/>
          <a:p>
            <a:pPr algn="l"/>
            <a:r>
              <a:rPr lang="zh-CN" altLang="en-US" sz="2800" b="1" dirty="0" smtClean="0">
                <a:ea typeface="黑体" pitchFamily="2" charset="-122"/>
              </a:rPr>
              <a:t>引  言</a:t>
            </a:r>
            <a:endParaRPr lang="zh-CN" altLang="en-US" sz="2800" dirty="0"/>
          </a:p>
        </p:txBody>
      </p:sp>
      <p:sp>
        <p:nvSpPr>
          <p:cNvPr id="3" name="内容占位符 2"/>
          <p:cNvSpPr>
            <a:spLocks noGrp="1"/>
          </p:cNvSpPr>
          <p:nvPr>
            <p:ph idx="4294967295"/>
          </p:nvPr>
        </p:nvSpPr>
        <p:spPr>
          <a:xfrm>
            <a:off x="642910" y="928670"/>
            <a:ext cx="7572428" cy="5072098"/>
          </a:xfrm>
          <a:prstGeom prst="rect">
            <a:avLst/>
          </a:prstGeom>
        </p:spPr>
        <p:txBody>
          <a:bodyPr/>
          <a:lstStyle/>
          <a:p>
            <a:pPr>
              <a:lnSpc>
                <a:spcPct val="150000"/>
              </a:lnSpc>
              <a:buFont typeface="Wingdings" pitchFamily="2" charset="2"/>
              <a:buChar char="n"/>
            </a:pPr>
            <a:r>
              <a:rPr lang="zh-CN" altLang="en-US" sz="1600" b="1" dirty="0" smtClean="0">
                <a:latin typeface="宋体" pitchFamily="2" charset="-122"/>
              </a:rPr>
              <a:t>截止</a:t>
            </a:r>
            <a:r>
              <a:rPr lang="en-US" altLang="zh-CN" sz="1600" b="1" dirty="0" smtClean="0">
                <a:latin typeface="宋体" pitchFamily="2" charset="-122"/>
              </a:rPr>
              <a:t>7</a:t>
            </a:r>
            <a:r>
              <a:rPr lang="zh-CN" altLang="en-US" sz="1600" b="1" dirty="0" smtClean="0">
                <a:latin typeface="宋体" pitchFamily="2" charset="-122"/>
              </a:rPr>
              <a:t>月底，全市场的融资融券余额为</a:t>
            </a:r>
            <a:r>
              <a:rPr lang="en-US" altLang="zh-CN" sz="1600" b="1" dirty="0" smtClean="0">
                <a:latin typeface="宋体" pitchFamily="2" charset="-122"/>
              </a:rPr>
              <a:t>13386.58</a:t>
            </a:r>
            <a:r>
              <a:rPr lang="zh-CN" altLang="en-US" sz="1600" b="1" dirty="0" smtClean="0">
                <a:latin typeface="宋体" pitchFamily="2" charset="-122"/>
              </a:rPr>
              <a:t>亿元，环比下降</a:t>
            </a:r>
            <a:r>
              <a:rPr lang="en-US" altLang="zh-CN" sz="1600" b="1" dirty="0" smtClean="0">
                <a:latin typeface="宋体" pitchFamily="2" charset="-122"/>
              </a:rPr>
              <a:t>34.68%</a:t>
            </a:r>
            <a:r>
              <a:rPr lang="zh-CN" altLang="en-US" sz="1600" b="1" dirty="0" smtClean="0">
                <a:latin typeface="宋体" pitchFamily="2" charset="-122"/>
              </a:rPr>
              <a:t>，规模一下回到了</a:t>
            </a:r>
            <a:r>
              <a:rPr lang="en-US" altLang="zh-CN" sz="1600" b="1" dirty="0" smtClean="0">
                <a:latin typeface="宋体" pitchFamily="2" charset="-122"/>
              </a:rPr>
              <a:t>2</a:t>
            </a:r>
            <a:r>
              <a:rPr lang="zh-CN" altLang="en-US" sz="1600" b="1" dirty="0" smtClean="0">
                <a:latin typeface="宋体" pitchFamily="2" charset="-122"/>
              </a:rPr>
              <a:t>月左右的水平。其中，融资余额为</a:t>
            </a:r>
            <a:r>
              <a:rPr lang="en-US" altLang="zh-CN" sz="1600" b="1" dirty="0" smtClean="0">
                <a:latin typeface="宋体" pitchFamily="2" charset="-122"/>
              </a:rPr>
              <a:t>13354.17</a:t>
            </a:r>
            <a:r>
              <a:rPr lang="zh-CN" altLang="en-US" sz="1600" b="1" dirty="0" smtClean="0">
                <a:latin typeface="宋体" pitchFamily="2" charset="-122"/>
              </a:rPr>
              <a:t>亿元，环比下降</a:t>
            </a:r>
            <a:r>
              <a:rPr lang="en-US" altLang="zh-CN" sz="1600" b="1" dirty="0" smtClean="0">
                <a:latin typeface="宋体" pitchFamily="2" charset="-122"/>
              </a:rPr>
              <a:t>34.69%</a:t>
            </a:r>
            <a:r>
              <a:rPr lang="zh-CN" altLang="en-US" sz="1600" b="1" dirty="0" smtClean="0">
                <a:latin typeface="宋体" pitchFamily="2" charset="-122"/>
              </a:rPr>
              <a:t>，而融券余额为</a:t>
            </a:r>
            <a:r>
              <a:rPr lang="en-US" altLang="zh-CN" sz="1600" b="1" dirty="0" smtClean="0">
                <a:latin typeface="宋体" pitchFamily="2" charset="-122"/>
              </a:rPr>
              <a:t>32.41</a:t>
            </a:r>
            <a:r>
              <a:rPr lang="zh-CN" altLang="en-US" sz="1600" b="1" dirty="0" smtClean="0">
                <a:latin typeface="宋体" pitchFamily="2" charset="-122"/>
              </a:rPr>
              <a:t>亿元，环比下降了</a:t>
            </a:r>
            <a:r>
              <a:rPr lang="en-US" altLang="zh-CN" sz="1600" b="1" dirty="0" smtClean="0">
                <a:latin typeface="宋体" pitchFamily="2" charset="-122"/>
              </a:rPr>
              <a:t>31.34%</a:t>
            </a:r>
            <a:r>
              <a:rPr lang="zh-CN" altLang="en-US" sz="1600" b="1" dirty="0" smtClean="0">
                <a:latin typeface="宋体" pitchFamily="2" charset="-122"/>
              </a:rPr>
              <a:t>。</a:t>
            </a:r>
            <a:endParaRPr lang="en-US" altLang="zh-CN" sz="1600" b="1" dirty="0" smtClean="0">
              <a:latin typeface="宋体" pitchFamily="2" charset="-122"/>
            </a:endParaRPr>
          </a:p>
          <a:p>
            <a:pPr>
              <a:lnSpc>
                <a:spcPct val="150000"/>
              </a:lnSpc>
              <a:buNone/>
            </a:pPr>
            <a:endParaRPr lang="zh-CN" altLang="en-US" sz="1600" b="1" dirty="0" smtClean="0">
              <a:latin typeface="宋体" pitchFamily="2" charset="-122"/>
            </a:endParaRPr>
          </a:p>
          <a:p>
            <a:pPr>
              <a:lnSpc>
                <a:spcPct val="150000"/>
              </a:lnSpc>
              <a:buFont typeface="Wingdings" pitchFamily="2" charset="2"/>
              <a:buChar char="n"/>
            </a:pPr>
            <a:r>
              <a:rPr lang="zh-CN" altLang="en-US" sz="1600" b="1" dirty="0" smtClean="0">
                <a:latin typeface="+mj-ea"/>
              </a:rPr>
              <a:t>截至</a:t>
            </a:r>
            <a:r>
              <a:rPr lang="en-US" altLang="zh-CN" sz="1600" b="1" dirty="0" smtClean="0">
                <a:latin typeface="+mj-ea"/>
              </a:rPr>
              <a:t>2015</a:t>
            </a:r>
            <a:r>
              <a:rPr lang="zh-CN" altLang="en-US" sz="1600" b="1" dirty="0" smtClean="0">
                <a:latin typeface="+mj-ea"/>
              </a:rPr>
              <a:t>年</a:t>
            </a:r>
            <a:r>
              <a:rPr lang="en-US" altLang="zh-CN" sz="1600" b="1" dirty="0" smtClean="0">
                <a:latin typeface="+mj-ea"/>
              </a:rPr>
              <a:t>7</a:t>
            </a:r>
            <a:r>
              <a:rPr lang="zh-CN" altLang="en-US" sz="1600" b="1" dirty="0" smtClean="0">
                <a:latin typeface="+mj-ea"/>
              </a:rPr>
              <a:t>月底，融资融券余额个股前几位基本保持。中国平安以</a:t>
            </a:r>
            <a:r>
              <a:rPr lang="en-US" altLang="zh-CN" sz="1600" b="1" dirty="0" smtClean="0">
                <a:latin typeface="+mj-ea"/>
              </a:rPr>
              <a:t>285.50</a:t>
            </a:r>
            <a:r>
              <a:rPr lang="zh-CN" altLang="en-US" sz="1600" b="1" dirty="0" smtClean="0">
                <a:latin typeface="+mj-ea"/>
              </a:rPr>
              <a:t>亿元的融资融券余额成为月度融资融券余额股票类第一名，余额比</a:t>
            </a:r>
            <a:r>
              <a:rPr lang="en-US" altLang="zh-CN" sz="1600" b="1" dirty="0" smtClean="0">
                <a:latin typeface="+mj-ea"/>
              </a:rPr>
              <a:t>6</a:t>
            </a:r>
            <a:r>
              <a:rPr lang="zh-CN" altLang="en-US" sz="1600" b="1" dirty="0" smtClean="0">
                <a:latin typeface="+mj-ea"/>
              </a:rPr>
              <a:t>月末减少了</a:t>
            </a:r>
            <a:r>
              <a:rPr lang="en-US" altLang="zh-CN" sz="1600" b="1" dirty="0" smtClean="0">
                <a:latin typeface="+mj-ea"/>
              </a:rPr>
              <a:t>164.61</a:t>
            </a:r>
            <a:r>
              <a:rPr lang="zh-CN" altLang="en-US" sz="1600" b="1" dirty="0" smtClean="0">
                <a:latin typeface="+mj-ea"/>
              </a:rPr>
              <a:t>亿元左右，在总的排行榜上位居第二，仅次于华泰柏瑞沪深</a:t>
            </a:r>
            <a:r>
              <a:rPr lang="en-US" altLang="zh-CN" sz="1600" b="1" dirty="0" smtClean="0">
                <a:latin typeface="+mj-ea"/>
              </a:rPr>
              <a:t>300ETF</a:t>
            </a:r>
            <a:r>
              <a:rPr lang="zh-CN" altLang="en-US" sz="1600" b="1" dirty="0" smtClean="0">
                <a:latin typeface="+mj-ea"/>
              </a:rPr>
              <a:t>。</a:t>
            </a:r>
            <a:endParaRPr lang="en-US" altLang="zh-CN" sz="1600" b="1" dirty="0" smtClean="0">
              <a:latin typeface="+mj-ea"/>
            </a:endParaRPr>
          </a:p>
          <a:p>
            <a:pPr>
              <a:lnSpc>
                <a:spcPct val="150000"/>
              </a:lnSpc>
              <a:buNone/>
            </a:pPr>
            <a:endParaRPr lang="zh-CN" altLang="en-US" sz="1600" b="1" dirty="0" smtClean="0">
              <a:latin typeface="宋体" pitchFamily="2" charset="-122"/>
            </a:endParaRPr>
          </a:p>
          <a:p>
            <a:pPr>
              <a:lnSpc>
                <a:spcPct val="150000"/>
              </a:lnSpc>
              <a:buFont typeface="Wingdings" pitchFamily="2" charset="2"/>
              <a:buChar char="n"/>
            </a:pPr>
            <a:r>
              <a:rPr lang="zh-CN" altLang="en-US" sz="1600" b="1" dirty="0" smtClean="0">
                <a:latin typeface="宋体" pitchFamily="2" charset="-122"/>
              </a:rPr>
              <a:t>从最近的转融资业务数据来看，期末余额从自</a:t>
            </a:r>
            <a:r>
              <a:rPr lang="en-US" altLang="zh-CN" sz="1600" b="1" dirty="0" smtClean="0">
                <a:latin typeface="宋体" pitchFamily="2" charset="-122"/>
              </a:rPr>
              <a:t>2014</a:t>
            </a:r>
            <a:r>
              <a:rPr lang="zh-CN" altLang="en-US" sz="1600" b="1" dirty="0" smtClean="0">
                <a:latin typeface="宋体" pitchFamily="2" charset="-122"/>
              </a:rPr>
              <a:t>年</a:t>
            </a:r>
            <a:r>
              <a:rPr lang="en-US" altLang="zh-CN" sz="1600" b="1" dirty="0" smtClean="0">
                <a:latin typeface="宋体" pitchFamily="2" charset="-122"/>
              </a:rPr>
              <a:t>10</a:t>
            </a:r>
            <a:r>
              <a:rPr lang="zh-CN" altLang="en-US" sz="1600" b="1" dirty="0" smtClean="0">
                <a:latin typeface="宋体" pitchFamily="2" charset="-122"/>
              </a:rPr>
              <a:t>月开始基本上处于高位，即使这两个月融资融券出现较大幅度回落，其依然保持平稳。截至</a:t>
            </a:r>
            <a:r>
              <a:rPr lang="en-US" altLang="zh-CN" sz="1600" b="1" dirty="0" smtClean="0">
                <a:latin typeface="宋体" pitchFamily="2" charset="-122"/>
              </a:rPr>
              <a:t>2015</a:t>
            </a:r>
            <a:r>
              <a:rPr lang="zh-CN" altLang="en-US" sz="1600" b="1" dirty="0" smtClean="0">
                <a:latin typeface="宋体" pitchFamily="2" charset="-122"/>
              </a:rPr>
              <a:t>年</a:t>
            </a:r>
            <a:r>
              <a:rPr lang="en-US" altLang="zh-CN" sz="1600" b="1" dirty="0" smtClean="0">
                <a:latin typeface="宋体" pitchFamily="2" charset="-122"/>
              </a:rPr>
              <a:t>7</a:t>
            </a:r>
            <a:r>
              <a:rPr lang="zh-CN" altLang="en-US" sz="1600" b="1" dirty="0" smtClean="0">
                <a:latin typeface="宋体" pitchFamily="2" charset="-122"/>
              </a:rPr>
              <a:t>月底，转融资期末金额达到了</a:t>
            </a:r>
            <a:r>
              <a:rPr lang="en-US" altLang="zh-CN" sz="1600" b="1" dirty="0" smtClean="0">
                <a:latin typeface="宋体" pitchFamily="2" charset="-122"/>
              </a:rPr>
              <a:t>1082.43</a:t>
            </a:r>
            <a:r>
              <a:rPr lang="zh-CN" altLang="en-US" sz="1600" b="1" dirty="0" smtClean="0">
                <a:latin typeface="宋体" pitchFamily="2" charset="-122"/>
              </a:rPr>
              <a:t>亿元，同时偿还金额为</a:t>
            </a:r>
            <a:r>
              <a:rPr lang="en-US" altLang="zh-CN" sz="1600" b="1" dirty="0" smtClean="0">
                <a:latin typeface="宋体" pitchFamily="2" charset="-122"/>
              </a:rPr>
              <a:t>32.14</a:t>
            </a:r>
            <a:r>
              <a:rPr lang="zh-CN" altLang="en-US" sz="1600" b="1" dirty="0" smtClean="0">
                <a:latin typeface="宋体" pitchFamily="2" charset="-122"/>
              </a:rPr>
              <a:t>亿元。</a:t>
            </a:r>
            <a:endParaRPr lang="zh-CN" altLang="en-US" sz="1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57280" y="785794"/>
            <a:ext cx="8001000" cy="1143000"/>
          </a:xfrm>
          <a:prstGeom prst="rect">
            <a:avLst/>
          </a:prstGeom>
        </p:spPr>
        <p:txBody>
          <a:bodyPr/>
          <a:lstStyle/>
          <a:p>
            <a:pPr algn="l"/>
            <a:r>
              <a:rPr lang="zh-CN" altLang="en-US" sz="1800" b="1" dirty="0" smtClean="0">
                <a:latin typeface="宋体" pitchFamily="2" charset="-122"/>
              </a:rPr>
              <a:t>截至</a:t>
            </a:r>
            <a:r>
              <a:rPr lang="en-US" altLang="zh-CN" sz="1800" b="1" dirty="0" smtClean="0">
                <a:latin typeface="宋体" pitchFamily="2" charset="-122"/>
              </a:rPr>
              <a:t>2015</a:t>
            </a:r>
            <a:r>
              <a:rPr lang="zh-CN" altLang="en-US" sz="1800" b="1" dirty="0" smtClean="0">
                <a:latin typeface="宋体" pitchFamily="2" charset="-122"/>
              </a:rPr>
              <a:t>年</a:t>
            </a:r>
            <a:r>
              <a:rPr lang="en-US" altLang="zh-CN" sz="1800" b="1" dirty="0" smtClean="0">
                <a:latin typeface="宋体" pitchFamily="2" charset="-122"/>
              </a:rPr>
              <a:t>7</a:t>
            </a:r>
            <a:r>
              <a:rPr lang="zh-CN" altLang="en-US" sz="1800" b="1" dirty="0" smtClean="0">
                <a:latin typeface="宋体" pitchFamily="2" charset="-122"/>
              </a:rPr>
              <a:t>月底，河北钢铁转融通余量占据证券出借排名首位，达到了</a:t>
            </a:r>
            <a:r>
              <a:rPr lang="en-US" altLang="zh-CN" sz="1800" b="1" dirty="0" smtClean="0">
                <a:latin typeface="宋体" pitchFamily="2" charset="-122"/>
              </a:rPr>
              <a:t>13189</a:t>
            </a:r>
            <a:r>
              <a:rPr lang="zh-CN" altLang="en-US" sz="1800" b="1" dirty="0" smtClean="0">
                <a:latin typeface="宋体" pitchFamily="2" charset="-122"/>
              </a:rPr>
              <a:t>万股，国电电力出借了</a:t>
            </a:r>
            <a:r>
              <a:rPr lang="en-US" altLang="zh-CN" sz="1800" b="1" dirty="0" smtClean="0">
                <a:latin typeface="宋体" pitchFamily="2" charset="-122"/>
              </a:rPr>
              <a:t>3247</a:t>
            </a:r>
            <a:r>
              <a:rPr lang="zh-CN" altLang="en-US" sz="1800" b="1" dirty="0" smtClean="0">
                <a:latin typeface="宋体" pitchFamily="2" charset="-122"/>
              </a:rPr>
              <a:t>万股，占据第二的位置，华泰证券出借量为</a:t>
            </a:r>
            <a:r>
              <a:rPr lang="en-US" altLang="zh-CN" sz="1800" b="1" dirty="0" smtClean="0">
                <a:latin typeface="宋体" pitchFamily="2" charset="-122"/>
              </a:rPr>
              <a:t>1272</a:t>
            </a:r>
            <a:r>
              <a:rPr lang="zh-CN" altLang="en-US" sz="1800" b="1" dirty="0" smtClean="0">
                <a:latin typeface="宋体" pitchFamily="2" charset="-122"/>
              </a:rPr>
              <a:t>万股</a:t>
            </a:r>
            <a:r>
              <a:rPr lang="en-US" altLang="zh-CN" sz="1800" b="1" dirty="0" smtClean="0">
                <a:latin typeface="宋体" pitchFamily="2" charset="-122"/>
              </a:rPr>
              <a:t>,</a:t>
            </a:r>
            <a:r>
              <a:rPr lang="zh-CN" altLang="en-US" sz="1800" b="1" dirty="0" smtClean="0">
                <a:latin typeface="宋体" pitchFamily="2" charset="-122"/>
              </a:rPr>
              <a:t>位居第三。</a:t>
            </a:r>
            <a:endParaRPr lang="zh-CN" altLang="en-US" sz="1800" dirty="0">
              <a:solidFill>
                <a:schemeClr val="tx1"/>
              </a:solidFill>
            </a:endParaRPr>
          </a:p>
        </p:txBody>
      </p:sp>
      <p:sp>
        <p:nvSpPr>
          <p:cNvPr id="8" name="矩形 7"/>
          <p:cNvSpPr/>
          <p:nvPr/>
        </p:nvSpPr>
        <p:spPr>
          <a:xfrm>
            <a:off x="928662" y="-24"/>
            <a:ext cx="3430747" cy="523220"/>
          </a:xfrm>
          <a:prstGeom prst="rect">
            <a:avLst/>
          </a:prstGeom>
        </p:spPr>
        <p:txBody>
          <a:bodyPr wrap="none">
            <a:spAutoFit/>
          </a:bodyPr>
          <a:lstStyle/>
          <a:p>
            <a:r>
              <a:rPr lang="zh-CN" altLang="en-US" sz="2800" b="1" dirty="0" smtClean="0">
                <a:latin typeface="黑体" pitchFamily="2" charset="-122"/>
                <a:ea typeface="黑体" pitchFamily="2" charset="-122"/>
              </a:rPr>
              <a:t>转融通个券出借前十</a:t>
            </a:r>
            <a:endParaRPr lang="zh-CN" altLang="en-US" sz="2800" b="1" dirty="0">
              <a:latin typeface="黑体" pitchFamily="2" charset="-122"/>
              <a:ea typeface="黑体" pitchFamily="2" charset="-122"/>
            </a:endParaRPr>
          </a:p>
        </p:txBody>
      </p:sp>
      <p:graphicFrame>
        <p:nvGraphicFramePr>
          <p:cNvPr id="6" name="图表 5"/>
          <p:cNvGraphicFramePr/>
          <p:nvPr/>
        </p:nvGraphicFramePr>
        <p:xfrm>
          <a:off x="1214414" y="2857496"/>
          <a:ext cx="6500858" cy="331470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14348" y="0"/>
            <a:ext cx="1627369" cy="523220"/>
          </a:xfrm>
          <a:prstGeom prst="rect">
            <a:avLst/>
          </a:prstGeom>
        </p:spPr>
        <p:txBody>
          <a:bodyPr wrap="none">
            <a:spAutoFit/>
          </a:bodyPr>
          <a:lstStyle/>
          <a:p>
            <a:r>
              <a:rPr lang="zh-CN" altLang="en-US" sz="2800" b="1" dirty="0" smtClean="0">
                <a:ea typeface="黑体" pitchFamily="2" charset="-122"/>
              </a:rPr>
              <a:t>免责声明</a:t>
            </a:r>
            <a:endParaRPr lang="zh-CN" altLang="en-US" sz="2800" b="1" dirty="0">
              <a:latin typeface="黑体" pitchFamily="2" charset="-122"/>
              <a:ea typeface="黑体" pitchFamily="2" charset="-122"/>
            </a:endParaRPr>
          </a:p>
        </p:txBody>
      </p:sp>
      <p:sp>
        <p:nvSpPr>
          <p:cNvPr id="5" name="矩形 4"/>
          <p:cNvSpPr/>
          <p:nvPr/>
        </p:nvSpPr>
        <p:spPr>
          <a:xfrm>
            <a:off x="1643042" y="1714488"/>
            <a:ext cx="5929338" cy="3600986"/>
          </a:xfrm>
          <a:prstGeom prst="rect">
            <a:avLst/>
          </a:prstGeom>
        </p:spPr>
        <p:txBody>
          <a:bodyPr wrap="square">
            <a:spAutoFit/>
          </a:bodyPr>
          <a:lstStyle/>
          <a:p>
            <a:pPr>
              <a:lnSpc>
                <a:spcPct val="150000"/>
              </a:lnSpc>
              <a:buFont typeface="Wingdings" pitchFamily="2" charset="2"/>
              <a:buChar char="n"/>
              <a:defRPr/>
            </a:pPr>
            <a:r>
              <a:rPr lang="zh-CN" altLang="en-US" b="1" dirty="0" smtClean="0">
                <a:solidFill>
                  <a:schemeClr val="tx1">
                    <a:lumMod val="85000"/>
                    <a:lumOff val="15000"/>
                  </a:schemeClr>
                </a:solidFill>
              </a:rPr>
              <a:t>本</a:t>
            </a:r>
            <a:r>
              <a:rPr lang="zh-CN" altLang="en-US" b="1" dirty="0" smtClean="0"/>
              <a:t>文档是基于本公司认为可靠的已公开信息，但本公司不保证该等信息的准确性或完整性。本报告所载的资料、工具仅供参考之用，并非作为或被视为出售或购买证券或其他投资标的的邀请或向人做出邀请。</a:t>
            </a:r>
            <a:endParaRPr lang="en-US" altLang="zh-CN" b="1" dirty="0" smtClean="0"/>
          </a:p>
          <a:p>
            <a:pPr>
              <a:lnSpc>
                <a:spcPct val="150000"/>
              </a:lnSpc>
              <a:buFont typeface="Wingdings" pitchFamily="2" charset="2"/>
              <a:buChar char="n"/>
              <a:defRPr/>
            </a:pPr>
            <a:endParaRPr lang="zh-CN" altLang="en-US" sz="800" dirty="0" smtClean="0"/>
          </a:p>
          <a:p>
            <a:pPr>
              <a:lnSpc>
                <a:spcPct val="150000"/>
              </a:lnSpc>
              <a:buFont typeface="Wingdings" pitchFamily="2" charset="2"/>
              <a:buChar char="n"/>
              <a:defRPr/>
            </a:pPr>
            <a:r>
              <a:rPr lang="zh-CN" altLang="en-US" b="1" dirty="0" smtClean="0"/>
              <a:t>在任何情况下，本报告中的信息或所表述的内容并不构成对任何人的投资建议。在任何情况下，本公司不对任何人因使用本报告中的任何内容所引致的任何损失负任何责任。</a:t>
            </a:r>
            <a:endParaRPr lang="en-US" altLang="zh-CN" b="1"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新图像.PNG"/>
          <p:cNvPicPr>
            <a:picLocks noChangeAspect="1"/>
          </p:cNvPicPr>
          <p:nvPr/>
        </p:nvPicPr>
        <p:blipFill>
          <a:blip r:embed="rId3"/>
          <a:stretch>
            <a:fillRect/>
          </a:stretch>
        </p:blipFill>
        <p:spPr>
          <a:xfrm>
            <a:off x="1857356" y="1428736"/>
            <a:ext cx="5429288" cy="3143272"/>
          </a:xfrm>
          <a:prstGeom prst="rect">
            <a:avLst/>
          </a:prstGeom>
        </p:spPr>
      </p:pic>
    </p:spTree>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p:cNvSpPr>
          <p:nvPr>
            <p:ph idx="4294967295"/>
          </p:nvPr>
        </p:nvSpPr>
        <p:spPr bwMode="auto">
          <a:xfrm>
            <a:off x="3000375" y="1785938"/>
            <a:ext cx="6143625" cy="4379912"/>
          </a:xfrm>
          <a:prstGeom prst="rect">
            <a:avLst/>
          </a:prstGeom>
          <a:ln>
            <a:miter lim="800000"/>
            <a:headEnd/>
            <a:tailEnd/>
          </a:ln>
        </p:spPr>
        <p:txBody>
          <a:bodyPr/>
          <a:lstStyle/>
          <a:p>
            <a:pPr eaLnBrk="1" hangingPunct="1">
              <a:lnSpc>
                <a:spcPct val="160000"/>
              </a:lnSpc>
              <a:buClr>
                <a:schemeClr val="accent2"/>
              </a:buClr>
              <a:buFont typeface="Wingdings" pitchFamily="2" charset="2"/>
              <a:buChar char="n"/>
              <a:defRPr/>
            </a:pPr>
            <a:r>
              <a:rPr lang="zh-CN" altLang="en-US" sz="2600" b="1" dirty="0" smtClean="0">
                <a:solidFill>
                  <a:srgbClr val="262626"/>
                </a:solidFill>
                <a:latin typeface="黑体" pitchFamily="2" charset="-122"/>
                <a:ea typeface="黑体" pitchFamily="2" charset="-122"/>
              </a:rPr>
              <a:t>融资融券市场概况</a:t>
            </a:r>
            <a:endParaRPr lang="en-US" altLang="zh-CN" sz="2600" b="1" dirty="0" smtClean="0">
              <a:solidFill>
                <a:srgbClr val="262626"/>
              </a:solidFill>
              <a:latin typeface="黑体" pitchFamily="2" charset="-122"/>
              <a:ea typeface="黑体" pitchFamily="2" charset="-122"/>
            </a:endParaRPr>
          </a:p>
          <a:p>
            <a:pPr eaLnBrk="1" hangingPunct="1">
              <a:lnSpc>
                <a:spcPct val="160000"/>
              </a:lnSpc>
              <a:buClr>
                <a:schemeClr val="accent2"/>
              </a:buClr>
              <a:buFont typeface="Wingdings" pitchFamily="2" charset="2"/>
              <a:buChar char="n"/>
              <a:defRPr/>
            </a:pPr>
            <a:r>
              <a:rPr lang="zh-CN" altLang="en-US" sz="2600" b="1" dirty="0" smtClean="0">
                <a:solidFill>
                  <a:srgbClr val="262626"/>
                </a:solidFill>
                <a:latin typeface="黑体" pitchFamily="2" charset="-122"/>
                <a:ea typeface="黑体" pitchFamily="2" charset="-122"/>
              </a:rPr>
              <a:t>融资融券个股以及</a:t>
            </a:r>
            <a:r>
              <a:rPr lang="en-US" altLang="zh-CN" sz="2600" b="1" dirty="0" smtClean="0">
                <a:solidFill>
                  <a:srgbClr val="262626"/>
                </a:solidFill>
                <a:latin typeface="黑体" pitchFamily="2" charset="-122"/>
                <a:ea typeface="黑体" pitchFamily="2" charset="-122"/>
              </a:rPr>
              <a:t>ETF</a:t>
            </a:r>
            <a:r>
              <a:rPr lang="zh-CN" altLang="en-US" sz="2600" b="1" dirty="0" smtClean="0">
                <a:solidFill>
                  <a:srgbClr val="262626"/>
                </a:solidFill>
                <a:latin typeface="黑体" pitchFamily="2" charset="-122"/>
                <a:ea typeface="黑体" pitchFamily="2" charset="-122"/>
              </a:rPr>
              <a:t>概况</a:t>
            </a:r>
            <a:endParaRPr lang="en-US" altLang="zh-CN" sz="2600" b="1" dirty="0" smtClean="0">
              <a:solidFill>
                <a:srgbClr val="262626"/>
              </a:solidFill>
              <a:latin typeface="黑体" pitchFamily="2" charset="-122"/>
              <a:ea typeface="黑体" pitchFamily="2" charset="-122"/>
            </a:endParaRPr>
          </a:p>
          <a:p>
            <a:pPr eaLnBrk="1" hangingPunct="1">
              <a:lnSpc>
                <a:spcPct val="160000"/>
              </a:lnSpc>
              <a:buClr>
                <a:schemeClr val="accent2"/>
              </a:buClr>
              <a:buFont typeface="Wingdings" pitchFamily="2" charset="2"/>
              <a:buChar char="n"/>
              <a:defRPr/>
            </a:pPr>
            <a:r>
              <a:rPr lang="zh-CN" altLang="en-US" sz="2400" b="1" dirty="0" smtClean="0">
                <a:solidFill>
                  <a:srgbClr val="262626"/>
                </a:solidFill>
                <a:latin typeface="黑体" pitchFamily="2" charset="-122"/>
                <a:ea typeface="黑体" pitchFamily="2" charset="-122"/>
              </a:rPr>
              <a:t>转融通业务概况</a:t>
            </a:r>
          </a:p>
          <a:p>
            <a:pPr eaLnBrk="1" hangingPunct="1">
              <a:lnSpc>
                <a:spcPct val="120000"/>
              </a:lnSpc>
              <a:buClr>
                <a:schemeClr val="accent2"/>
              </a:buClr>
              <a:buFont typeface="Wingdings" pitchFamily="2" charset="2"/>
              <a:buChar char="n"/>
              <a:defRPr/>
            </a:pPr>
            <a:endParaRPr lang="en-US" altLang="zh-CN" sz="2400" b="1" dirty="0" smtClean="0">
              <a:solidFill>
                <a:srgbClr val="262626"/>
              </a:solidFill>
              <a:latin typeface="黑体" pitchFamily="2" charset="-122"/>
              <a:ea typeface="黑体" pitchFamily="2" charset="-122"/>
            </a:endParaRPr>
          </a:p>
        </p:txBody>
      </p:sp>
      <p:sp>
        <p:nvSpPr>
          <p:cNvPr id="10243" name="标题 1"/>
          <p:cNvSpPr>
            <a:spLocks noGrp="1"/>
          </p:cNvSpPr>
          <p:nvPr>
            <p:ph type="title" idx="4294967295"/>
          </p:nvPr>
        </p:nvSpPr>
        <p:spPr bwMode="auto">
          <a:xfrm>
            <a:off x="0" y="115888"/>
            <a:ext cx="8229600" cy="571500"/>
          </a:xfrm>
          <a:prstGeom prst="rect">
            <a:avLst/>
          </a:prstGeom>
          <a:noFill/>
          <a:ln>
            <a:miter lim="800000"/>
            <a:headEnd/>
            <a:tailEnd/>
          </a:ln>
        </p:spPr>
        <p:txBody>
          <a:bodyPr/>
          <a:lstStyle/>
          <a:p>
            <a:pPr algn="l" eaLnBrk="1" hangingPunct="1"/>
            <a:r>
              <a:rPr lang="zh-CN" altLang="en-US" sz="2800" b="1" dirty="0" smtClean="0">
                <a:solidFill>
                  <a:schemeClr val="bg1"/>
                </a:solidFill>
                <a:ea typeface="黑体" pitchFamily="2" charset="-122"/>
              </a:rPr>
              <a:t>目   录</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a:spLocks/>
          </p:cNvSpPr>
          <p:nvPr/>
        </p:nvSpPr>
        <p:spPr bwMode="auto">
          <a:xfrm>
            <a:off x="3000375" y="1785938"/>
            <a:ext cx="6143625" cy="4379912"/>
          </a:xfrm>
          <a:prstGeom prst="rect">
            <a:avLst/>
          </a:prstGeom>
          <a:ln>
            <a:miter lim="800000"/>
            <a:headEnd/>
            <a:tailEnd/>
          </a:ln>
        </p:spPr>
        <p:txBody>
          <a:bodyPr/>
          <a:lstStyle/>
          <a:p>
            <a:pPr marL="342900" marR="0" lvl="0" indent="-342900" algn="l" defTabSz="914400" rtl="0" eaLnBrk="1" fontAlgn="auto" latinLnBrk="0" hangingPunct="1">
              <a:lnSpc>
                <a:spcPct val="160000"/>
              </a:lnSpc>
              <a:spcBef>
                <a:spcPct val="20000"/>
              </a:spcBef>
              <a:spcAft>
                <a:spcPts val="0"/>
              </a:spcAft>
              <a:buClr>
                <a:schemeClr val="accent2"/>
              </a:buClr>
              <a:buSzTx/>
              <a:buFont typeface="Wingdings" pitchFamily="2" charset="2"/>
              <a:buChar char="n"/>
              <a:tabLst/>
              <a:defRPr/>
            </a:pPr>
            <a:r>
              <a:rPr lang="zh-CN" altLang="en-US" sz="2600" b="1" dirty="0" smtClean="0">
                <a:solidFill>
                  <a:srgbClr val="C00000"/>
                </a:solidFill>
                <a:latin typeface="黑体" pitchFamily="2" charset="-122"/>
                <a:ea typeface="黑体" pitchFamily="2" charset="-122"/>
              </a:rPr>
              <a:t>融资融券市场概况</a:t>
            </a:r>
            <a:endParaRPr lang="en-US" altLang="zh-CN" sz="2600" b="1" dirty="0" smtClean="0">
              <a:solidFill>
                <a:srgbClr val="C00000"/>
              </a:solidFill>
              <a:latin typeface="黑体" pitchFamily="2" charset="-122"/>
              <a:ea typeface="黑体" pitchFamily="2" charset="-122"/>
            </a:endParaRPr>
          </a:p>
          <a:p>
            <a:pPr marL="342900" marR="0" lvl="0" indent="-342900" algn="l" defTabSz="914400" rtl="0" eaLnBrk="1" fontAlgn="auto" latinLnBrk="0" hangingPunct="1">
              <a:lnSpc>
                <a:spcPct val="160000"/>
              </a:lnSpc>
              <a:spcBef>
                <a:spcPct val="20000"/>
              </a:spcBef>
              <a:spcAft>
                <a:spcPts val="0"/>
              </a:spcAft>
              <a:buClr>
                <a:schemeClr val="accent2"/>
              </a:buClr>
              <a:buSzTx/>
              <a:buFont typeface="Wingdings" pitchFamily="2" charset="2"/>
              <a:buChar char="n"/>
              <a:tabLst/>
              <a:defRPr/>
            </a:pPr>
            <a:r>
              <a:rPr kumimoji="0" lang="zh-CN" altLang="en-US" sz="2600" b="1" i="0" u="none" strike="noStrike" kern="1200" cap="none" spc="0" normalizeH="0" baseline="0" noProof="0" dirty="0" smtClean="0">
                <a:ln>
                  <a:noFill/>
                </a:ln>
                <a:solidFill>
                  <a:srgbClr val="262626"/>
                </a:solidFill>
                <a:effectLst/>
                <a:uLnTx/>
                <a:uFillTx/>
                <a:latin typeface="黑体" pitchFamily="2" charset="-122"/>
                <a:ea typeface="黑体" pitchFamily="2" charset="-122"/>
                <a:cs typeface="+mn-cs"/>
              </a:rPr>
              <a:t>融资融券个股以及</a:t>
            </a:r>
            <a:r>
              <a:rPr kumimoji="0" lang="en-US" altLang="zh-CN" sz="2600" b="1" i="0" u="none" strike="noStrike" kern="1200" cap="none" spc="0" normalizeH="0" baseline="0" noProof="0" dirty="0" smtClean="0">
                <a:ln>
                  <a:noFill/>
                </a:ln>
                <a:solidFill>
                  <a:srgbClr val="262626"/>
                </a:solidFill>
                <a:effectLst/>
                <a:uLnTx/>
                <a:uFillTx/>
                <a:latin typeface="黑体" pitchFamily="2" charset="-122"/>
                <a:ea typeface="黑体" pitchFamily="2" charset="-122"/>
                <a:cs typeface="+mn-cs"/>
              </a:rPr>
              <a:t>ETF</a:t>
            </a:r>
            <a:r>
              <a:rPr kumimoji="0" lang="zh-CN" altLang="en-US" sz="2600" b="1" i="0" u="none" strike="noStrike" kern="1200" cap="none" spc="0" normalizeH="0" baseline="0" noProof="0" dirty="0" smtClean="0">
                <a:ln>
                  <a:noFill/>
                </a:ln>
                <a:solidFill>
                  <a:srgbClr val="262626"/>
                </a:solidFill>
                <a:effectLst/>
                <a:uLnTx/>
                <a:uFillTx/>
                <a:latin typeface="黑体" pitchFamily="2" charset="-122"/>
                <a:ea typeface="黑体" pitchFamily="2" charset="-122"/>
                <a:cs typeface="+mn-cs"/>
              </a:rPr>
              <a:t>概况</a:t>
            </a:r>
            <a:endParaRPr kumimoji="0" lang="en-US" altLang="zh-CN" sz="2600" b="1" i="0" u="none" strike="noStrike" kern="1200" cap="none" spc="0" normalizeH="0" baseline="0" noProof="0" dirty="0" smtClean="0">
              <a:ln>
                <a:noFill/>
              </a:ln>
              <a:solidFill>
                <a:srgbClr val="262626"/>
              </a:solidFill>
              <a:effectLst/>
              <a:uLnTx/>
              <a:uFillTx/>
              <a:latin typeface="黑体" pitchFamily="2" charset="-122"/>
              <a:ea typeface="黑体" pitchFamily="2" charset="-122"/>
              <a:cs typeface="+mn-cs"/>
            </a:endParaRPr>
          </a:p>
          <a:p>
            <a:pPr marL="342900" marR="0" lvl="0" indent="-342900" algn="l" defTabSz="914400" rtl="0" eaLnBrk="1" fontAlgn="auto" latinLnBrk="0" hangingPunct="1">
              <a:lnSpc>
                <a:spcPct val="160000"/>
              </a:lnSpc>
              <a:spcBef>
                <a:spcPct val="20000"/>
              </a:spcBef>
              <a:spcAft>
                <a:spcPts val="0"/>
              </a:spcAft>
              <a:buClr>
                <a:schemeClr val="accent2"/>
              </a:buClr>
              <a:buSzTx/>
              <a:buFont typeface="Wingdings" pitchFamily="2" charset="2"/>
              <a:buChar char="n"/>
              <a:tabLst/>
              <a:defRPr/>
            </a:pPr>
            <a:r>
              <a:rPr kumimoji="0" lang="zh-CN" altLang="en-US" sz="2400" b="1" i="0" u="none" strike="noStrike" kern="1200" cap="none" spc="0" normalizeH="0" baseline="0" noProof="0" dirty="0" smtClean="0">
                <a:ln>
                  <a:noFill/>
                </a:ln>
                <a:solidFill>
                  <a:srgbClr val="262626"/>
                </a:solidFill>
                <a:effectLst/>
                <a:uLnTx/>
                <a:uFillTx/>
                <a:latin typeface="黑体" pitchFamily="2" charset="-122"/>
                <a:ea typeface="黑体" pitchFamily="2" charset="-122"/>
                <a:cs typeface="+mn-cs"/>
              </a:rPr>
              <a:t>转融通业务概况</a:t>
            </a:r>
          </a:p>
          <a:p>
            <a:pPr marL="342900" marR="0" lvl="0" indent="-342900" algn="l" defTabSz="914400" rtl="0" eaLnBrk="1" fontAlgn="auto" latinLnBrk="0" hangingPunct="1">
              <a:lnSpc>
                <a:spcPct val="120000"/>
              </a:lnSpc>
              <a:spcBef>
                <a:spcPct val="20000"/>
              </a:spcBef>
              <a:spcAft>
                <a:spcPts val="0"/>
              </a:spcAft>
              <a:buClr>
                <a:schemeClr val="accent2"/>
              </a:buClr>
              <a:buSzTx/>
              <a:buFont typeface="Wingdings" pitchFamily="2" charset="2"/>
              <a:buChar char="n"/>
              <a:tabLst/>
              <a:defRPr/>
            </a:pPr>
            <a:endParaRPr kumimoji="0" lang="en-US" altLang="zh-CN" sz="2400" b="1" i="0" u="none" strike="noStrike" kern="1200" cap="none" spc="0" normalizeH="0" baseline="0" noProof="0" dirty="0" smtClean="0">
              <a:ln>
                <a:noFill/>
              </a:ln>
              <a:solidFill>
                <a:srgbClr val="262626"/>
              </a:solidFill>
              <a:effectLst/>
              <a:uLnTx/>
              <a:uFillTx/>
              <a:latin typeface="黑体" pitchFamily="2" charset="-122"/>
              <a:ea typeface="黑体"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14348" y="714356"/>
            <a:ext cx="7956550" cy="1214446"/>
          </a:xfrm>
          <a:prstGeom prst="rect">
            <a:avLst/>
          </a:prstGeom>
        </p:spPr>
        <p:txBody>
          <a:bodyPr/>
          <a:lstStyle/>
          <a:p>
            <a:pPr algn="l"/>
            <a:r>
              <a:rPr lang="zh-CN" altLang="en-US" sz="1800" b="1" dirty="0" smtClean="0">
                <a:solidFill>
                  <a:schemeClr val="tx1"/>
                </a:solidFill>
                <a:latin typeface="宋体" pitchFamily="2" charset="-122"/>
              </a:rPr>
              <a:t>从最近一年的融资融券余额数据来看，总体上是呈现出逐级增长的态势，尤其是二级市场表现较好的时候，融资融券余额增长较快，随着行情的持续火爆，</a:t>
            </a:r>
            <a:r>
              <a:rPr lang="en-US" altLang="zh-CN" sz="1800" b="1" dirty="0" smtClean="0">
                <a:solidFill>
                  <a:schemeClr val="tx1"/>
                </a:solidFill>
                <a:latin typeface="宋体" pitchFamily="2" charset="-122"/>
              </a:rPr>
              <a:t>5</a:t>
            </a:r>
            <a:r>
              <a:rPr lang="zh-CN" altLang="en-US" sz="1800" b="1" dirty="0" smtClean="0">
                <a:latin typeface="宋体" pitchFamily="2" charset="-122"/>
              </a:rPr>
              <a:t>月两融余额达到历史高点，但之后，两融余额开始出现了下滑，由于一系列因素影响，</a:t>
            </a:r>
            <a:r>
              <a:rPr lang="en-US" altLang="zh-CN" sz="1800" b="1" dirty="0" smtClean="0">
                <a:latin typeface="宋体" pitchFamily="2" charset="-122"/>
              </a:rPr>
              <a:t>7</a:t>
            </a:r>
            <a:r>
              <a:rPr lang="zh-CN" altLang="en-US" sz="1800" b="1" dirty="0" smtClean="0">
                <a:latin typeface="宋体" pitchFamily="2" charset="-122"/>
              </a:rPr>
              <a:t>月更是出现大幅度的下滑</a:t>
            </a:r>
            <a:r>
              <a:rPr lang="zh-CN" altLang="en-US" sz="1800" b="1" dirty="0" smtClean="0">
                <a:solidFill>
                  <a:schemeClr val="tx1"/>
                </a:solidFill>
                <a:latin typeface="宋体" pitchFamily="2" charset="-122"/>
              </a:rPr>
              <a:t>。</a:t>
            </a:r>
            <a:endParaRPr lang="zh-CN" altLang="en-US" sz="1800" b="1" dirty="0">
              <a:solidFill>
                <a:schemeClr val="tx1"/>
              </a:solidFill>
              <a:latin typeface="宋体" pitchFamily="2" charset="-122"/>
            </a:endParaRPr>
          </a:p>
        </p:txBody>
      </p:sp>
      <p:sp>
        <p:nvSpPr>
          <p:cNvPr id="7" name="矩形 6"/>
          <p:cNvSpPr/>
          <p:nvPr/>
        </p:nvSpPr>
        <p:spPr>
          <a:xfrm>
            <a:off x="928662" y="71414"/>
            <a:ext cx="3070071" cy="523220"/>
          </a:xfrm>
          <a:prstGeom prst="rect">
            <a:avLst/>
          </a:prstGeom>
        </p:spPr>
        <p:txBody>
          <a:bodyPr wrap="none">
            <a:spAutoFit/>
          </a:bodyPr>
          <a:lstStyle/>
          <a:p>
            <a:r>
              <a:rPr lang="zh-CN" altLang="en-US" sz="2800" b="1" dirty="0" smtClean="0">
                <a:latin typeface="黑体" pitchFamily="2" charset="-122"/>
                <a:ea typeface="黑体" pitchFamily="2" charset="-122"/>
              </a:rPr>
              <a:t>融资融券市场概况</a:t>
            </a:r>
            <a:endParaRPr lang="zh-CN" altLang="en-US" sz="2800" dirty="0"/>
          </a:p>
        </p:txBody>
      </p:sp>
      <p:pic>
        <p:nvPicPr>
          <p:cNvPr id="1026" name="Picture 2"/>
          <p:cNvPicPr>
            <a:picLocks noChangeAspect="1" noChangeArrowheads="1"/>
          </p:cNvPicPr>
          <p:nvPr/>
        </p:nvPicPr>
        <p:blipFill>
          <a:blip r:embed="rId3"/>
          <a:srcRect/>
          <a:stretch>
            <a:fillRect/>
          </a:stretch>
        </p:blipFill>
        <p:spPr bwMode="auto">
          <a:xfrm>
            <a:off x="0" y="2143116"/>
            <a:ext cx="4357686" cy="3429024"/>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4546600" y="2143116"/>
            <a:ext cx="4597400" cy="342902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85786" y="642918"/>
            <a:ext cx="7956550" cy="1143000"/>
          </a:xfrm>
          <a:prstGeom prst="rect">
            <a:avLst/>
          </a:prstGeom>
        </p:spPr>
        <p:txBody>
          <a:bodyPr/>
          <a:lstStyle/>
          <a:p>
            <a:pPr algn="l"/>
            <a:r>
              <a:rPr lang="zh-CN" altLang="en-US" sz="1800" b="1" dirty="0" smtClean="0">
                <a:latin typeface="宋体" pitchFamily="2" charset="-122"/>
              </a:rPr>
              <a:t>截止</a:t>
            </a:r>
            <a:r>
              <a:rPr lang="en-US" altLang="zh-CN" sz="1800" b="1" dirty="0" smtClean="0">
                <a:latin typeface="宋体" pitchFamily="2" charset="-122"/>
              </a:rPr>
              <a:t>7</a:t>
            </a:r>
            <a:r>
              <a:rPr lang="zh-CN" altLang="en-US" sz="1800" b="1" dirty="0" smtClean="0">
                <a:latin typeface="宋体" pitchFamily="2" charset="-122"/>
              </a:rPr>
              <a:t>月底，全市场的融资融券余额为</a:t>
            </a:r>
            <a:r>
              <a:rPr lang="en-US" altLang="zh-CN" sz="1800" b="1" dirty="0" smtClean="0">
                <a:latin typeface="宋体" pitchFamily="2" charset="-122"/>
              </a:rPr>
              <a:t>13386.58</a:t>
            </a:r>
            <a:r>
              <a:rPr lang="zh-CN" altLang="en-US" sz="1800" b="1" dirty="0" smtClean="0">
                <a:latin typeface="宋体" pitchFamily="2" charset="-122"/>
              </a:rPr>
              <a:t>亿元，环比下降</a:t>
            </a:r>
            <a:r>
              <a:rPr lang="en-US" altLang="zh-CN" sz="1800" b="1" dirty="0" smtClean="0">
                <a:latin typeface="宋体" pitchFamily="2" charset="-122"/>
              </a:rPr>
              <a:t>34.68%</a:t>
            </a:r>
            <a:r>
              <a:rPr lang="zh-CN" altLang="en-US" sz="1800" b="1" dirty="0" smtClean="0">
                <a:latin typeface="宋体" pitchFamily="2" charset="-122"/>
              </a:rPr>
              <a:t>，规模一下回到了</a:t>
            </a:r>
            <a:r>
              <a:rPr lang="en-US" altLang="zh-CN" sz="1800" b="1" dirty="0" smtClean="0">
                <a:latin typeface="宋体" pitchFamily="2" charset="-122"/>
              </a:rPr>
              <a:t>2</a:t>
            </a:r>
            <a:r>
              <a:rPr lang="zh-CN" altLang="en-US" sz="1800" b="1" dirty="0" smtClean="0">
                <a:latin typeface="宋体" pitchFamily="2" charset="-122"/>
              </a:rPr>
              <a:t>月左右的水平。其中，融资余额为</a:t>
            </a:r>
            <a:r>
              <a:rPr lang="en-US" altLang="zh-CN" sz="1800" b="1" dirty="0" smtClean="0">
                <a:latin typeface="宋体" pitchFamily="2" charset="-122"/>
              </a:rPr>
              <a:t>13354.17</a:t>
            </a:r>
            <a:r>
              <a:rPr lang="zh-CN" altLang="en-US" sz="1800" b="1" dirty="0" smtClean="0">
                <a:latin typeface="宋体" pitchFamily="2" charset="-122"/>
              </a:rPr>
              <a:t>亿元，环比下降</a:t>
            </a:r>
            <a:r>
              <a:rPr lang="en-US" altLang="zh-CN" sz="1800" b="1" dirty="0" smtClean="0">
                <a:latin typeface="宋体" pitchFamily="2" charset="-122"/>
              </a:rPr>
              <a:t>34.69%</a:t>
            </a:r>
            <a:r>
              <a:rPr lang="zh-CN" altLang="en-US" sz="1800" b="1" dirty="0" smtClean="0">
                <a:latin typeface="宋体" pitchFamily="2" charset="-122"/>
              </a:rPr>
              <a:t>，而融券余额为</a:t>
            </a:r>
            <a:r>
              <a:rPr lang="en-US" altLang="zh-CN" sz="1800" b="1" dirty="0" smtClean="0">
                <a:latin typeface="宋体" pitchFamily="2" charset="-122"/>
              </a:rPr>
              <a:t>32.41</a:t>
            </a:r>
            <a:r>
              <a:rPr lang="zh-CN" altLang="en-US" sz="1800" b="1" dirty="0" smtClean="0">
                <a:latin typeface="宋体" pitchFamily="2" charset="-122"/>
              </a:rPr>
              <a:t>亿元，环比下降了</a:t>
            </a:r>
            <a:r>
              <a:rPr lang="en-US" altLang="zh-CN" sz="1800" b="1" dirty="0" smtClean="0">
                <a:latin typeface="宋体" pitchFamily="2" charset="-122"/>
              </a:rPr>
              <a:t>31.34%</a:t>
            </a:r>
            <a:r>
              <a:rPr lang="zh-CN" altLang="en-US" sz="1800" b="1" dirty="0" smtClean="0">
                <a:latin typeface="宋体" pitchFamily="2" charset="-122"/>
              </a:rPr>
              <a:t>。</a:t>
            </a:r>
            <a:r>
              <a:rPr lang="en-US" altLang="zh-CN" sz="1800" b="1" dirty="0" smtClean="0">
                <a:latin typeface="宋体" pitchFamily="2" charset="-122"/>
              </a:rPr>
              <a:t/>
            </a:r>
            <a:br>
              <a:rPr lang="en-US" altLang="zh-CN" sz="1800" b="1" dirty="0" smtClean="0">
                <a:latin typeface="宋体" pitchFamily="2" charset="-122"/>
              </a:rPr>
            </a:br>
            <a:r>
              <a:rPr lang="zh-CN" altLang="en-US" sz="1800" dirty="0" smtClean="0"/>
              <a:t/>
            </a:r>
            <a:br>
              <a:rPr lang="zh-CN" altLang="en-US" sz="1800" dirty="0" smtClean="0"/>
            </a:br>
            <a:r>
              <a:rPr lang="en-US" sz="1800" dirty="0" smtClean="0"/>
              <a:t> </a:t>
            </a:r>
            <a:r>
              <a:rPr lang="zh-CN" altLang="en-US" sz="1800" dirty="0" smtClean="0"/>
              <a:t/>
            </a:r>
            <a:br>
              <a:rPr lang="zh-CN" altLang="en-US" sz="1800" dirty="0" smtClean="0"/>
            </a:br>
            <a:endParaRPr lang="zh-CN" altLang="en-US" sz="1800" dirty="0">
              <a:solidFill>
                <a:schemeClr val="tx1"/>
              </a:solidFill>
            </a:endParaRPr>
          </a:p>
        </p:txBody>
      </p:sp>
      <p:graphicFrame>
        <p:nvGraphicFramePr>
          <p:cNvPr id="8" name="内容占位符 7"/>
          <p:cNvGraphicFramePr>
            <a:graphicFrameLocks noGrp="1"/>
          </p:cNvGraphicFramePr>
          <p:nvPr>
            <p:ph idx="4294967295"/>
          </p:nvPr>
        </p:nvGraphicFramePr>
        <p:xfrm>
          <a:off x="785786" y="1928802"/>
          <a:ext cx="7215240" cy="4286284"/>
        </p:xfrm>
        <a:graphic>
          <a:graphicData uri="http://schemas.openxmlformats.org/drawingml/2006/table">
            <a:tbl>
              <a:tblPr firstRow="1" bandRow="1">
                <a:tableStyleId>{5C22544A-7EE6-4342-B048-85BDC9FD1C3A}</a:tableStyleId>
              </a:tblPr>
              <a:tblGrid>
                <a:gridCol w="1803810"/>
                <a:gridCol w="1803810"/>
                <a:gridCol w="1803810"/>
                <a:gridCol w="1803810"/>
              </a:tblGrid>
              <a:tr h="952506">
                <a:tc gridSpan="2">
                  <a:txBody>
                    <a:bodyPr/>
                    <a:lstStyle/>
                    <a:p>
                      <a:pPr algn="ctr" rtl="0" fontAlgn="ctr"/>
                      <a:r>
                        <a:rPr lang="zh-CN" altLang="en-US" sz="1200" b="1" i="0" u="none" strike="noStrike" dirty="0">
                          <a:solidFill>
                            <a:srgbClr val="FFFFFF"/>
                          </a:solidFill>
                          <a:latin typeface="宋体"/>
                        </a:rPr>
                        <a:t>统计项目</a:t>
                      </a:r>
                    </a:p>
                  </a:txBody>
                  <a:tcPr marL="0" marR="0" marT="0" marB="0" anchor="ctr"/>
                </a:tc>
                <a:tc hMerge="1">
                  <a:txBody>
                    <a:bodyPr/>
                    <a:lstStyle/>
                    <a:p>
                      <a:endParaRPr lang="zh-CN" altLang="en-US"/>
                    </a:p>
                  </a:txBody>
                  <a:tcPr/>
                </a:tc>
                <a:tc>
                  <a:txBody>
                    <a:bodyPr/>
                    <a:lstStyle/>
                    <a:p>
                      <a:pPr algn="ctr" rtl="0" fontAlgn="ctr"/>
                      <a:r>
                        <a:rPr lang="en-US" altLang="zh-CN" sz="1200" b="1" i="0" u="none" strike="noStrike" dirty="0" smtClean="0">
                          <a:solidFill>
                            <a:srgbClr val="FFFFFF"/>
                          </a:solidFill>
                          <a:latin typeface="宋体"/>
                        </a:rPr>
                        <a:t>7</a:t>
                      </a:r>
                      <a:r>
                        <a:rPr lang="zh-CN" altLang="en-US" sz="1200" b="1" i="0" u="none" strike="noStrike" dirty="0" smtClean="0">
                          <a:solidFill>
                            <a:srgbClr val="FFFFFF"/>
                          </a:solidFill>
                          <a:latin typeface="宋体"/>
                        </a:rPr>
                        <a:t>月份</a:t>
                      </a:r>
                      <a:r>
                        <a:rPr lang="zh-CN" altLang="en-US" sz="1200" b="1" i="0" u="none" strike="noStrike" dirty="0">
                          <a:solidFill>
                            <a:srgbClr val="FFFFFF"/>
                          </a:solidFill>
                          <a:latin typeface="宋体"/>
                        </a:rPr>
                        <a:t>统计值 </a:t>
                      </a:r>
                    </a:p>
                  </a:txBody>
                  <a:tcPr marL="0" marR="0" marT="0" marB="0" anchor="ctr"/>
                </a:tc>
                <a:tc>
                  <a:txBody>
                    <a:bodyPr/>
                    <a:lstStyle/>
                    <a:p>
                      <a:pPr algn="ctr" rtl="0" fontAlgn="ctr"/>
                      <a:r>
                        <a:rPr lang="zh-CN" altLang="en-US" sz="1200" b="1" i="0" u="none" strike="noStrike" dirty="0">
                          <a:solidFill>
                            <a:srgbClr val="FFFFFF"/>
                          </a:solidFill>
                          <a:latin typeface="宋体"/>
                        </a:rPr>
                        <a:t>环比上月增减（</a:t>
                      </a:r>
                      <a:r>
                        <a:rPr lang="en-US" altLang="zh-CN" sz="1200" b="1" i="0" u="none" strike="noStrike" dirty="0">
                          <a:solidFill>
                            <a:srgbClr val="FFFFFF"/>
                          </a:solidFill>
                          <a:latin typeface="宋体"/>
                        </a:rPr>
                        <a:t>%</a:t>
                      </a:r>
                      <a:r>
                        <a:rPr lang="zh-CN" altLang="en-US" sz="1200" b="1" i="0" u="none" strike="noStrike" dirty="0">
                          <a:solidFill>
                            <a:srgbClr val="FFFFFF"/>
                          </a:solidFill>
                          <a:latin typeface="宋体"/>
                        </a:rPr>
                        <a:t>）</a:t>
                      </a:r>
                    </a:p>
                  </a:txBody>
                  <a:tcPr marL="0" marR="0" marT="0" marB="0" anchor="ctr"/>
                </a:tc>
              </a:tr>
              <a:tr h="476254">
                <a:tc rowSpan="4">
                  <a:txBody>
                    <a:bodyPr/>
                    <a:lstStyle/>
                    <a:p>
                      <a:pPr algn="ctr" rtl="0" fontAlgn="ctr"/>
                      <a:r>
                        <a:rPr lang="zh-CN" altLang="en-US" sz="1050" b="1" i="0" u="none" strike="noStrike" dirty="0">
                          <a:solidFill>
                            <a:srgbClr val="FF0000"/>
                          </a:solidFill>
                          <a:latin typeface="宋体"/>
                        </a:rPr>
                        <a:t>融资交易</a:t>
                      </a:r>
                    </a:p>
                  </a:txBody>
                  <a:tcPr marL="0" marR="0" marT="0" marB="0" anchor="ctr"/>
                </a:tc>
                <a:tc>
                  <a:txBody>
                    <a:bodyPr/>
                    <a:lstStyle/>
                    <a:p>
                      <a:pPr algn="ctr" rtl="0" fontAlgn="ctr"/>
                      <a:r>
                        <a:rPr lang="zh-CN" altLang="en-US" sz="1050" b="0" i="0" u="none" strike="noStrike" dirty="0">
                          <a:solidFill>
                            <a:srgbClr val="000000"/>
                          </a:solidFill>
                          <a:latin typeface="宋体"/>
                        </a:rPr>
                        <a:t>买入（亿元）</a:t>
                      </a:r>
                    </a:p>
                  </a:txBody>
                  <a:tcPr marL="0" marR="0" marT="0" marB="0" anchor="ctr"/>
                </a:tc>
                <a:tc>
                  <a:txBody>
                    <a:bodyPr/>
                    <a:lstStyle/>
                    <a:p>
                      <a:pPr algn="ctr" rtl="0" fontAlgn="ctr"/>
                      <a:r>
                        <a:rPr lang="en-US" altLang="zh-CN" sz="1100" b="0" i="0" u="none" strike="noStrike" dirty="0" smtClean="0">
                          <a:solidFill>
                            <a:srgbClr val="000000"/>
                          </a:solidFill>
                          <a:latin typeface="宋体"/>
                        </a:rPr>
                        <a:t>30165.46</a:t>
                      </a:r>
                      <a:endParaRPr lang="en-US" altLang="zh-CN" sz="1100" b="0" i="0" u="none" strike="noStrike" dirty="0">
                        <a:solidFill>
                          <a:srgbClr val="000000"/>
                        </a:solidFill>
                        <a:latin typeface="宋体"/>
                      </a:endParaRPr>
                    </a:p>
                  </a:txBody>
                  <a:tcPr marL="9525" marR="9525" marT="9525" marB="0" anchor="ctr"/>
                </a:tc>
                <a:tc>
                  <a:txBody>
                    <a:bodyPr/>
                    <a:lstStyle/>
                    <a:p>
                      <a:pPr algn="ctr" rtl="0" fontAlgn="ctr"/>
                      <a:r>
                        <a:rPr lang="en-US" altLang="zh-CN" sz="1100" b="0" i="0" u="none" strike="noStrike" dirty="0" smtClean="0">
                          <a:solidFill>
                            <a:srgbClr val="000000"/>
                          </a:solidFill>
                          <a:latin typeface="宋体"/>
                        </a:rPr>
                        <a:t>-24.80</a:t>
                      </a:r>
                      <a:endParaRPr lang="en-US" altLang="zh-CN" sz="1100" b="0" i="0" u="none" strike="noStrike" dirty="0">
                        <a:solidFill>
                          <a:srgbClr val="000000"/>
                        </a:solidFill>
                        <a:latin typeface="宋体"/>
                      </a:endParaRPr>
                    </a:p>
                  </a:txBody>
                  <a:tcPr marL="9525" marR="9525" marT="9525" marB="0" anchor="ctr"/>
                </a:tc>
              </a:tr>
              <a:tr h="476254">
                <a:tc vMerge="1">
                  <a:txBody>
                    <a:bodyPr/>
                    <a:lstStyle/>
                    <a:p>
                      <a:endParaRPr lang="zh-CN" altLang="en-US"/>
                    </a:p>
                  </a:txBody>
                  <a:tcPr/>
                </a:tc>
                <a:tc>
                  <a:txBody>
                    <a:bodyPr/>
                    <a:lstStyle/>
                    <a:p>
                      <a:pPr algn="ctr" rtl="0" fontAlgn="ctr"/>
                      <a:r>
                        <a:rPr lang="zh-CN" altLang="en-US" sz="1050" b="0" i="0" u="none" strike="noStrike" dirty="0">
                          <a:solidFill>
                            <a:srgbClr val="000000"/>
                          </a:solidFill>
                          <a:latin typeface="宋体"/>
                        </a:rPr>
                        <a:t>偿还（亿元）</a:t>
                      </a:r>
                    </a:p>
                  </a:txBody>
                  <a:tcPr marL="0" marR="0" marT="0" marB="0" anchor="ctr"/>
                </a:tc>
                <a:tc>
                  <a:txBody>
                    <a:bodyPr/>
                    <a:lstStyle/>
                    <a:p>
                      <a:pPr algn="ctr" rtl="0" fontAlgn="ctr"/>
                      <a:r>
                        <a:rPr lang="en-US" altLang="zh-CN" sz="1100" b="0" i="0" u="none" strike="noStrike" dirty="0" smtClean="0">
                          <a:solidFill>
                            <a:srgbClr val="000000"/>
                          </a:solidFill>
                          <a:latin typeface="宋体"/>
                        </a:rPr>
                        <a:t>37257.96</a:t>
                      </a:r>
                      <a:endParaRPr lang="en-US" altLang="zh-CN" sz="1100" b="0" i="0" u="none" strike="noStrike" dirty="0">
                        <a:solidFill>
                          <a:srgbClr val="000000"/>
                        </a:solidFill>
                        <a:latin typeface="宋体"/>
                      </a:endParaRPr>
                    </a:p>
                  </a:txBody>
                  <a:tcPr marL="9525" marR="9525" marT="9525" marB="0" anchor="ctr"/>
                </a:tc>
                <a:tc>
                  <a:txBody>
                    <a:bodyPr/>
                    <a:lstStyle/>
                    <a:p>
                      <a:pPr algn="ctr" rtl="0" fontAlgn="ctr"/>
                      <a:r>
                        <a:rPr lang="en-US" altLang="zh-CN" sz="1100" b="0" i="0" u="none" strike="noStrike" dirty="0" smtClean="0">
                          <a:solidFill>
                            <a:srgbClr val="000000"/>
                          </a:solidFill>
                          <a:latin typeface="宋体"/>
                        </a:rPr>
                        <a:t>-7.75</a:t>
                      </a:r>
                      <a:endParaRPr lang="en-US" altLang="zh-CN" sz="1100" b="0" i="0" u="none" strike="noStrike" dirty="0">
                        <a:solidFill>
                          <a:srgbClr val="000000"/>
                        </a:solidFill>
                        <a:latin typeface="宋体"/>
                      </a:endParaRPr>
                    </a:p>
                  </a:txBody>
                  <a:tcPr marL="9525" marR="9525" marT="9525" marB="0" anchor="ctr"/>
                </a:tc>
              </a:tr>
              <a:tr h="476254">
                <a:tc vMerge="1">
                  <a:txBody>
                    <a:bodyPr/>
                    <a:lstStyle/>
                    <a:p>
                      <a:endParaRPr lang="zh-CN" altLang="en-US"/>
                    </a:p>
                  </a:txBody>
                  <a:tcPr/>
                </a:tc>
                <a:tc>
                  <a:txBody>
                    <a:bodyPr/>
                    <a:lstStyle/>
                    <a:p>
                      <a:pPr algn="ctr" rtl="0" fontAlgn="ctr"/>
                      <a:r>
                        <a:rPr lang="zh-CN" altLang="en-US" sz="1050" b="0" i="0" u="none" strike="noStrike">
                          <a:solidFill>
                            <a:srgbClr val="000000"/>
                          </a:solidFill>
                          <a:latin typeface="宋体"/>
                        </a:rPr>
                        <a:t>余额（亿元）</a:t>
                      </a:r>
                    </a:p>
                  </a:txBody>
                  <a:tcPr marL="0" marR="0" marT="0" marB="0" anchor="ctr"/>
                </a:tc>
                <a:tc>
                  <a:txBody>
                    <a:bodyPr/>
                    <a:lstStyle/>
                    <a:p>
                      <a:pPr algn="ctr" rtl="0" fontAlgn="ctr"/>
                      <a:r>
                        <a:rPr lang="en-US" altLang="zh-CN" sz="1100" b="0" i="0" u="none" strike="noStrike" dirty="0" smtClean="0">
                          <a:solidFill>
                            <a:srgbClr val="000000"/>
                          </a:solidFill>
                          <a:latin typeface="宋体"/>
                        </a:rPr>
                        <a:t>13354.17</a:t>
                      </a:r>
                      <a:endParaRPr lang="en-US" altLang="zh-CN" sz="1100" b="0" i="0" u="none" strike="noStrike" dirty="0">
                        <a:solidFill>
                          <a:srgbClr val="000000"/>
                        </a:solidFill>
                        <a:latin typeface="宋体"/>
                      </a:endParaRPr>
                    </a:p>
                  </a:txBody>
                  <a:tcPr marL="9525" marR="9525" marT="9525" marB="0" anchor="ctr"/>
                </a:tc>
                <a:tc>
                  <a:txBody>
                    <a:bodyPr/>
                    <a:lstStyle/>
                    <a:p>
                      <a:pPr algn="ctr" rtl="0" fontAlgn="ctr"/>
                      <a:r>
                        <a:rPr lang="en-US" altLang="zh-CN" sz="1100" b="0" i="0" u="none" strike="noStrike" dirty="0" smtClean="0">
                          <a:solidFill>
                            <a:srgbClr val="000000"/>
                          </a:solidFill>
                          <a:latin typeface="宋体"/>
                        </a:rPr>
                        <a:t>-34.69</a:t>
                      </a:r>
                      <a:endParaRPr lang="en-US" altLang="zh-CN" sz="1100" b="0" i="0" u="none" strike="noStrike" dirty="0">
                        <a:solidFill>
                          <a:srgbClr val="000000"/>
                        </a:solidFill>
                        <a:latin typeface="宋体"/>
                      </a:endParaRPr>
                    </a:p>
                  </a:txBody>
                  <a:tcPr marL="9525" marR="9525" marT="9525" marB="0" anchor="ctr"/>
                </a:tc>
              </a:tr>
              <a:tr h="476254">
                <a:tc vMerge="1">
                  <a:txBody>
                    <a:bodyPr/>
                    <a:lstStyle/>
                    <a:p>
                      <a:endParaRPr lang="zh-CN" altLang="en-US"/>
                    </a:p>
                  </a:txBody>
                  <a:tcPr/>
                </a:tc>
                <a:tc>
                  <a:txBody>
                    <a:bodyPr/>
                    <a:lstStyle/>
                    <a:p>
                      <a:pPr algn="ctr" rtl="0" fontAlgn="ctr"/>
                      <a:r>
                        <a:rPr lang="zh-CN" altLang="en-US" sz="1050" b="0" i="0" u="none" strike="noStrike">
                          <a:solidFill>
                            <a:srgbClr val="000000"/>
                          </a:solidFill>
                          <a:latin typeface="宋体"/>
                        </a:rPr>
                        <a:t>买入</a:t>
                      </a:r>
                      <a:r>
                        <a:rPr lang="en-US" altLang="zh-CN" sz="1050" b="0" i="0" u="none" strike="noStrike">
                          <a:solidFill>
                            <a:srgbClr val="000000"/>
                          </a:solidFill>
                          <a:latin typeface="宋体"/>
                        </a:rPr>
                        <a:t>/</a:t>
                      </a:r>
                      <a:r>
                        <a:rPr lang="zh-CN" altLang="en-US" sz="1050" b="0" i="0" u="none" strike="noStrike">
                          <a:solidFill>
                            <a:srgbClr val="000000"/>
                          </a:solidFill>
                          <a:latin typeface="宋体"/>
                        </a:rPr>
                        <a:t>偿还额</a:t>
                      </a:r>
                    </a:p>
                  </a:txBody>
                  <a:tcPr marL="0" marR="0" marT="0" marB="0" anchor="ctr"/>
                </a:tc>
                <a:tc>
                  <a:txBody>
                    <a:bodyPr/>
                    <a:lstStyle/>
                    <a:p>
                      <a:pPr algn="ctr" rtl="0" fontAlgn="ctr"/>
                      <a:r>
                        <a:rPr lang="en-US" altLang="zh-CN" sz="1100" b="0" i="0" u="none" strike="noStrike" dirty="0" smtClean="0">
                          <a:solidFill>
                            <a:srgbClr val="FF0000"/>
                          </a:solidFill>
                          <a:latin typeface="宋体"/>
                        </a:rPr>
                        <a:t>0.810</a:t>
                      </a:r>
                      <a:endParaRPr lang="en-US" altLang="zh-CN" sz="1100" b="0" i="0" u="none" strike="noStrike" dirty="0">
                        <a:solidFill>
                          <a:srgbClr val="FF0000"/>
                        </a:solidFill>
                        <a:latin typeface="宋体"/>
                      </a:endParaRPr>
                    </a:p>
                  </a:txBody>
                  <a:tcPr marL="9525" marR="9525" marT="9525" marB="0" anchor="ctr"/>
                </a:tc>
                <a:tc>
                  <a:txBody>
                    <a:bodyPr/>
                    <a:lstStyle/>
                    <a:p>
                      <a:pPr algn="ctr" rtl="0" fontAlgn="ctr"/>
                      <a:r>
                        <a:rPr lang="zh-CN" altLang="en-US" sz="1100" b="0" i="0" u="none" strike="noStrike">
                          <a:solidFill>
                            <a:srgbClr val="000000"/>
                          </a:solidFill>
                          <a:latin typeface="Arial"/>
                        </a:rPr>
                        <a:t>　</a:t>
                      </a:r>
                    </a:p>
                  </a:txBody>
                  <a:tcPr marL="9525" marR="9525" marT="9525" marB="0" anchor="ctr"/>
                </a:tc>
              </a:tr>
              <a:tr h="476254">
                <a:tc rowSpan="2">
                  <a:txBody>
                    <a:bodyPr/>
                    <a:lstStyle/>
                    <a:p>
                      <a:pPr algn="ctr" rtl="0" fontAlgn="ctr"/>
                      <a:r>
                        <a:rPr lang="zh-CN" altLang="en-US" sz="1050" b="1" i="0" u="none" strike="noStrike">
                          <a:solidFill>
                            <a:srgbClr val="00B050"/>
                          </a:solidFill>
                          <a:latin typeface="宋体"/>
                        </a:rPr>
                        <a:t>融券交易</a:t>
                      </a:r>
                    </a:p>
                  </a:txBody>
                  <a:tcPr marL="0" marR="0" marT="0" marB="0" anchor="ctr"/>
                </a:tc>
                <a:tc>
                  <a:txBody>
                    <a:bodyPr/>
                    <a:lstStyle/>
                    <a:p>
                      <a:pPr algn="ctr" rtl="0" fontAlgn="ctr"/>
                      <a:r>
                        <a:rPr lang="zh-CN" altLang="en-US" sz="1050" b="0" i="0" u="none" strike="noStrike">
                          <a:solidFill>
                            <a:srgbClr val="000000"/>
                          </a:solidFill>
                          <a:latin typeface="宋体"/>
                        </a:rPr>
                        <a:t>卖出（亿股）</a:t>
                      </a:r>
                    </a:p>
                  </a:txBody>
                  <a:tcPr marL="0" marR="0" marT="0" marB="0" anchor="ctr"/>
                </a:tc>
                <a:tc>
                  <a:txBody>
                    <a:bodyPr/>
                    <a:lstStyle/>
                    <a:p>
                      <a:pPr algn="ctr" rtl="0" fontAlgn="ctr"/>
                      <a:r>
                        <a:rPr lang="en-US" altLang="zh-CN" sz="1100" b="0" i="0" u="none" strike="noStrike" dirty="0" smtClean="0">
                          <a:solidFill>
                            <a:srgbClr val="000000"/>
                          </a:solidFill>
                          <a:latin typeface="宋体"/>
                        </a:rPr>
                        <a:t>178.15</a:t>
                      </a:r>
                      <a:endParaRPr lang="en-US" altLang="zh-CN" sz="1100" b="0" i="0" u="none" strike="noStrike" dirty="0">
                        <a:solidFill>
                          <a:srgbClr val="000000"/>
                        </a:solidFill>
                        <a:latin typeface="宋体"/>
                      </a:endParaRPr>
                    </a:p>
                  </a:txBody>
                  <a:tcPr marL="9525" marR="9525" marT="9525" marB="0" anchor="ctr"/>
                </a:tc>
                <a:tc>
                  <a:txBody>
                    <a:bodyPr/>
                    <a:lstStyle/>
                    <a:p>
                      <a:pPr algn="ctr" rtl="0" fontAlgn="ctr"/>
                      <a:r>
                        <a:rPr lang="en-US" altLang="zh-CN" sz="1100" b="0" i="0" u="none" strike="noStrike" dirty="0" smtClean="0">
                          <a:solidFill>
                            <a:srgbClr val="000000"/>
                          </a:solidFill>
                          <a:latin typeface="宋体"/>
                        </a:rPr>
                        <a:t>-63.69</a:t>
                      </a:r>
                      <a:endParaRPr lang="en-US" altLang="zh-CN" sz="1100" b="0" i="0" u="none" strike="noStrike" dirty="0">
                        <a:solidFill>
                          <a:srgbClr val="000000"/>
                        </a:solidFill>
                        <a:latin typeface="宋体"/>
                      </a:endParaRPr>
                    </a:p>
                  </a:txBody>
                  <a:tcPr marL="9525" marR="9525" marT="9525" marB="0" anchor="ctr"/>
                </a:tc>
              </a:tr>
              <a:tr h="476254">
                <a:tc vMerge="1">
                  <a:txBody>
                    <a:bodyPr/>
                    <a:lstStyle/>
                    <a:p>
                      <a:endParaRPr lang="zh-CN" altLang="en-US"/>
                    </a:p>
                  </a:txBody>
                  <a:tcPr/>
                </a:tc>
                <a:tc>
                  <a:txBody>
                    <a:bodyPr/>
                    <a:lstStyle/>
                    <a:p>
                      <a:pPr algn="ctr" rtl="0" fontAlgn="ctr"/>
                      <a:r>
                        <a:rPr lang="zh-CN" altLang="en-US" sz="1050" b="0" i="0" u="none" strike="noStrike">
                          <a:solidFill>
                            <a:srgbClr val="000000"/>
                          </a:solidFill>
                          <a:latin typeface="宋体"/>
                        </a:rPr>
                        <a:t>余额（亿元）</a:t>
                      </a:r>
                    </a:p>
                  </a:txBody>
                  <a:tcPr marL="0" marR="0" marT="0" marB="0" anchor="ctr"/>
                </a:tc>
                <a:tc>
                  <a:txBody>
                    <a:bodyPr/>
                    <a:lstStyle/>
                    <a:p>
                      <a:pPr algn="ctr" rtl="0" fontAlgn="ctr"/>
                      <a:r>
                        <a:rPr lang="en-US" altLang="zh-CN" sz="1100" b="0" i="0" u="none" strike="noStrike" dirty="0" smtClean="0">
                          <a:solidFill>
                            <a:srgbClr val="000000"/>
                          </a:solidFill>
                          <a:latin typeface="宋体"/>
                        </a:rPr>
                        <a:t>32.41</a:t>
                      </a:r>
                      <a:endParaRPr lang="en-US" altLang="zh-CN" sz="1100" b="0" i="0" u="none" strike="noStrike" dirty="0">
                        <a:solidFill>
                          <a:srgbClr val="000000"/>
                        </a:solidFill>
                        <a:latin typeface="宋体"/>
                      </a:endParaRPr>
                    </a:p>
                  </a:txBody>
                  <a:tcPr marL="9525" marR="9525" marT="9525" marB="0" anchor="ctr"/>
                </a:tc>
                <a:tc>
                  <a:txBody>
                    <a:bodyPr/>
                    <a:lstStyle/>
                    <a:p>
                      <a:pPr algn="ctr" rtl="0" fontAlgn="ctr"/>
                      <a:r>
                        <a:rPr lang="en-US" altLang="zh-CN" sz="1100" b="0" i="0" u="none" strike="noStrike" dirty="0" smtClean="0">
                          <a:solidFill>
                            <a:srgbClr val="000000"/>
                          </a:solidFill>
                          <a:latin typeface="宋体"/>
                        </a:rPr>
                        <a:t>-31.34</a:t>
                      </a:r>
                      <a:endParaRPr lang="en-US" altLang="zh-CN" sz="1100" b="0" i="0" u="none" strike="noStrike" dirty="0">
                        <a:solidFill>
                          <a:srgbClr val="000000"/>
                        </a:solidFill>
                        <a:latin typeface="宋体"/>
                      </a:endParaRPr>
                    </a:p>
                  </a:txBody>
                  <a:tcPr marL="9525" marR="9525" marT="9525" marB="0" anchor="ctr"/>
                </a:tc>
              </a:tr>
              <a:tr h="476254">
                <a:tc>
                  <a:txBody>
                    <a:bodyPr/>
                    <a:lstStyle/>
                    <a:p>
                      <a:pPr algn="ctr" rtl="0" fontAlgn="ctr"/>
                      <a:r>
                        <a:rPr lang="zh-CN" altLang="en-US" sz="1050" b="1" i="0" u="none" strike="noStrike">
                          <a:solidFill>
                            <a:srgbClr val="000000"/>
                          </a:solidFill>
                          <a:latin typeface="宋体"/>
                        </a:rPr>
                        <a:t>融资融券余额（亿元）</a:t>
                      </a:r>
                    </a:p>
                  </a:txBody>
                  <a:tcPr marL="0" marR="0" marT="0" marB="0" anchor="ctr"/>
                </a:tc>
                <a:tc>
                  <a:txBody>
                    <a:bodyPr/>
                    <a:lstStyle/>
                    <a:p>
                      <a:pPr algn="ctr" rtl="0" fontAlgn="ctr"/>
                      <a:r>
                        <a:rPr lang="zh-CN" altLang="en-US" sz="1050" b="0" i="0" u="none" strike="noStrike">
                          <a:solidFill>
                            <a:srgbClr val="000000"/>
                          </a:solidFill>
                          <a:latin typeface="宋体"/>
                        </a:rPr>
                        <a:t>　</a:t>
                      </a:r>
                    </a:p>
                  </a:txBody>
                  <a:tcPr marL="0" marR="0" marT="0" marB="0" anchor="ctr"/>
                </a:tc>
                <a:tc>
                  <a:txBody>
                    <a:bodyPr/>
                    <a:lstStyle/>
                    <a:p>
                      <a:pPr algn="ctr" rtl="0" fontAlgn="ctr"/>
                      <a:r>
                        <a:rPr lang="en-US" altLang="zh-CN" sz="1100" b="0" i="0" u="none" strike="noStrike" dirty="0" smtClean="0">
                          <a:solidFill>
                            <a:srgbClr val="000000"/>
                          </a:solidFill>
                          <a:latin typeface="宋体"/>
                        </a:rPr>
                        <a:t>13386.58</a:t>
                      </a:r>
                      <a:endParaRPr lang="en-US" altLang="zh-CN" sz="1100" b="0" i="0" u="none" strike="noStrike" dirty="0">
                        <a:solidFill>
                          <a:srgbClr val="000000"/>
                        </a:solidFill>
                        <a:latin typeface="宋体"/>
                      </a:endParaRPr>
                    </a:p>
                  </a:txBody>
                  <a:tcPr marL="9525" marR="9525" marT="9525" marB="0" anchor="ctr"/>
                </a:tc>
                <a:tc>
                  <a:txBody>
                    <a:bodyPr/>
                    <a:lstStyle/>
                    <a:p>
                      <a:pPr algn="ctr" rtl="0" fontAlgn="ctr"/>
                      <a:r>
                        <a:rPr lang="en-US" altLang="zh-CN" sz="1100" b="0" i="0" u="none" strike="noStrike" dirty="0" smtClean="0">
                          <a:solidFill>
                            <a:srgbClr val="000000"/>
                          </a:solidFill>
                          <a:latin typeface="宋体"/>
                        </a:rPr>
                        <a:t>-34.68</a:t>
                      </a:r>
                      <a:endParaRPr lang="en-US" altLang="zh-CN" sz="1100" b="0" i="0" u="none" strike="noStrike" dirty="0">
                        <a:solidFill>
                          <a:srgbClr val="000000"/>
                        </a:solidFill>
                        <a:latin typeface="宋体"/>
                      </a:endParaRPr>
                    </a:p>
                  </a:txBody>
                  <a:tcPr marL="9525" marR="9525" marT="9525" marB="0" anchor="ctr"/>
                </a:tc>
              </a:tr>
            </a:tbl>
          </a:graphicData>
        </a:graphic>
      </p:graphicFrame>
      <p:sp>
        <p:nvSpPr>
          <p:cNvPr id="4" name="矩形 3"/>
          <p:cNvSpPr/>
          <p:nvPr/>
        </p:nvSpPr>
        <p:spPr>
          <a:xfrm>
            <a:off x="857224" y="48260"/>
            <a:ext cx="2348720" cy="523220"/>
          </a:xfrm>
          <a:prstGeom prst="rect">
            <a:avLst/>
          </a:prstGeom>
        </p:spPr>
        <p:txBody>
          <a:bodyPr wrap="none">
            <a:spAutoFit/>
          </a:bodyPr>
          <a:lstStyle/>
          <a:p>
            <a:r>
              <a:rPr lang="zh-CN" altLang="en-US" sz="2800" b="1" dirty="0" smtClean="0">
                <a:latin typeface="黑体" pitchFamily="2" charset="-122"/>
                <a:ea typeface="黑体" pitchFamily="2" charset="-122"/>
              </a:rPr>
              <a:t>融资融券概况</a:t>
            </a:r>
            <a:endParaRPr lang="zh-CN"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85786" y="642918"/>
            <a:ext cx="7956550" cy="1736725"/>
          </a:xfrm>
          <a:prstGeom prst="rect">
            <a:avLst/>
          </a:prstGeom>
        </p:spPr>
        <p:txBody>
          <a:bodyPr/>
          <a:lstStyle/>
          <a:p>
            <a:pPr algn="l"/>
            <a:r>
              <a:rPr lang="zh-CN" altLang="en-US" sz="1800" b="1" dirty="0" smtClean="0">
                <a:solidFill>
                  <a:schemeClr val="tx1">
                    <a:lumMod val="95000"/>
                    <a:lumOff val="5000"/>
                  </a:schemeClr>
                </a:solidFill>
                <a:latin typeface="宋体" pitchFamily="2" charset="-122"/>
              </a:rPr>
              <a:t>据</a:t>
            </a:r>
            <a:r>
              <a:rPr lang="en-US" altLang="zh-CN" sz="1800" b="1" dirty="0" smtClean="0">
                <a:solidFill>
                  <a:schemeClr val="tx1">
                    <a:lumMod val="95000"/>
                    <a:lumOff val="5000"/>
                  </a:schemeClr>
                </a:solidFill>
                <a:latin typeface="宋体" pitchFamily="2" charset="-122"/>
              </a:rPr>
              <a:t>7</a:t>
            </a:r>
            <a:r>
              <a:rPr lang="zh-CN" altLang="en-US" sz="1800" b="1" dirty="0" smtClean="0">
                <a:solidFill>
                  <a:schemeClr val="tx1">
                    <a:lumMod val="95000"/>
                    <a:lumOff val="5000"/>
                  </a:schemeClr>
                </a:solidFill>
                <a:latin typeface="宋体" pitchFamily="2" charset="-122"/>
              </a:rPr>
              <a:t>月两</a:t>
            </a:r>
            <a:r>
              <a:rPr lang="zh-CN" altLang="en-US" sz="1800" b="1" dirty="0" smtClean="0">
                <a:solidFill>
                  <a:schemeClr val="tx1">
                    <a:lumMod val="95000"/>
                    <a:lumOff val="5000"/>
                  </a:schemeClr>
                </a:solidFill>
                <a:latin typeface="宋体" pitchFamily="2" charset="-122"/>
              </a:rPr>
              <a:t>融交</a:t>
            </a:r>
            <a:r>
              <a:rPr lang="zh-CN" altLang="en-US" sz="1800" b="1" dirty="0" smtClean="0">
                <a:latin typeface="宋体" pitchFamily="2" charset="-122"/>
              </a:rPr>
              <a:t>易统计数据显示，广发</a:t>
            </a:r>
            <a:r>
              <a:rPr lang="zh-CN" altLang="en-US" sz="1800" b="1" dirty="0" smtClean="0">
                <a:latin typeface="宋体" pitchFamily="2" charset="-122"/>
              </a:rPr>
              <a:t>证券依然占据第一</a:t>
            </a:r>
            <a:r>
              <a:rPr lang="zh-CN" altLang="en-US" sz="1800" b="1" dirty="0" smtClean="0">
                <a:latin typeface="宋体" pitchFamily="2" charset="-122"/>
              </a:rPr>
              <a:t>的位置</a:t>
            </a:r>
            <a:r>
              <a:rPr lang="zh-CN" altLang="en-US" sz="1800" b="1" dirty="0" smtClean="0">
                <a:latin typeface="宋体" pitchFamily="2" charset="-122"/>
              </a:rPr>
              <a:t>，</a:t>
            </a:r>
            <a:r>
              <a:rPr lang="zh-CN" altLang="en-US" sz="1800" b="1" dirty="0" smtClean="0">
                <a:latin typeface="宋体" pitchFamily="2" charset="-122"/>
              </a:rPr>
              <a:t>但</a:t>
            </a:r>
            <a:r>
              <a:rPr lang="zh-CN" altLang="en-US" sz="1800" b="1" dirty="0" smtClean="0">
                <a:latin typeface="宋体" pitchFamily="2" charset="-122"/>
              </a:rPr>
              <a:t>由于市场持续下跌，</a:t>
            </a:r>
            <a:r>
              <a:rPr lang="zh-CN" altLang="en-US" sz="1800" b="1" dirty="0" smtClean="0">
                <a:latin typeface="宋体" pitchFamily="2" charset="-122"/>
              </a:rPr>
              <a:t>两</a:t>
            </a:r>
            <a:r>
              <a:rPr lang="zh-CN" altLang="en-US" sz="1800" b="1" dirty="0" smtClean="0">
                <a:latin typeface="宋体" pitchFamily="2" charset="-122"/>
              </a:rPr>
              <a:t>融</a:t>
            </a:r>
            <a:r>
              <a:rPr lang="zh-CN" altLang="en-US" sz="1800" b="1" dirty="0" smtClean="0">
                <a:latin typeface="宋体" pitchFamily="2" charset="-122"/>
              </a:rPr>
              <a:t>余额也大幅下滑，只有</a:t>
            </a:r>
            <a:r>
              <a:rPr lang="en-US" altLang="en-US" sz="1800" b="1" dirty="0" smtClean="0">
                <a:latin typeface="宋体" pitchFamily="2" charset="-122"/>
              </a:rPr>
              <a:t>846.00</a:t>
            </a:r>
            <a:r>
              <a:rPr lang="zh-CN" altLang="en-US" sz="1800" b="1" dirty="0" smtClean="0">
                <a:latin typeface="宋体" pitchFamily="2" charset="-122"/>
              </a:rPr>
              <a:t>亿</a:t>
            </a:r>
            <a:r>
              <a:rPr lang="zh-CN" altLang="en-US" sz="1800" b="1" dirty="0" smtClean="0">
                <a:latin typeface="宋体" pitchFamily="2" charset="-122"/>
              </a:rPr>
              <a:t>元，银河证券</a:t>
            </a:r>
            <a:r>
              <a:rPr lang="zh-CN" altLang="en-US" sz="1800" b="1" dirty="0" smtClean="0">
                <a:latin typeface="宋体" pitchFamily="2" charset="-122"/>
              </a:rPr>
              <a:t>以</a:t>
            </a:r>
            <a:r>
              <a:rPr lang="en-US" altLang="zh-CN" sz="1800" b="1" dirty="0" smtClean="0">
                <a:latin typeface="宋体" pitchFamily="2" charset="-122"/>
              </a:rPr>
              <a:t>818.58</a:t>
            </a:r>
            <a:r>
              <a:rPr lang="zh-CN" altLang="en-US" sz="1800" b="1" dirty="0" smtClean="0">
                <a:latin typeface="宋体" pitchFamily="2" charset="-122"/>
              </a:rPr>
              <a:t>亿</a:t>
            </a:r>
            <a:r>
              <a:rPr lang="zh-CN" altLang="en-US" sz="1800" b="1" dirty="0" smtClean="0">
                <a:latin typeface="宋体" pitchFamily="2" charset="-122"/>
              </a:rPr>
              <a:t>元紧随其后，位列第二，海通证券</a:t>
            </a:r>
            <a:r>
              <a:rPr lang="zh-CN" altLang="en-US" sz="1800" b="1" dirty="0" smtClean="0">
                <a:latin typeface="宋体" pitchFamily="2" charset="-122"/>
              </a:rPr>
              <a:t>以</a:t>
            </a:r>
            <a:r>
              <a:rPr lang="en-US" altLang="zh-CN" sz="1800" b="1" dirty="0" smtClean="0">
                <a:latin typeface="宋体" pitchFamily="2" charset="-122"/>
              </a:rPr>
              <a:t>796.97</a:t>
            </a:r>
            <a:r>
              <a:rPr lang="zh-CN" altLang="en-US" sz="1800" b="1" dirty="0" smtClean="0">
                <a:latin typeface="宋体" pitchFamily="2" charset="-122"/>
              </a:rPr>
              <a:t>亿</a:t>
            </a:r>
            <a:r>
              <a:rPr lang="zh-CN" altLang="en-US" sz="1800" b="1" dirty="0" smtClean="0">
                <a:latin typeface="宋体" pitchFamily="2" charset="-122"/>
              </a:rPr>
              <a:t>元排名第三。如果将中信浙江、中信山东的数据合并到中信证券来计算，则中信系的融资融券余额</a:t>
            </a:r>
            <a:r>
              <a:rPr lang="zh-CN" altLang="en-US" sz="1800" b="1" dirty="0" smtClean="0">
                <a:latin typeface="宋体" pitchFamily="2" charset="-122"/>
              </a:rPr>
              <a:t>为</a:t>
            </a:r>
            <a:r>
              <a:rPr lang="en-US" altLang="zh-CN" sz="1800" b="1" dirty="0" smtClean="0">
                <a:latin typeface="宋体" pitchFamily="2" charset="-122"/>
              </a:rPr>
              <a:t>760.30</a:t>
            </a:r>
            <a:r>
              <a:rPr lang="zh-CN" altLang="en-US" sz="1800" b="1" dirty="0" smtClean="0">
                <a:latin typeface="宋体" pitchFamily="2" charset="-122"/>
              </a:rPr>
              <a:t>亿</a:t>
            </a:r>
            <a:r>
              <a:rPr lang="zh-CN" altLang="en-US" sz="1800" b="1" dirty="0" smtClean="0">
                <a:latin typeface="宋体" pitchFamily="2" charset="-122"/>
              </a:rPr>
              <a:t>元。</a:t>
            </a:r>
            <a:r>
              <a:rPr lang="en-US" altLang="zh-CN" sz="1800" b="1" dirty="0" smtClean="0">
                <a:latin typeface="宋体" pitchFamily="2" charset="-122"/>
              </a:rPr>
              <a:t/>
            </a:r>
            <a:br>
              <a:rPr lang="en-US" altLang="zh-CN" sz="1800" b="1" dirty="0" smtClean="0">
                <a:latin typeface="宋体" pitchFamily="2" charset="-122"/>
              </a:rPr>
            </a:br>
            <a:endParaRPr lang="zh-CN" altLang="en-US" sz="1800" dirty="0"/>
          </a:p>
        </p:txBody>
      </p:sp>
      <p:sp>
        <p:nvSpPr>
          <p:cNvPr id="5" name="矩形 4"/>
          <p:cNvSpPr/>
          <p:nvPr/>
        </p:nvSpPr>
        <p:spPr>
          <a:xfrm>
            <a:off x="857224" y="48260"/>
            <a:ext cx="3070071" cy="523220"/>
          </a:xfrm>
          <a:prstGeom prst="rect">
            <a:avLst/>
          </a:prstGeom>
        </p:spPr>
        <p:txBody>
          <a:bodyPr wrap="none">
            <a:spAutoFit/>
          </a:bodyPr>
          <a:lstStyle/>
          <a:p>
            <a:r>
              <a:rPr lang="zh-CN" altLang="en-US" sz="2800" b="1" dirty="0" smtClean="0">
                <a:latin typeface="黑体" pitchFamily="2" charset="-122"/>
                <a:ea typeface="黑体" pitchFamily="2" charset="-122"/>
              </a:rPr>
              <a:t>两融业务券商排行</a:t>
            </a:r>
            <a:endParaRPr lang="zh-CN" altLang="en-US" sz="2800" dirty="0"/>
          </a:p>
        </p:txBody>
      </p:sp>
      <p:graphicFrame>
        <p:nvGraphicFramePr>
          <p:cNvPr id="7" name="图表 6"/>
          <p:cNvGraphicFramePr/>
          <p:nvPr/>
        </p:nvGraphicFramePr>
        <p:xfrm>
          <a:off x="1285852" y="2571744"/>
          <a:ext cx="6715172" cy="30861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57224" y="785794"/>
            <a:ext cx="7715304" cy="1522403"/>
          </a:xfrm>
          <a:prstGeom prst="rect">
            <a:avLst/>
          </a:prstGeom>
        </p:spPr>
        <p:txBody>
          <a:bodyPr/>
          <a:lstStyle/>
          <a:p>
            <a:pPr algn="l"/>
            <a:r>
              <a:rPr lang="zh-CN" altLang="en-US" sz="1800" b="1" dirty="0" smtClean="0">
                <a:solidFill>
                  <a:schemeClr val="tx1">
                    <a:lumMod val="95000"/>
                    <a:lumOff val="5000"/>
                  </a:schemeClr>
                </a:solidFill>
                <a:latin typeface="宋体" pitchFamily="2" charset="-122"/>
              </a:rPr>
              <a:t>据</a:t>
            </a:r>
            <a:r>
              <a:rPr lang="en-US" altLang="zh-CN" sz="1800" b="1" dirty="0" smtClean="0">
                <a:solidFill>
                  <a:schemeClr val="tx1">
                    <a:lumMod val="95000"/>
                    <a:lumOff val="5000"/>
                  </a:schemeClr>
                </a:solidFill>
                <a:latin typeface="宋体" pitchFamily="2" charset="-122"/>
              </a:rPr>
              <a:t>7</a:t>
            </a:r>
            <a:r>
              <a:rPr lang="zh-CN" altLang="en-US" sz="1800" b="1" dirty="0" smtClean="0">
                <a:solidFill>
                  <a:schemeClr val="tx1">
                    <a:lumMod val="95000"/>
                    <a:lumOff val="5000"/>
                  </a:schemeClr>
                </a:solidFill>
                <a:latin typeface="宋体" pitchFamily="2" charset="-122"/>
              </a:rPr>
              <a:t>月</a:t>
            </a:r>
            <a:r>
              <a:rPr lang="zh-CN" altLang="en-US" sz="1800" b="1" dirty="0" smtClean="0">
                <a:solidFill>
                  <a:schemeClr val="tx1">
                    <a:lumMod val="95000"/>
                    <a:lumOff val="5000"/>
                  </a:schemeClr>
                </a:solidFill>
                <a:latin typeface="宋体" pitchFamily="2" charset="-122"/>
              </a:rPr>
              <a:t>融资交易</a:t>
            </a:r>
            <a:r>
              <a:rPr lang="zh-CN" altLang="en-US" sz="1800" b="1" dirty="0" smtClean="0">
                <a:solidFill>
                  <a:schemeClr val="tx1"/>
                </a:solidFill>
                <a:latin typeface="宋体" pitchFamily="2" charset="-122"/>
              </a:rPr>
              <a:t>统计数据显示，广发证券继续排名第一，融资余额</a:t>
            </a:r>
            <a:r>
              <a:rPr lang="zh-CN" altLang="en-US" sz="1800" b="1" dirty="0" smtClean="0">
                <a:solidFill>
                  <a:schemeClr val="tx1"/>
                </a:solidFill>
                <a:latin typeface="宋体" pitchFamily="2" charset="-122"/>
              </a:rPr>
              <a:t>为</a:t>
            </a:r>
            <a:r>
              <a:rPr lang="en-US" altLang="zh-CN" sz="1800" b="1" dirty="0" smtClean="0">
                <a:latin typeface="宋体" pitchFamily="2" charset="-122"/>
              </a:rPr>
              <a:t>842.45</a:t>
            </a:r>
            <a:r>
              <a:rPr lang="zh-CN" altLang="en-US" sz="1800" b="1" dirty="0" smtClean="0">
                <a:solidFill>
                  <a:schemeClr val="tx1"/>
                </a:solidFill>
                <a:latin typeface="宋体" pitchFamily="2" charset="-122"/>
              </a:rPr>
              <a:t>亿</a:t>
            </a:r>
            <a:r>
              <a:rPr lang="zh-CN" altLang="en-US" sz="1800" b="1" dirty="0" smtClean="0">
                <a:solidFill>
                  <a:schemeClr val="tx1"/>
                </a:solidFill>
                <a:latin typeface="宋体" pitchFamily="2" charset="-122"/>
              </a:rPr>
              <a:t>元。银河证券</a:t>
            </a:r>
            <a:r>
              <a:rPr lang="zh-CN" altLang="en-US" sz="1800" b="1" dirty="0" smtClean="0">
                <a:latin typeface="宋体" pitchFamily="2" charset="-122"/>
              </a:rPr>
              <a:t>以</a:t>
            </a:r>
            <a:r>
              <a:rPr lang="en-US" altLang="zh-CN" sz="1800" b="1" dirty="0" smtClean="0">
                <a:latin typeface="宋体" pitchFamily="2" charset="-122"/>
              </a:rPr>
              <a:t>812.71</a:t>
            </a:r>
            <a:r>
              <a:rPr lang="zh-CN" altLang="en-US" sz="1800" b="1" dirty="0" smtClean="0">
                <a:latin typeface="宋体" pitchFamily="2" charset="-122"/>
              </a:rPr>
              <a:t>亿</a:t>
            </a:r>
            <a:r>
              <a:rPr lang="zh-CN" altLang="en-US" sz="1800" b="1" dirty="0" smtClean="0">
                <a:latin typeface="宋体" pitchFamily="2" charset="-122"/>
              </a:rPr>
              <a:t>元，排名第二，海通证券</a:t>
            </a:r>
            <a:r>
              <a:rPr lang="zh-CN" altLang="en-US" sz="1800" b="1" dirty="0" smtClean="0">
                <a:solidFill>
                  <a:schemeClr val="tx1"/>
                </a:solidFill>
                <a:latin typeface="宋体" pitchFamily="2" charset="-122"/>
              </a:rPr>
              <a:t>以</a:t>
            </a:r>
            <a:r>
              <a:rPr lang="en-US" altLang="zh-CN" sz="1800" b="1" dirty="0" smtClean="0">
                <a:solidFill>
                  <a:schemeClr val="tx1"/>
                </a:solidFill>
                <a:latin typeface="宋体" pitchFamily="2" charset="-122"/>
              </a:rPr>
              <a:t>794.32</a:t>
            </a:r>
            <a:r>
              <a:rPr lang="zh-CN" altLang="en-US" sz="1800" b="1" dirty="0" smtClean="0">
                <a:solidFill>
                  <a:schemeClr val="tx1"/>
                </a:solidFill>
                <a:latin typeface="宋体" pitchFamily="2" charset="-122"/>
              </a:rPr>
              <a:t>亿</a:t>
            </a:r>
            <a:r>
              <a:rPr lang="zh-CN" altLang="en-US" sz="1800" b="1" dirty="0" smtClean="0">
                <a:solidFill>
                  <a:schemeClr val="tx1"/>
                </a:solidFill>
                <a:latin typeface="宋体" pitchFamily="2" charset="-122"/>
              </a:rPr>
              <a:t>元的融资余额，排名第三位。中信系的融资余额</a:t>
            </a:r>
            <a:r>
              <a:rPr lang="zh-CN" altLang="en-US" sz="1800" b="1" dirty="0" smtClean="0">
                <a:solidFill>
                  <a:schemeClr val="tx1"/>
                </a:solidFill>
                <a:latin typeface="宋体" pitchFamily="2" charset="-122"/>
              </a:rPr>
              <a:t>为</a:t>
            </a:r>
            <a:r>
              <a:rPr lang="en-US" altLang="en-US" sz="1800" b="1" dirty="0" smtClean="0">
                <a:solidFill>
                  <a:schemeClr val="tx1"/>
                </a:solidFill>
                <a:latin typeface="宋体" pitchFamily="2" charset="-122"/>
              </a:rPr>
              <a:t>758.68</a:t>
            </a:r>
            <a:r>
              <a:rPr lang="zh-CN" altLang="en-US" sz="1800" b="1" dirty="0" smtClean="0">
                <a:solidFill>
                  <a:schemeClr val="tx1"/>
                </a:solidFill>
                <a:latin typeface="宋体" pitchFamily="2" charset="-122"/>
              </a:rPr>
              <a:t>亿</a:t>
            </a:r>
            <a:r>
              <a:rPr lang="zh-CN" altLang="en-US" sz="1800" b="1" dirty="0" smtClean="0">
                <a:solidFill>
                  <a:schemeClr val="tx1"/>
                </a:solidFill>
                <a:latin typeface="宋体" pitchFamily="2" charset="-122"/>
              </a:rPr>
              <a:t>元。</a:t>
            </a:r>
            <a:r>
              <a:rPr lang="zh-CN" altLang="en-US" sz="1800" dirty="0" smtClean="0"/>
              <a:t/>
            </a:r>
            <a:br>
              <a:rPr lang="zh-CN" altLang="en-US" sz="1800" dirty="0" smtClean="0"/>
            </a:br>
            <a:r>
              <a:rPr lang="en-US" altLang="zh-CN" sz="1800" b="1" dirty="0" smtClean="0">
                <a:latin typeface="宋体" pitchFamily="2" charset="-122"/>
              </a:rPr>
              <a:t/>
            </a:r>
            <a:br>
              <a:rPr lang="en-US" altLang="zh-CN" sz="1800" b="1" dirty="0" smtClean="0">
                <a:latin typeface="宋体" pitchFamily="2" charset="-122"/>
              </a:rPr>
            </a:br>
            <a:endParaRPr lang="zh-CN" altLang="en-US" sz="1800" dirty="0"/>
          </a:p>
        </p:txBody>
      </p:sp>
      <p:sp>
        <p:nvSpPr>
          <p:cNvPr id="5" name="矩形 4"/>
          <p:cNvSpPr/>
          <p:nvPr/>
        </p:nvSpPr>
        <p:spPr>
          <a:xfrm>
            <a:off x="857224" y="48260"/>
            <a:ext cx="3070071" cy="523220"/>
          </a:xfrm>
          <a:prstGeom prst="rect">
            <a:avLst/>
          </a:prstGeom>
        </p:spPr>
        <p:txBody>
          <a:bodyPr wrap="none">
            <a:spAutoFit/>
          </a:bodyPr>
          <a:lstStyle/>
          <a:p>
            <a:r>
              <a:rPr lang="zh-CN" altLang="en-US" sz="2800" b="1" dirty="0" smtClean="0">
                <a:latin typeface="黑体" pitchFamily="2" charset="-122"/>
                <a:ea typeface="黑体" pitchFamily="2" charset="-122"/>
              </a:rPr>
              <a:t>融资余额券商排行</a:t>
            </a:r>
            <a:endParaRPr lang="zh-CN" altLang="en-US" sz="2800" dirty="0"/>
          </a:p>
        </p:txBody>
      </p:sp>
      <p:graphicFrame>
        <p:nvGraphicFramePr>
          <p:cNvPr id="6" name="图表 5"/>
          <p:cNvGraphicFramePr/>
          <p:nvPr/>
        </p:nvGraphicFramePr>
        <p:xfrm>
          <a:off x="1500166" y="2643182"/>
          <a:ext cx="6143668" cy="307183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58854" y="785794"/>
            <a:ext cx="7956550" cy="1143008"/>
          </a:xfrm>
          <a:prstGeom prst="rect">
            <a:avLst/>
          </a:prstGeom>
        </p:spPr>
        <p:txBody>
          <a:bodyPr/>
          <a:lstStyle/>
          <a:p>
            <a:pPr algn="l"/>
            <a:r>
              <a:rPr lang="zh-CN" altLang="en-US" sz="1800" b="1" dirty="0" smtClean="0">
                <a:solidFill>
                  <a:schemeClr val="tx1">
                    <a:lumMod val="95000"/>
                    <a:lumOff val="5000"/>
                  </a:schemeClr>
                </a:solidFill>
                <a:latin typeface="宋体" pitchFamily="2" charset="-122"/>
              </a:rPr>
              <a:t>据</a:t>
            </a:r>
            <a:r>
              <a:rPr lang="en-US" altLang="zh-CN" sz="1800" b="1" dirty="0" smtClean="0">
                <a:solidFill>
                  <a:schemeClr val="tx1">
                    <a:lumMod val="95000"/>
                    <a:lumOff val="5000"/>
                  </a:schemeClr>
                </a:solidFill>
                <a:latin typeface="宋体" pitchFamily="2" charset="-122"/>
              </a:rPr>
              <a:t>7</a:t>
            </a:r>
            <a:r>
              <a:rPr lang="zh-CN" altLang="en-US" sz="1800" b="1" dirty="0" smtClean="0">
                <a:latin typeface="宋体" pitchFamily="2" charset="-122"/>
              </a:rPr>
              <a:t>月</a:t>
            </a:r>
            <a:r>
              <a:rPr lang="zh-CN" altLang="en-US" sz="1800" b="1" dirty="0" smtClean="0">
                <a:solidFill>
                  <a:schemeClr val="tx1">
                    <a:lumMod val="95000"/>
                    <a:lumOff val="5000"/>
                  </a:schemeClr>
                </a:solidFill>
                <a:latin typeface="宋体" pitchFamily="2" charset="-122"/>
              </a:rPr>
              <a:t>融券交易统计</a:t>
            </a:r>
            <a:r>
              <a:rPr lang="zh-CN" altLang="en-US" sz="1800" b="1" dirty="0" smtClean="0">
                <a:solidFill>
                  <a:schemeClr val="tx1"/>
                </a:solidFill>
                <a:latin typeface="宋体" pitchFamily="2" charset="-122"/>
              </a:rPr>
              <a:t>数据显示</a:t>
            </a:r>
            <a:r>
              <a:rPr lang="zh-CN" altLang="en-US" sz="1800" b="1" dirty="0" smtClean="0">
                <a:latin typeface="宋体" pitchFamily="2" charset="-122"/>
              </a:rPr>
              <a:t>，</a:t>
            </a:r>
            <a:r>
              <a:rPr lang="zh-CN" altLang="en-US" sz="1800" b="1" dirty="0" smtClean="0">
                <a:latin typeface="宋体" pitchFamily="2" charset="-122"/>
              </a:rPr>
              <a:t>银河</a:t>
            </a:r>
            <a:r>
              <a:rPr lang="zh-CN" altLang="en-US" sz="1800" b="1" dirty="0" smtClean="0">
                <a:latin typeface="宋体" pitchFamily="2" charset="-122"/>
              </a:rPr>
              <a:t>证券以</a:t>
            </a:r>
            <a:r>
              <a:rPr lang="en-US" altLang="zh-CN" sz="1800" b="1" dirty="0" smtClean="0">
                <a:latin typeface="宋体" pitchFamily="2" charset="-122"/>
              </a:rPr>
              <a:t>5.87</a:t>
            </a:r>
            <a:r>
              <a:rPr lang="zh-CN" altLang="en-US" sz="1800" b="1" dirty="0" smtClean="0">
                <a:latin typeface="宋体" pitchFamily="2" charset="-122"/>
              </a:rPr>
              <a:t>亿</a:t>
            </a:r>
            <a:r>
              <a:rPr lang="zh-CN" altLang="en-US" sz="1800" b="1" dirty="0" smtClean="0">
                <a:latin typeface="宋体" pitchFamily="2" charset="-122"/>
              </a:rPr>
              <a:t>元排名第一</a:t>
            </a:r>
            <a:r>
              <a:rPr lang="zh-CN" altLang="en-US" sz="1800" b="1" dirty="0" smtClean="0">
                <a:latin typeface="宋体" pitchFamily="2" charset="-122"/>
              </a:rPr>
              <a:t>，</a:t>
            </a:r>
            <a:r>
              <a:rPr lang="zh-CN" altLang="en-US" sz="1800" b="1" dirty="0" smtClean="0">
                <a:latin typeface="宋体" pitchFamily="2" charset="-122"/>
              </a:rPr>
              <a:t>广发</a:t>
            </a:r>
            <a:r>
              <a:rPr lang="zh-CN" altLang="en-US" sz="1800" b="1" dirty="0" smtClean="0">
                <a:latin typeface="宋体" pitchFamily="2" charset="-122"/>
              </a:rPr>
              <a:t>证券</a:t>
            </a:r>
            <a:r>
              <a:rPr lang="zh-CN" altLang="en-US" sz="1800" b="1" dirty="0" smtClean="0">
                <a:latin typeface="宋体" pitchFamily="2" charset="-122"/>
              </a:rPr>
              <a:t>位</a:t>
            </a:r>
            <a:r>
              <a:rPr lang="zh-CN" altLang="en-US" sz="1800" b="1" dirty="0" smtClean="0">
                <a:solidFill>
                  <a:schemeClr val="tx1"/>
                </a:solidFill>
                <a:latin typeface="宋体" pitchFamily="2" charset="-122"/>
              </a:rPr>
              <a:t>居第二，融券</a:t>
            </a:r>
            <a:r>
              <a:rPr lang="zh-CN" altLang="en-US" sz="1800" b="1" dirty="0" smtClean="0">
                <a:solidFill>
                  <a:schemeClr val="tx1"/>
                </a:solidFill>
                <a:latin typeface="宋体" pitchFamily="2" charset="-122"/>
              </a:rPr>
              <a:t>余额</a:t>
            </a:r>
            <a:r>
              <a:rPr lang="en-US" altLang="zh-CN" sz="1800" b="1" dirty="0" smtClean="0">
                <a:solidFill>
                  <a:schemeClr val="tx1"/>
                </a:solidFill>
                <a:latin typeface="宋体" pitchFamily="2" charset="-122"/>
              </a:rPr>
              <a:t>3.54</a:t>
            </a:r>
            <a:r>
              <a:rPr lang="zh-CN" altLang="en-US" sz="1800" b="1" dirty="0" smtClean="0">
                <a:solidFill>
                  <a:schemeClr val="tx1"/>
                </a:solidFill>
                <a:latin typeface="宋体" pitchFamily="2" charset="-122"/>
              </a:rPr>
              <a:t>亿</a:t>
            </a:r>
            <a:r>
              <a:rPr lang="zh-CN" altLang="en-US" sz="1800" b="1" dirty="0" smtClean="0">
                <a:solidFill>
                  <a:schemeClr val="tx1"/>
                </a:solidFill>
                <a:latin typeface="宋体" pitchFamily="2" charset="-122"/>
              </a:rPr>
              <a:t>元。广发证券</a:t>
            </a:r>
            <a:r>
              <a:rPr lang="zh-CN" altLang="en-US" sz="1800" b="1" dirty="0" smtClean="0">
                <a:latin typeface="宋体" pitchFamily="2" charset="-122"/>
              </a:rPr>
              <a:t>融券余额</a:t>
            </a:r>
            <a:r>
              <a:rPr lang="en-US" altLang="zh-CN" sz="1800" b="1" dirty="0" smtClean="0">
                <a:latin typeface="宋体" pitchFamily="2" charset="-122"/>
              </a:rPr>
              <a:t>3.29</a:t>
            </a:r>
            <a:r>
              <a:rPr lang="zh-CN" altLang="en-US" sz="1800" b="1" dirty="0" smtClean="0">
                <a:latin typeface="宋体" pitchFamily="2" charset="-122"/>
              </a:rPr>
              <a:t>亿</a:t>
            </a:r>
            <a:r>
              <a:rPr lang="zh-CN" altLang="en-US" sz="1800" b="1" dirty="0" smtClean="0">
                <a:latin typeface="宋体" pitchFamily="2" charset="-122"/>
              </a:rPr>
              <a:t>元，排名第三。</a:t>
            </a:r>
            <a:endParaRPr lang="zh-CN" altLang="en-US" sz="1800" dirty="0"/>
          </a:p>
        </p:txBody>
      </p:sp>
      <p:sp>
        <p:nvSpPr>
          <p:cNvPr id="5" name="矩形 4"/>
          <p:cNvSpPr/>
          <p:nvPr/>
        </p:nvSpPr>
        <p:spPr>
          <a:xfrm>
            <a:off x="785786" y="48260"/>
            <a:ext cx="3070071" cy="523220"/>
          </a:xfrm>
          <a:prstGeom prst="rect">
            <a:avLst/>
          </a:prstGeom>
        </p:spPr>
        <p:txBody>
          <a:bodyPr wrap="none">
            <a:spAutoFit/>
          </a:bodyPr>
          <a:lstStyle/>
          <a:p>
            <a:r>
              <a:rPr lang="zh-CN" altLang="en-US" sz="2800" b="1" dirty="0" smtClean="0">
                <a:latin typeface="黑体" pitchFamily="2" charset="-122"/>
                <a:ea typeface="黑体" pitchFamily="2" charset="-122"/>
              </a:rPr>
              <a:t>融券余额券商排行</a:t>
            </a:r>
            <a:endParaRPr lang="zh-CN" altLang="en-US" sz="2800" b="1" dirty="0"/>
          </a:p>
        </p:txBody>
      </p:sp>
      <p:graphicFrame>
        <p:nvGraphicFramePr>
          <p:cNvPr id="7" name="图表 6"/>
          <p:cNvGraphicFramePr/>
          <p:nvPr/>
        </p:nvGraphicFramePr>
        <p:xfrm>
          <a:off x="1214414" y="2786058"/>
          <a:ext cx="6357982" cy="288607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1_Win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Wind">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in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in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in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in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in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in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in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in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in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in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in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in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Wind">
  <a:themeElements>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主题">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主题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主题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主题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主题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主题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主题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主题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主题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主题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主题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pt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_券商投行123 (2)</Template>
  <TotalTime>10513</TotalTime>
  <Words>1829</Words>
  <Application>Microsoft Office PowerPoint</Application>
  <PresentationFormat>全屏显示(4:3)</PresentationFormat>
  <Paragraphs>265</Paragraphs>
  <Slides>22</Slides>
  <Notes>9</Notes>
  <HiddenSlides>0</HiddenSlides>
  <MMClips>0</MMClips>
  <ScaleCrop>false</ScaleCrop>
  <HeadingPairs>
    <vt:vector size="4" baseType="variant">
      <vt:variant>
        <vt:lpstr>主题</vt:lpstr>
      </vt:variant>
      <vt:variant>
        <vt:i4>3</vt:i4>
      </vt:variant>
      <vt:variant>
        <vt:lpstr>幻灯片标题</vt:lpstr>
      </vt:variant>
      <vt:variant>
        <vt:i4>22</vt:i4>
      </vt:variant>
    </vt:vector>
  </HeadingPairs>
  <TitlesOfParts>
    <vt:vector size="25" baseType="lpstr">
      <vt:lpstr>1_Wind</vt:lpstr>
      <vt:lpstr>Wind</vt:lpstr>
      <vt:lpstr>ppt2</vt:lpstr>
      <vt:lpstr>幻灯片 1</vt:lpstr>
      <vt:lpstr>引  言</vt:lpstr>
      <vt:lpstr>目   录</vt:lpstr>
      <vt:lpstr>幻灯片 4</vt:lpstr>
      <vt:lpstr>从最近一年的融资融券余额数据来看，总体上是呈现出逐级增长的态势，尤其是二级市场表现较好的时候，融资融券余额增长较快，随着行情的持续火爆，5月两融余额达到历史高点，但之后，两融余额开始出现了下滑，由于一系列因素影响，7月更是出现大幅度的下滑。</vt:lpstr>
      <vt:lpstr>截止7月底，全市场的融资融券余额为13386.58亿元，环比下降34.68%，规模一下回到了2月左右的水平。其中，融资余额为13354.17亿元，环比下降34.69%，而融券余额为32.41亿元，环比下降了31.34%。    </vt:lpstr>
      <vt:lpstr>据7月两融交易统计数据显示，广发证券依然占据第一的位置，但由于市场持续下跌，两融余额也大幅下滑，只有846.00亿元，银河证券以818.58亿元紧随其后，位列第二，海通证券以796.97亿元排名第三。如果将中信浙江、中信山东的数据合并到中信证券来计算，则中信系的融资融券余额为760.30亿元。 </vt:lpstr>
      <vt:lpstr>据7月融资交易统计数据显示，广发证券继续排名第一，融资余额为842.45亿元。银河证券以812.71亿元，排名第二，海通证券以794.32亿元的融资余额，排名第三位。中信系的融资余额为758.68亿元。  </vt:lpstr>
      <vt:lpstr>据7月融券交易统计数据显示，银河证券以5.87亿元排名第一，广发证券位居第二，融券余额3.54亿元。广发证券融券余额3.29亿元，排名第三。</vt:lpstr>
      <vt:lpstr>幻灯片 10</vt:lpstr>
      <vt:lpstr>截至2015年7月底，融资融券余额个股前几位基本保持。中国平安以285.50亿元的融资融券余额成为月度融资融券余额股票类第一名，余额比6月末减少了164.61亿元左右，在总的排行榜上位居第二，仅次于华泰柏瑞沪深300ETF。 </vt:lpstr>
      <vt:lpstr>截至2015年7月底，中国平安以285.32亿元的融资余额占据月度融资余额第一名，中信证券的融资余额为230.68亿元,位居第二，兴业银行融资余额为146.63亿元，位居第三。</vt:lpstr>
      <vt:lpstr>截至2015年7月底， 融券余额前三位发生一定变化，招商银行以 4560万元排名第一位， 贵州茅台以3986万元排名第二，中国中铁以3876万元的融券余额排名第三位。 </vt:lpstr>
      <vt:lpstr>截至2015年7月底，中国中铁农业银行以295万股的融券余量位居月度融券余量第一名，招商银行以263万股位列第二位，河北钢铁以236万股进入第三位。 </vt:lpstr>
      <vt:lpstr>截至2015年7月底，华泰柏瑞沪深300ETF以513.89亿元的融资融券余额排名月度融资融券余额第一名，华夏上证50ETF和嘉实沪深300ETF分别以172.23亿元和106.43亿元的融资融券余额位居第二，三位。</vt:lpstr>
      <vt:lpstr>幻灯片 16</vt:lpstr>
      <vt:lpstr>从最近的转融资业务数据来看，期末余额从自2014年10月开始基本上处于高位，即使这两个月融资融券出现较大幅度回落，其依然保持平稳。截至2015年7月底，转融资期末金额达到了1082.43亿元，同时偿还金额为32.14亿元。</vt:lpstr>
      <vt:lpstr>截止2015年7月底，期末金额达到了1101.3亿元，同时偿还金额为83.74亿元。7天，14天，28天，91天都没有任何转融资交易，长期限品种182天出现了76.24亿元的转融资交易，合计环比下降36.67%。 </vt:lpstr>
      <vt:lpstr>截至2015年7月底，转融券期末金额为32.88亿元，环比下降82.40%。3天，7天，14天，28天以及182天分别产生0万股、1602万股、7142万股、27177.53万股和185万股的转融券交易。转融券数量较上月出现较大幅度的下降。</vt:lpstr>
      <vt:lpstr>截至2015年7月底，河北钢铁转融通余量占据证券出借排名首位，达到了13189万股，国电电力出借了3247万股，占据第二的位置，华泰证券出借量为1272万股,位居第三。</vt:lpstr>
      <vt:lpstr>幻灯片 21</vt:lpstr>
      <vt:lpstr>幻灯片 22</vt:lpstr>
    </vt:vector>
  </TitlesOfParts>
  <Company>wind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htzhang</dc:creator>
  <cp:lastModifiedBy>lchen</cp:lastModifiedBy>
  <cp:revision>1382</cp:revision>
  <dcterms:created xsi:type="dcterms:W3CDTF">2012-04-16T00:55:13Z</dcterms:created>
  <dcterms:modified xsi:type="dcterms:W3CDTF">2015-08-13T01:04:29Z</dcterms:modified>
</cp:coreProperties>
</file>