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1" r:id="rId7"/>
    <p:sldId id="266" r:id="rId8"/>
    <p:sldId id="265" r:id="rId9"/>
    <p:sldId id="263" r:id="rId10"/>
    <p:sldId id="262" r:id="rId11"/>
    <p:sldId id="264" r:id="rId12"/>
    <p:sldId id="280" r:id="rId13"/>
    <p:sldId id="267" r:id="rId14"/>
    <p:sldId id="271" r:id="rId15"/>
    <p:sldId id="278" r:id="rId16"/>
    <p:sldId id="268" r:id="rId17"/>
    <p:sldId id="269" r:id="rId18"/>
    <p:sldId id="270" r:id="rId19"/>
    <p:sldId id="281" r:id="rId20"/>
    <p:sldId id="282" r:id="rId21"/>
    <p:sldId id="275" r:id="rId22"/>
    <p:sldId id="276" r:id="rId23"/>
    <p:sldId id="277" r:id="rId24"/>
    <p:sldId id="279"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62" d="100"/>
          <a:sy n="62" d="100"/>
        </p:scale>
        <p:origin x="8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CL-643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942271" y="4570058"/>
            <a:ext cx="6607072" cy="1021498"/>
          </a:xfrm>
        </p:spPr>
        <p:txBody>
          <a:bodyPr>
            <a:normAutofit/>
          </a:bodyPr>
          <a:lstStyle/>
          <a:p>
            <a:r>
              <a:rPr lang="en-US" sz="1800" dirty="0">
                <a:solidFill>
                  <a:schemeClr val="tx1">
                    <a:lumMod val="85000"/>
                    <a:lumOff val="15000"/>
                  </a:schemeClr>
                </a:solidFill>
              </a:rPr>
              <a:t>Course Project- Travelling salesman problem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A4E2830-536F-7205-E4AB-3E3F596FD361}"/>
              </a:ext>
            </a:extLst>
          </p:cNvPr>
          <p:cNvSpPr txBox="1"/>
          <p:nvPr/>
        </p:nvSpPr>
        <p:spPr>
          <a:xfrm>
            <a:off x="5062887" y="5080807"/>
            <a:ext cx="3907857" cy="923330"/>
          </a:xfrm>
          <a:prstGeom prst="rect">
            <a:avLst/>
          </a:prstGeom>
          <a:noFill/>
        </p:spPr>
        <p:txBody>
          <a:bodyPr wrap="square" rtlCol="0">
            <a:spAutoFit/>
          </a:bodyPr>
          <a:lstStyle/>
          <a:p>
            <a:r>
              <a:rPr lang="en-IN" dirty="0"/>
              <a:t>By-</a:t>
            </a:r>
          </a:p>
          <a:p>
            <a:pPr marL="285750" indent="-285750">
              <a:buFont typeface="Arial" panose="020B0604020202020204" pitchFamily="34" charset="0"/>
              <a:buChar char="•"/>
            </a:pPr>
            <a:r>
              <a:rPr lang="en-IN" dirty="0"/>
              <a:t>Siddharth Kashyap 210122058</a:t>
            </a:r>
          </a:p>
          <a:p>
            <a:pPr marL="285750" indent="-285750">
              <a:buFont typeface="Arial" panose="020B0604020202020204" pitchFamily="34" charset="0"/>
              <a:buChar char="•"/>
            </a:pPr>
            <a:r>
              <a:rPr lang="en-IN" dirty="0"/>
              <a:t>Shreya Anand  210122056</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a:xfrm>
            <a:off x="852355" y="781437"/>
            <a:ext cx="10683801" cy="990108"/>
          </a:xfrm>
        </p:spPr>
        <p:txBody>
          <a:bodyPr>
            <a:normAutofit fontScale="90000"/>
          </a:bodyPr>
          <a:lstStyle/>
          <a:p>
            <a:r>
              <a:rPr lang="en-US" sz="3800" dirty="0"/>
              <a:t>Solution strategy: Single Travelling Salesman Prob.</a:t>
            </a:r>
            <a:endParaRPr lang="en-IN" sz="3800" dirty="0"/>
          </a:p>
        </p:txBody>
      </p:sp>
      <p:sp>
        <p:nvSpPr>
          <p:cNvPr id="3" name="TextBox 2">
            <a:extLst>
              <a:ext uri="{FF2B5EF4-FFF2-40B4-BE49-F238E27FC236}">
                <a16:creationId xmlns:a16="http://schemas.microsoft.com/office/drawing/2014/main" id="{388705EC-3935-CD3A-767D-E1F65FDBDC72}"/>
              </a:ext>
            </a:extLst>
          </p:cNvPr>
          <p:cNvSpPr txBox="1"/>
          <p:nvPr/>
        </p:nvSpPr>
        <p:spPr>
          <a:xfrm>
            <a:off x="7465379" y="3043300"/>
            <a:ext cx="4375421" cy="1477328"/>
          </a:xfrm>
          <a:prstGeom prst="rect">
            <a:avLst/>
          </a:prstGeom>
          <a:noFill/>
        </p:spPr>
        <p:txBody>
          <a:bodyPr wrap="square" rtlCol="0">
            <a:spAutoFit/>
          </a:bodyPr>
          <a:lstStyle/>
          <a:p>
            <a:r>
              <a:rPr lang="en-US" dirty="0"/>
              <a:t>The described problem can be solved via-</a:t>
            </a:r>
          </a:p>
          <a:p>
            <a:endParaRPr lang="en-IN" dirty="0"/>
          </a:p>
          <a:p>
            <a:pPr marL="342900" indent="-342900">
              <a:buFont typeface="+mj-lt"/>
              <a:buAutoNum type="arabicPeriod"/>
            </a:pPr>
            <a:r>
              <a:rPr lang="en-IN" dirty="0"/>
              <a:t>Mathematical programming</a:t>
            </a:r>
            <a:endParaRPr lang="en-US" dirty="0"/>
          </a:p>
          <a:p>
            <a:pPr marL="342900" indent="-342900">
              <a:buFont typeface="+mj-lt"/>
              <a:buAutoNum type="arabicPeriod"/>
            </a:pPr>
            <a:r>
              <a:rPr lang="en-US" dirty="0"/>
              <a:t>Metaheuristic</a:t>
            </a:r>
            <a:r>
              <a:rPr lang="en-IN" dirty="0"/>
              <a:t> technique</a:t>
            </a:r>
          </a:p>
          <a:p>
            <a:endParaRPr lang="en-IN" dirty="0"/>
          </a:p>
        </p:txBody>
      </p:sp>
      <p:sp>
        <p:nvSpPr>
          <p:cNvPr id="48" name="TextBox 47">
            <a:extLst>
              <a:ext uri="{FF2B5EF4-FFF2-40B4-BE49-F238E27FC236}">
                <a16:creationId xmlns:a16="http://schemas.microsoft.com/office/drawing/2014/main" id="{6447DD1E-87A6-3390-53F6-9346D05F0AB5}"/>
              </a:ext>
            </a:extLst>
          </p:cNvPr>
          <p:cNvSpPr txBox="1"/>
          <p:nvPr/>
        </p:nvSpPr>
        <p:spPr>
          <a:xfrm>
            <a:off x="1023856" y="2125061"/>
            <a:ext cx="3647768" cy="369332"/>
          </a:xfrm>
          <a:prstGeom prst="rect">
            <a:avLst/>
          </a:prstGeom>
          <a:noFill/>
        </p:spPr>
        <p:txBody>
          <a:bodyPr wrap="square" rtlCol="0">
            <a:spAutoFit/>
          </a:bodyPr>
          <a:lstStyle/>
          <a:p>
            <a:r>
              <a:rPr lang="en-IN" dirty="0"/>
              <a:t>Single Travelling salesman Problem</a:t>
            </a:r>
          </a:p>
        </p:txBody>
      </p:sp>
      <p:sp>
        <p:nvSpPr>
          <p:cNvPr id="49" name="TextBox 48">
            <a:extLst>
              <a:ext uri="{FF2B5EF4-FFF2-40B4-BE49-F238E27FC236}">
                <a16:creationId xmlns:a16="http://schemas.microsoft.com/office/drawing/2014/main" id="{FB3D6A76-63AC-4C46-0A41-D48ED1019ADD}"/>
              </a:ext>
            </a:extLst>
          </p:cNvPr>
          <p:cNvSpPr txBox="1"/>
          <p:nvPr/>
        </p:nvSpPr>
        <p:spPr>
          <a:xfrm>
            <a:off x="298589" y="3565485"/>
            <a:ext cx="1659599" cy="646331"/>
          </a:xfrm>
          <a:prstGeom prst="rect">
            <a:avLst/>
          </a:prstGeom>
          <a:noFill/>
        </p:spPr>
        <p:txBody>
          <a:bodyPr wrap="square" rtlCol="0">
            <a:spAutoFit/>
          </a:bodyPr>
          <a:lstStyle/>
          <a:p>
            <a:r>
              <a:rPr lang="en-IN" dirty="0"/>
              <a:t>Mathematical Programming</a:t>
            </a:r>
          </a:p>
        </p:txBody>
      </p:sp>
      <p:sp>
        <p:nvSpPr>
          <p:cNvPr id="50" name="TextBox 49">
            <a:extLst>
              <a:ext uri="{FF2B5EF4-FFF2-40B4-BE49-F238E27FC236}">
                <a16:creationId xmlns:a16="http://schemas.microsoft.com/office/drawing/2014/main" id="{6B1E00B1-8F21-FFD2-799C-10CA020E226D}"/>
              </a:ext>
            </a:extLst>
          </p:cNvPr>
          <p:cNvSpPr txBox="1"/>
          <p:nvPr/>
        </p:nvSpPr>
        <p:spPr>
          <a:xfrm>
            <a:off x="3140113" y="3592209"/>
            <a:ext cx="1651819" cy="369332"/>
          </a:xfrm>
          <a:prstGeom prst="rect">
            <a:avLst/>
          </a:prstGeom>
          <a:noFill/>
        </p:spPr>
        <p:txBody>
          <a:bodyPr wrap="square" rtlCol="0">
            <a:spAutoFit/>
          </a:bodyPr>
          <a:lstStyle/>
          <a:p>
            <a:r>
              <a:rPr lang="en-IN" dirty="0" err="1"/>
              <a:t>Metaheurestic</a:t>
            </a:r>
            <a:r>
              <a:rPr lang="en-IN" dirty="0"/>
              <a:t> </a:t>
            </a:r>
          </a:p>
        </p:txBody>
      </p:sp>
      <p:sp>
        <p:nvSpPr>
          <p:cNvPr id="51" name="TextBox 50">
            <a:extLst>
              <a:ext uri="{FF2B5EF4-FFF2-40B4-BE49-F238E27FC236}">
                <a16:creationId xmlns:a16="http://schemas.microsoft.com/office/drawing/2014/main" id="{FAFB6451-0FC0-6066-C017-07DF6E929755}"/>
              </a:ext>
            </a:extLst>
          </p:cNvPr>
          <p:cNvSpPr txBox="1"/>
          <p:nvPr/>
        </p:nvSpPr>
        <p:spPr>
          <a:xfrm>
            <a:off x="2274874" y="4765023"/>
            <a:ext cx="1730478" cy="707886"/>
          </a:xfrm>
          <a:prstGeom prst="rect">
            <a:avLst/>
          </a:prstGeom>
          <a:noFill/>
        </p:spPr>
        <p:txBody>
          <a:bodyPr wrap="square" rtlCol="0">
            <a:spAutoFit/>
          </a:bodyPr>
          <a:lstStyle/>
          <a:p>
            <a:pPr algn="ctr"/>
            <a:r>
              <a:rPr lang="en-IN" dirty="0"/>
              <a:t>Single objective</a:t>
            </a:r>
          </a:p>
          <a:p>
            <a:pPr algn="ctr"/>
            <a:endParaRPr lang="en-IN" sz="1100" dirty="0"/>
          </a:p>
          <a:p>
            <a:pPr algn="ctr"/>
            <a:r>
              <a:rPr lang="en-IN" sz="1100" dirty="0"/>
              <a:t>Minimize cost</a:t>
            </a:r>
          </a:p>
        </p:txBody>
      </p:sp>
      <p:sp>
        <p:nvSpPr>
          <p:cNvPr id="52" name="TextBox 51">
            <a:extLst>
              <a:ext uri="{FF2B5EF4-FFF2-40B4-BE49-F238E27FC236}">
                <a16:creationId xmlns:a16="http://schemas.microsoft.com/office/drawing/2014/main" id="{44A11568-92BF-245C-1532-A1C3CF3322F8}"/>
              </a:ext>
            </a:extLst>
          </p:cNvPr>
          <p:cNvSpPr txBox="1"/>
          <p:nvPr/>
        </p:nvSpPr>
        <p:spPr>
          <a:xfrm>
            <a:off x="4044680" y="4755958"/>
            <a:ext cx="1651819" cy="877163"/>
          </a:xfrm>
          <a:prstGeom prst="rect">
            <a:avLst/>
          </a:prstGeom>
          <a:noFill/>
        </p:spPr>
        <p:txBody>
          <a:bodyPr wrap="square" rtlCol="0">
            <a:spAutoFit/>
          </a:bodyPr>
          <a:lstStyle/>
          <a:p>
            <a:r>
              <a:rPr lang="en-IN" dirty="0"/>
              <a:t>Multi objective</a:t>
            </a:r>
          </a:p>
          <a:p>
            <a:pPr algn="ctr"/>
            <a:endParaRPr lang="en-IN" sz="1100" dirty="0"/>
          </a:p>
          <a:p>
            <a:pPr algn="ctr"/>
            <a:r>
              <a:rPr lang="en-IN" sz="1100" dirty="0"/>
              <a:t>Maximizing profit</a:t>
            </a:r>
          </a:p>
          <a:p>
            <a:pPr algn="ctr"/>
            <a:r>
              <a:rPr lang="en-IN" sz="1100" dirty="0"/>
              <a:t>Minimize cost</a:t>
            </a:r>
          </a:p>
        </p:txBody>
      </p:sp>
      <p:cxnSp>
        <p:nvCxnSpPr>
          <p:cNvPr id="53" name="Connector: Elbow 52">
            <a:extLst>
              <a:ext uri="{FF2B5EF4-FFF2-40B4-BE49-F238E27FC236}">
                <a16:creationId xmlns:a16="http://schemas.microsoft.com/office/drawing/2014/main" id="{FE72B14F-1890-AD24-198E-467A4C59697E}"/>
              </a:ext>
            </a:extLst>
          </p:cNvPr>
          <p:cNvCxnSpPr>
            <a:cxnSpLocks/>
            <a:stCxn id="48" idx="2"/>
            <a:endCxn id="49" idx="0"/>
          </p:cNvCxnSpPr>
          <p:nvPr/>
        </p:nvCxnSpPr>
        <p:spPr>
          <a:xfrm rot="5400000">
            <a:off x="1452519" y="2170264"/>
            <a:ext cx="1071092" cy="17193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0F2F980-410D-A9A2-521A-44EDA520DF19}"/>
              </a:ext>
            </a:extLst>
          </p:cNvPr>
          <p:cNvCxnSpPr>
            <a:stCxn id="48" idx="2"/>
            <a:endCxn id="50" idx="0"/>
          </p:cNvCxnSpPr>
          <p:nvPr/>
        </p:nvCxnSpPr>
        <p:spPr>
          <a:xfrm rot="16200000" flipH="1">
            <a:off x="2857973" y="2484159"/>
            <a:ext cx="1097816" cy="11182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52687EDE-52D8-DB0F-0510-1438ABCB99AD}"/>
              </a:ext>
            </a:extLst>
          </p:cNvPr>
          <p:cNvCxnSpPr>
            <a:stCxn id="50" idx="2"/>
            <a:endCxn id="51" idx="0"/>
          </p:cNvCxnSpPr>
          <p:nvPr/>
        </p:nvCxnSpPr>
        <p:spPr>
          <a:xfrm rot="5400000">
            <a:off x="3151327" y="3950327"/>
            <a:ext cx="803482" cy="825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5CA5983-C16D-EE9D-86E9-D4449FECAD8A}"/>
              </a:ext>
            </a:extLst>
          </p:cNvPr>
          <p:cNvCxnSpPr>
            <a:cxnSpLocks/>
            <a:stCxn id="50" idx="2"/>
            <a:endCxn id="52" idx="0"/>
          </p:cNvCxnSpPr>
          <p:nvPr/>
        </p:nvCxnSpPr>
        <p:spPr>
          <a:xfrm rot="16200000" flipH="1">
            <a:off x="4021098" y="3906465"/>
            <a:ext cx="794417" cy="904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74E397A-E74A-CD9B-E93B-2277D28B1B5B}"/>
              </a:ext>
            </a:extLst>
          </p:cNvPr>
          <p:cNvSpPr txBox="1"/>
          <p:nvPr/>
        </p:nvSpPr>
        <p:spPr>
          <a:xfrm>
            <a:off x="264176" y="4765023"/>
            <a:ext cx="1730478" cy="707886"/>
          </a:xfrm>
          <a:prstGeom prst="rect">
            <a:avLst/>
          </a:prstGeom>
          <a:noFill/>
        </p:spPr>
        <p:txBody>
          <a:bodyPr wrap="square" rtlCol="0">
            <a:spAutoFit/>
          </a:bodyPr>
          <a:lstStyle/>
          <a:p>
            <a:r>
              <a:rPr lang="en-IN" dirty="0"/>
              <a:t>Single objective</a:t>
            </a:r>
          </a:p>
          <a:p>
            <a:endParaRPr lang="en-IN" sz="1100" dirty="0"/>
          </a:p>
          <a:p>
            <a:pPr algn="ctr"/>
            <a:r>
              <a:rPr lang="en-IN" sz="1100" dirty="0"/>
              <a:t>Minimize cost</a:t>
            </a:r>
          </a:p>
        </p:txBody>
      </p:sp>
      <p:cxnSp>
        <p:nvCxnSpPr>
          <p:cNvPr id="58" name="Connector: Elbow 57">
            <a:extLst>
              <a:ext uri="{FF2B5EF4-FFF2-40B4-BE49-F238E27FC236}">
                <a16:creationId xmlns:a16="http://schemas.microsoft.com/office/drawing/2014/main" id="{030396BC-5BFA-2389-E497-014B5F3B98A7}"/>
              </a:ext>
            </a:extLst>
          </p:cNvPr>
          <p:cNvCxnSpPr>
            <a:cxnSpLocks/>
            <a:stCxn id="49" idx="2"/>
            <a:endCxn id="57" idx="0"/>
          </p:cNvCxnSpPr>
          <p:nvPr/>
        </p:nvCxnSpPr>
        <p:spPr>
          <a:xfrm rot="16200000" flipH="1">
            <a:off x="852299" y="4487906"/>
            <a:ext cx="553207" cy="1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FA86D0E-E7A1-96D3-4DBA-23253F4C03A2}"/>
              </a:ext>
            </a:extLst>
          </p:cNvPr>
          <p:cNvSpPr txBox="1"/>
          <p:nvPr/>
        </p:nvSpPr>
        <p:spPr>
          <a:xfrm>
            <a:off x="6460678" y="3540025"/>
            <a:ext cx="671735" cy="369330"/>
          </a:xfrm>
          <a:prstGeom prst="rect">
            <a:avLst/>
          </a:prstGeom>
          <a:noFill/>
        </p:spPr>
        <p:txBody>
          <a:bodyPr wrap="square" rtlCol="0">
            <a:spAutoFit/>
          </a:bodyPr>
          <a:lstStyle/>
          <a:p>
            <a:r>
              <a:rPr lang="en-IN" dirty="0"/>
              <a:t>CPP</a:t>
            </a:r>
          </a:p>
        </p:txBody>
      </p:sp>
      <p:cxnSp>
        <p:nvCxnSpPr>
          <p:cNvPr id="60" name="Connector: Elbow 59">
            <a:extLst>
              <a:ext uri="{FF2B5EF4-FFF2-40B4-BE49-F238E27FC236}">
                <a16:creationId xmlns:a16="http://schemas.microsoft.com/office/drawing/2014/main" id="{6C110E16-84E6-F975-9E59-8E3A39F86667}"/>
              </a:ext>
            </a:extLst>
          </p:cNvPr>
          <p:cNvCxnSpPr>
            <a:cxnSpLocks/>
            <a:stCxn id="48" idx="2"/>
            <a:endCxn id="59" idx="0"/>
          </p:cNvCxnSpPr>
          <p:nvPr/>
        </p:nvCxnSpPr>
        <p:spPr>
          <a:xfrm rot="16200000" flipH="1">
            <a:off x="4299327" y="1042806"/>
            <a:ext cx="1045632" cy="39488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8B5D2F8-CADC-EFAF-070E-DDCA05E6A737}"/>
              </a:ext>
            </a:extLst>
          </p:cNvPr>
          <p:cNvSpPr txBox="1"/>
          <p:nvPr/>
        </p:nvSpPr>
        <p:spPr>
          <a:xfrm>
            <a:off x="5845013" y="4747193"/>
            <a:ext cx="1923766" cy="707886"/>
          </a:xfrm>
          <a:prstGeom prst="rect">
            <a:avLst/>
          </a:prstGeom>
          <a:noFill/>
        </p:spPr>
        <p:txBody>
          <a:bodyPr wrap="square" rtlCol="0">
            <a:spAutoFit/>
          </a:bodyPr>
          <a:lstStyle/>
          <a:p>
            <a:r>
              <a:rPr lang="en-IN" dirty="0"/>
              <a:t>Single objective</a:t>
            </a:r>
          </a:p>
          <a:p>
            <a:endParaRPr lang="en-IN" sz="1100" dirty="0"/>
          </a:p>
          <a:p>
            <a:pPr algn="ctr"/>
            <a:r>
              <a:rPr lang="en-IN" sz="1100" dirty="0"/>
              <a:t>Minimize cost</a:t>
            </a:r>
            <a:endParaRPr lang="en-IN" dirty="0"/>
          </a:p>
        </p:txBody>
      </p:sp>
      <p:cxnSp>
        <p:nvCxnSpPr>
          <p:cNvPr id="62" name="Connector: Elbow 61">
            <a:extLst>
              <a:ext uri="{FF2B5EF4-FFF2-40B4-BE49-F238E27FC236}">
                <a16:creationId xmlns:a16="http://schemas.microsoft.com/office/drawing/2014/main" id="{89F71783-502E-F3C4-7A97-E20F6DBA5A77}"/>
              </a:ext>
            </a:extLst>
          </p:cNvPr>
          <p:cNvCxnSpPr>
            <a:cxnSpLocks/>
            <a:stCxn id="59" idx="2"/>
          </p:cNvCxnSpPr>
          <p:nvPr/>
        </p:nvCxnSpPr>
        <p:spPr>
          <a:xfrm rot="5400000">
            <a:off x="6376176" y="4326823"/>
            <a:ext cx="837838" cy="2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91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Single TSP: Mathematical Programming</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79" y="2640459"/>
            <a:ext cx="9557021" cy="2031325"/>
          </a:xfrm>
          <a:prstGeom prst="rect">
            <a:avLst/>
          </a:prstGeom>
          <a:noFill/>
        </p:spPr>
        <p:txBody>
          <a:bodyPr wrap="square" rtlCol="0">
            <a:spAutoFit/>
          </a:bodyPr>
          <a:lstStyle/>
          <a:p>
            <a:r>
              <a:rPr lang="en-US" dirty="0"/>
              <a:t>Decision variable-</a:t>
            </a:r>
          </a:p>
          <a:p>
            <a:pPr marL="742950" lvl="1" indent="-285750">
              <a:buFont typeface="Arial" panose="020B0604020202020204" pitchFamily="34" charset="0"/>
              <a:buChar char="•"/>
            </a:pPr>
            <a:r>
              <a:rPr lang="en-US" dirty="0"/>
              <a:t>x(I,J) set of binary decision variable of dimension N*N. The value of x(I,J) is 1 if we take the path from </a:t>
            </a:r>
            <a:r>
              <a:rPr lang="en-US" dirty="0" err="1"/>
              <a:t>Ith</a:t>
            </a:r>
            <a:r>
              <a:rPr lang="en-US" dirty="0"/>
              <a:t> city to </a:t>
            </a:r>
            <a:r>
              <a:rPr lang="en-US" dirty="0" err="1"/>
              <a:t>Jth</a:t>
            </a:r>
            <a:r>
              <a:rPr lang="en-US" dirty="0"/>
              <a:t> city.</a:t>
            </a:r>
          </a:p>
          <a:p>
            <a:pPr marL="742950" lvl="1" indent="-285750">
              <a:buFont typeface="Arial" panose="020B0604020202020204" pitchFamily="34" charset="0"/>
              <a:buChar char="•"/>
            </a:pPr>
            <a:r>
              <a:rPr lang="en-US" dirty="0"/>
              <a:t>u(</a:t>
            </a:r>
            <a:r>
              <a:rPr lang="en-US" dirty="0" err="1"/>
              <a:t>i</a:t>
            </a:r>
            <a:r>
              <a:rPr lang="en-US" dirty="0"/>
              <a:t>) set of binary decision variables of dimension N*1. Denotes the order of city which it is visited if u(</a:t>
            </a:r>
            <a:r>
              <a:rPr lang="en-US" dirty="0" err="1"/>
              <a:t>i</a:t>
            </a:r>
            <a:r>
              <a:rPr lang="en-US" dirty="0"/>
              <a:t>)&lt;u(j) city I is visited before city J.</a:t>
            </a:r>
          </a:p>
          <a:p>
            <a:pPr marL="742950" lvl="1" indent="-285750">
              <a:buFont typeface="Arial" panose="020B0604020202020204" pitchFamily="34" charset="0"/>
              <a:buChar char="•"/>
            </a:pPr>
            <a:r>
              <a:rPr lang="en-US" dirty="0"/>
              <a:t>F- for calculation of the objective function</a:t>
            </a:r>
          </a:p>
          <a:p>
            <a:pPr marL="8001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40915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Single TSP: Mathematical Programming</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80" y="2672172"/>
            <a:ext cx="7974801" cy="3416320"/>
          </a:xfrm>
          <a:prstGeom prst="rect">
            <a:avLst/>
          </a:prstGeom>
          <a:noFill/>
        </p:spPr>
        <p:txBody>
          <a:bodyPr wrap="square" rtlCol="0">
            <a:spAutoFit/>
          </a:bodyPr>
          <a:lstStyle/>
          <a:p>
            <a:r>
              <a:rPr lang="en-US" dirty="0"/>
              <a:t>Constraints</a:t>
            </a:r>
          </a:p>
          <a:p>
            <a:pPr marL="285750" indent="-285750">
              <a:buFont typeface="Arial" panose="020B0604020202020204" pitchFamily="34" charset="0"/>
              <a:buChar char="•"/>
            </a:pPr>
            <a:r>
              <a:rPr lang="en-US" dirty="0"/>
              <a:t>Exactly 1 departure from depot city and 1 arrival to depot 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city will be visited exactly once.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Subtour elimination- The tour must not consist of smaller tours not connected to depot city.</a:t>
            </a:r>
          </a:p>
          <a:p>
            <a:endParaRPr lang="en-US" dirty="0"/>
          </a:p>
          <a:p>
            <a:endParaRPr lang="en-US" dirty="0"/>
          </a:p>
          <a:p>
            <a:pPr lvl="1"/>
            <a:endParaRPr lang="en-IN" dirty="0"/>
          </a:p>
        </p:txBody>
      </p:sp>
      <p:pic>
        <p:nvPicPr>
          <p:cNvPr id="6" name="Picture 5">
            <a:extLst>
              <a:ext uri="{FF2B5EF4-FFF2-40B4-BE49-F238E27FC236}">
                <a16:creationId xmlns:a16="http://schemas.microsoft.com/office/drawing/2014/main" id="{CDD54402-E81B-C5A7-5F12-137B49B565C0}"/>
              </a:ext>
            </a:extLst>
          </p:cNvPr>
          <p:cNvPicPr>
            <a:picLocks noChangeAspect="1"/>
          </p:cNvPicPr>
          <p:nvPr/>
        </p:nvPicPr>
        <p:blipFill>
          <a:blip r:embed="rId2"/>
          <a:stretch>
            <a:fillRect/>
          </a:stretch>
        </p:blipFill>
        <p:spPr>
          <a:xfrm>
            <a:off x="2521991" y="3346807"/>
            <a:ext cx="3264100" cy="375664"/>
          </a:xfrm>
          <a:prstGeom prst="rect">
            <a:avLst/>
          </a:prstGeom>
        </p:spPr>
      </p:pic>
      <p:pic>
        <p:nvPicPr>
          <p:cNvPr id="8" name="Picture 7">
            <a:extLst>
              <a:ext uri="{FF2B5EF4-FFF2-40B4-BE49-F238E27FC236}">
                <a16:creationId xmlns:a16="http://schemas.microsoft.com/office/drawing/2014/main" id="{2E566576-0B8C-D596-C082-FB37D8DF8F5F}"/>
              </a:ext>
            </a:extLst>
          </p:cNvPr>
          <p:cNvPicPr>
            <a:picLocks noChangeAspect="1"/>
          </p:cNvPicPr>
          <p:nvPr/>
        </p:nvPicPr>
        <p:blipFill>
          <a:blip r:embed="rId3"/>
          <a:stretch>
            <a:fillRect/>
          </a:stretch>
        </p:blipFill>
        <p:spPr>
          <a:xfrm>
            <a:off x="2521991" y="4174231"/>
            <a:ext cx="4476980" cy="406421"/>
          </a:xfrm>
          <a:prstGeom prst="rect">
            <a:avLst/>
          </a:prstGeom>
        </p:spPr>
      </p:pic>
      <p:pic>
        <p:nvPicPr>
          <p:cNvPr id="13" name="Picture 12">
            <a:extLst>
              <a:ext uri="{FF2B5EF4-FFF2-40B4-BE49-F238E27FC236}">
                <a16:creationId xmlns:a16="http://schemas.microsoft.com/office/drawing/2014/main" id="{B7E5F93A-CE59-0980-55DA-CDFC9E27C974}"/>
              </a:ext>
            </a:extLst>
          </p:cNvPr>
          <p:cNvPicPr>
            <a:picLocks noChangeAspect="1"/>
          </p:cNvPicPr>
          <p:nvPr/>
        </p:nvPicPr>
        <p:blipFill>
          <a:blip r:embed="rId4"/>
          <a:stretch>
            <a:fillRect/>
          </a:stretch>
        </p:blipFill>
        <p:spPr>
          <a:xfrm>
            <a:off x="3095152" y="5269921"/>
            <a:ext cx="3903819" cy="403626"/>
          </a:xfrm>
          <a:prstGeom prst="rect">
            <a:avLst/>
          </a:prstGeom>
        </p:spPr>
      </p:pic>
    </p:spTree>
    <p:extLst>
      <p:ext uri="{BB962C8B-B14F-4D97-AF65-F5344CB8AC3E}">
        <p14:creationId xmlns:p14="http://schemas.microsoft.com/office/powerpoint/2010/main" val="425868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a:xfrm>
            <a:off x="872121" y="352841"/>
            <a:ext cx="10447757" cy="1450757"/>
          </a:xfrm>
        </p:spPr>
        <p:txBody>
          <a:bodyPr>
            <a:normAutofit/>
          </a:bodyPr>
          <a:lstStyle/>
          <a:p>
            <a:r>
              <a:rPr lang="en-US" sz="3200" dirty="0"/>
              <a:t>Single TSP: Metaheuristic approach (Single objective)</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79" y="2640459"/>
            <a:ext cx="9557021" cy="3139321"/>
          </a:xfrm>
          <a:prstGeom prst="rect">
            <a:avLst/>
          </a:prstGeom>
          <a:noFill/>
        </p:spPr>
        <p:txBody>
          <a:bodyPr wrap="square" rtlCol="0">
            <a:spAutoFit/>
          </a:bodyPr>
          <a:lstStyle/>
          <a:p>
            <a:r>
              <a:rPr lang="en-US" dirty="0"/>
              <a:t>Metaheuristic approach</a:t>
            </a:r>
          </a:p>
          <a:p>
            <a:r>
              <a:rPr lang="en-US" dirty="0"/>
              <a:t>Decision variable-</a:t>
            </a:r>
          </a:p>
          <a:p>
            <a:pPr marL="800100" lvl="1" indent="-342900">
              <a:buFont typeface="Arial" panose="020B0604020202020204" pitchFamily="34" charset="0"/>
              <a:buChar char="•"/>
            </a:pPr>
            <a:r>
              <a:rPr lang="en-US" dirty="0"/>
              <a:t>A row matrix of size N(number of cities) where each </a:t>
            </a:r>
            <a:r>
              <a:rPr lang="en-US" dirty="0" err="1"/>
              <a:t>ith</a:t>
            </a:r>
            <a:r>
              <a:rPr lang="en-US" dirty="0"/>
              <a:t> element denotes the city visited on </a:t>
            </a:r>
            <a:r>
              <a:rPr lang="en-US" dirty="0" err="1"/>
              <a:t>ith</a:t>
            </a:r>
            <a:r>
              <a:rPr lang="en-US" dirty="0"/>
              <a:t> day. For example for N=4 one feasible solution can be [1 2 4 3]. This denotes starting from 1(the depot city) we visit 2 on the 2</a:t>
            </a:r>
            <a:r>
              <a:rPr lang="en-US" baseline="30000" dirty="0"/>
              <a:t>nd</a:t>
            </a:r>
            <a:r>
              <a:rPr lang="en-US" dirty="0"/>
              <a:t> day 4 on the 3</a:t>
            </a:r>
            <a:r>
              <a:rPr lang="en-US" baseline="30000" dirty="0"/>
              <a:t>rd</a:t>
            </a:r>
            <a:r>
              <a:rPr lang="en-US" dirty="0"/>
              <a:t> day and 3 on the 4</a:t>
            </a:r>
            <a:r>
              <a:rPr lang="en-US" baseline="30000" dirty="0"/>
              <a:t>th</a:t>
            </a:r>
            <a:r>
              <a:rPr lang="en-US" dirty="0"/>
              <a:t> day. Note- we have not included the return to depot city in the decision variable as it will be calculated explicitly and the first element of the decision variable will always be 1.</a:t>
            </a:r>
          </a:p>
          <a:p>
            <a:pPr lvl="1"/>
            <a:endParaRPr lang="en-US" dirty="0"/>
          </a:p>
          <a:p>
            <a:r>
              <a:rPr lang="en-US" dirty="0"/>
              <a:t>Extra space- we are initializing a visited matrix to keep track of city that we visited, for each city we visit we mark it visited.</a:t>
            </a:r>
          </a:p>
          <a:p>
            <a:pPr marL="8001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206884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a:xfrm>
            <a:off x="867205" y="1251284"/>
            <a:ext cx="10457590" cy="577345"/>
          </a:xfrm>
        </p:spPr>
        <p:txBody>
          <a:bodyPr>
            <a:normAutofit/>
          </a:bodyPr>
          <a:lstStyle/>
          <a:p>
            <a:r>
              <a:rPr lang="en-US" sz="3200" dirty="0"/>
              <a:t>Single TSP: Metaheuristic approach (Single objective)</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80" y="2672172"/>
            <a:ext cx="7974801" cy="2862322"/>
          </a:xfrm>
          <a:prstGeom prst="rect">
            <a:avLst/>
          </a:prstGeom>
          <a:noFill/>
        </p:spPr>
        <p:txBody>
          <a:bodyPr wrap="square" rtlCol="0">
            <a:spAutoFit/>
          </a:bodyPr>
          <a:lstStyle/>
          <a:p>
            <a:r>
              <a:rPr lang="en-US" dirty="0"/>
              <a:t>Constraints</a:t>
            </a:r>
          </a:p>
          <a:p>
            <a:pPr marL="800100" lvl="1" indent="-342900">
              <a:buFont typeface="Arial" panose="020B0604020202020204" pitchFamily="34" charset="0"/>
              <a:buChar char="•"/>
            </a:pPr>
            <a:r>
              <a:rPr lang="en-US" dirty="0"/>
              <a:t>Every element in the decision variable should be an Integer from 1 to N.</a:t>
            </a:r>
          </a:p>
          <a:p>
            <a:pPr marL="800100" lvl="1" indent="-342900">
              <a:buFont typeface="Arial" panose="020B0604020202020204" pitchFamily="34" charset="0"/>
              <a:buChar char="•"/>
            </a:pPr>
            <a:r>
              <a:rPr lang="en-US" dirty="0"/>
              <a:t>Every element in the decision variable must appear exactly once.</a:t>
            </a:r>
          </a:p>
          <a:p>
            <a:r>
              <a:rPr lang="en-US" dirty="0"/>
              <a:t>Correction- </a:t>
            </a:r>
          </a:p>
          <a:p>
            <a:pPr marL="800100" lvl="1" indent="-342900">
              <a:buFont typeface="Arial" panose="020B0604020202020204" pitchFamily="34" charset="0"/>
              <a:buChar char="•"/>
            </a:pPr>
            <a:r>
              <a:rPr lang="en-US" dirty="0"/>
              <a:t>Before evaluation of the decision variable it is rounded to Nearest integer and bounded.</a:t>
            </a:r>
          </a:p>
          <a:p>
            <a:pPr lvl="1"/>
            <a:endParaRPr lang="en-US" dirty="0"/>
          </a:p>
          <a:p>
            <a:pPr marL="800100" lvl="1" indent="-342900">
              <a:buFont typeface="Arial" panose="020B0604020202020204" pitchFamily="34" charset="0"/>
              <a:buChar char="•"/>
            </a:pPr>
            <a:r>
              <a:rPr lang="en-US" dirty="0"/>
              <a:t>If during evaluation we encounter an already visited city we change the value to a city which is Not visited.</a:t>
            </a:r>
          </a:p>
          <a:p>
            <a:pPr marL="800100" lvl="1" indent="-3429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B81B6BB2-8B3C-2E20-709C-592C19BD7187}"/>
              </a:ext>
            </a:extLst>
          </p:cNvPr>
          <p:cNvPicPr>
            <a:picLocks noChangeAspect="1"/>
          </p:cNvPicPr>
          <p:nvPr/>
        </p:nvPicPr>
        <p:blipFill>
          <a:blip r:embed="rId2"/>
          <a:stretch>
            <a:fillRect/>
          </a:stretch>
        </p:blipFill>
        <p:spPr>
          <a:xfrm>
            <a:off x="8922099" y="2888029"/>
            <a:ext cx="2828826" cy="1081941"/>
          </a:xfrm>
          <a:prstGeom prst="rect">
            <a:avLst/>
          </a:prstGeom>
        </p:spPr>
      </p:pic>
      <p:pic>
        <p:nvPicPr>
          <p:cNvPr id="9" name="Picture 8">
            <a:extLst>
              <a:ext uri="{FF2B5EF4-FFF2-40B4-BE49-F238E27FC236}">
                <a16:creationId xmlns:a16="http://schemas.microsoft.com/office/drawing/2014/main" id="{9D1CE654-BE2D-7B70-39F7-BAD5620BF2E0}"/>
              </a:ext>
            </a:extLst>
          </p:cNvPr>
          <p:cNvPicPr>
            <a:picLocks noChangeAspect="1"/>
          </p:cNvPicPr>
          <p:nvPr/>
        </p:nvPicPr>
        <p:blipFill>
          <a:blip r:embed="rId3"/>
          <a:stretch>
            <a:fillRect/>
          </a:stretch>
        </p:blipFill>
        <p:spPr>
          <a:xfrm>
            <a:off x="9072081" y="4500082"/>
            <a:ext cx="2540409" cy="620558"/>
          </a:xfrm>
          <a:prstGeom prst="rect">
            <a:avLst/>
          </a:prstGeom>
        </p:spPr>
      </p:pic>
      <p:sp>
        <p:nvSpPr>
          <p:cNvPr id="10" name="TextBox 9">
            <a:extLst>
              <a:ext uri="{FF2B5EF4-FFF2-40B4-BE49-F238E27FC236}">
                <a16:creationId xmlns:a16="http://schemas.microsoft.com/office/drawing/2014/main" id="{719DB2D5-DA89-42EE-01C9-4CAA0A790C69}"/>
              </a:ext>
            </a:extLst>
          </p:cNvPr>
          <p:cNvSpPr txBox="1"/>
          <p:nvPr/>
        </p:nvSpPr>
        <p:spPr>
          <a:xfrm>
            <a:off x="8815227" y="5131422"/>
            <a:ext cx="2147299" cy="276999"/>
          </a:xfrm>
          <a:prstGeom prst="rect">
            <a:avLst/>
          </a:prstGeom>
          <a:noFill/>
        </p:spPr>
        <p:txBody>
          <a:bodyPr wrap="square" rtlCol="0">
            <a:spAutoFit/>
          </a:bodyPr>
          <a:lstStyle/>
          <a:p>
            <a:pPr algn="ctr"/>
            <a:r>
              <a:rPr lang="en-IN" sz="1200" dirty="0"/>
              <a:t>Fig3- visit correction</a:t>
            </a:r>
          </a:p>
        </p:txBody>
      </p:sp>
      <p:sp>
        <p:nvSpPr>
          <p:cNvPr id="11" name="TextBox 10">
            <a:extLst>
              <a:ext uri="{FF2B5EF4-FFF2-40B4-BE49-F238E27FC236}">
                <a16:creationId xmlns:a16="http://schemas.microsoft.com/office/drawing/2014/main" id="{5B7F3D62-4F2E-30CC-58A2-9510F9A352F1}"/>
              </a:ext>
            </a:extLst>
          </p:cNvPr>
          <p:cNvSpPr txBox="1"/>
          <p:nvPr/>
        </p:nvSpPr>
        <p:spPr>
          <a:xfrm>
            <a:off x="8922099" y="3826334"/>
            <a:ext cx="2147299" cy="276999"/>
          </a:xfrm>
          <a:prstGeom prst="rect">
            <a:avLst/>
          </a:prstGeom>
          <a:noFill/>
        </p:spPr>
        <p:txBody>
          <a:bodyPr wrap="square" rtlCol="0">
            <a:spAutoFit/>
          </a:bodyPr>
          <a:lstStyle/>
          <a:p>
            <a:pPr algn="ctr"/>
            <a:r>
              <a:rPr lang="en-IN" sz="1200" dirty="0"/>
              <a:t>Fig2- Domain correction</a:t>
            </a:r>
          </a:p>
        </p:txBody>
      </p:sp>
    </p:spTree>
    <p:extLst>
      <p:ext uri="{BB962C8B-B14F-4D97-AF65-F5344CB8AC3E}">
        <p14:creationId xmlns:p14="http://schemas.microsoft.com/office/powerpoint/2010/main" val="118660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a:xfrm>
            <a:off x="862289" y="415053"/>
            <a:ext cx="10467422" cy="1450757"/>
          </a:xfrm>
        </p:spPr>
        <p:txBody>
          <a:bodyPr>
            <a:normAutofit/>
          </a:bodyPr>
          <a:lstStyle/>
          <a:p>
            <a:r>
              <a:rPr lang="en-US" sz="3200" dirty="0"/>
              <a:t>Single TSP: Metaheuristic approach (Single objective)</a:t>
            </a:r>
            <a:endParaRPr lang="en-IN" sz="3200" dirty="0"/>
          </a:p>
        </p:txBody>
      </p:sp>
      <p:sp>
        <p:nvSpPr>
          <p:cNvPr id="3" name="TextBox 2">
            <a:extLst>
              <a:ext uri="{FF2B5EF4-FFF2-40B4-BE49-F238E27FC236}">
                <a16:creationId xmlns:a16="http://schemas.microsoft.com/office/drawing/2014/main" id="{6FB7B539-F806-D8C9-72D4-2DCE7C9C6C22}"/>
              </a:ext>
            </a:extLst>
          </p:cNvPr>
          <p:cNvSpPr txBox="1"/>
          <p:nvPr/>
        </p:nvSpPr>
        <p:spPr>
          <a:xfrm>
            <a:off x="1263721" y="2424701"/>
            <a:ext cx="7387119" cy="3416320"/>
          </a:xfrm>
          <a:prstGeom prst="rect">
            <a:avLst/>
          </a:prstGeom>
          <a:noFill/>
        </p:spPr>
        <p:txBody>
          <a:bodyPr wrap="square" rtlCol="0">
            <a:spAutoFit/>
          </a:bodyPr>
          <a:lstStyle/>
          <a:p>
            <a:r>
              <a:rPr lang="en-US" dirty="0"/>
              <a:t>Evaluation of Objective function</a:t>
            </a:r>
          </a:p>
          <a:p>
            <a:pPr marL="285750" indent="-285750">
              <a:buFont typeface="Arial" panose="020B0604020202020204" pitchFamily="34" charset="0"/>
              <a:buChar char="•"/>
            </a:pPr>
            <a:r>
              <a:rPr lang="en-US" dirty="0"/>
              <a:t>Due to the nature of the decision variable denoting the city travelled in sequential order. There are a total of N trips distance travelled I each trip is looked up with help of adj matrix and added to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Return from last visited city to depot city must be added to total.</a:t>
            </a:r>
          </a:p>
          <a:p>
            <a:pPr marL="285750" indent="-285750">
              <a:buFont typeface="Arial" panose="020B0604020202020204" pitchFamily="34" charset="0"/>
              <a:buChar char="•"/>
            </a:pPr>
            <a:endParaRPr lang="en-US" dirty="0"/>
          </a:p>
          <a:p>
            <a:endParaRPr lang="en-IN" dirty="0"/>
          </a:p>
          <a:p>
            <a:pPr marL="285750" indent="-285750">
              <a:buFont typeface="Arial" panose="020B0604020202020204" pitchFamily="34" charset="0"/>
              <a:buChar char="•"/>
            </a:pPr>
            <a:r>
              <a:rPr lang="en-IN" dirty="0"/>
              <a:t>Total distance travelled is our objective function;</a:t>
            </a:r>
          </a:p>
        </p:txBody>
      </p:sp>
      <p:pic>
        <p:nvPicPr>
          <p:cNvPr id="7" name="Picture 6">
            <a:extLst>
              <a:ext uri="{FF2B5EF4-FFF2-40B4-BE49-F238E27FC236}">
                <a16:creationId xmlns:a16="http://schemas.microsoft.com/office/drawing/2014/main" id="{ECB98881-F84E-D3F0-568F-63443EC85059}"/>
              </a:ext>
            </a:extLst>
          </p:cNvPr>
          <p:cNvPicPr>
            <a:picLocks noChangeAspect="1"/>
          </p:cNvPicPr>
          <p:nvPr/>
        </p:nvPicPr>
        <p:blipFill>
          <a:blip r:embed="rId2"/>
          <a:stretch>
            <a:fillRect/>
          </a:stretch>
        </p:blipFill>
        <p:spPr>
          <a:xfrm>
            <a:off x="2605299" y="3670232"/>
            <a:ext cx="5038674" cy="1017590"/>
          </a:xfrm>
          <a:prstGeom prst="rect">
            <a:avLst/>
          </a:prstGeom>
        </p:spPr>
      </p:pic>
      <p:pic>
        <p:nvPicPr>
          <p:cNvPr id="12" name="Picture 11">
            <a:extLst>
              <a:ext uri="{FF2B5EF4-FFF2-40B4-BE49-F238E27FC236}">
                <a16:creationId xmlns:a16="http://schemas.microsoft.com/office/drawing/2014/main" id="{B55D2BB5-ECB1-7143-E6D8-F69956292371}"/>
              </a:ext>
            </a:extLst>
          </p:cNvPr>
          <p:cNvPicPr>
            <a:picLocks noChangeAspect="1"/>
          </p:cNvPicPr>
          <p:nvPr/>
        </p:nvPicPr>
        <p:blipFill>
          <a:blip r:embed="rId3"/>
          <a:stretch>
            <a:fillRect/>
          </a:stretch>
        </p:blipFill>
        <p:spPr>
          <a:xfrm>
            <a:off x="1773092" y="4993240"/>
            <a:ext cx="5038674" cy="468040"/>
          </a:xfrm>
          <a:prstGeom prst="rect">
            <a:avLst/>
          </a:prstGeom>
        </p:spPr>
      </p:pic>
    </p:spTree>
    <p:extLst>
      <p:ext uri="{BB962C8B-B14F-4D97-AF65-F5344CB8AC3E}">
        <p14:creationId xmlns:p14="http://schemas.microsoft.com/office/powerpoint/2010/main" val="2430802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a:xfrm>
            <a:off x="862289" y="1200068"/>
            <a:ext cx="10467422" cy="665742"/>
          </a:xfrm>
        </p:spPr>
        <p:txBody>
          <a:bodyPr>
            <a:normAutofit/>
          </a:bodyPr>
          <a:lstStyle/>
          <a:p>
            <a:r>
              <a:rPr lang="en-US" sz="3200" dirty="0"/>
              <a:t>Single TSP: Metaheuristic approach (Multi objective)</a:t>
            </a:r>
            <a:endParaRPr lang="en-IN" sz="3200" dirty="0"/>
          </a:p>
        </p:txBody>
      </p:sp>
      <p:sp>
        <p:nvSpPr>
          <p:cNvPr id="4" name="TextBox 3">
            <a:extLst>
              <a:ext uri="{FF2B5EF4-FFF2-40B4-BE49-F238E27FC236}">
                <a16:creationId xmlns:a16="http://schemas.microsoft.com/office/drawing/2014/main" id="{42311CD4-A346-F991-319A-903A120646FB}"/>
              </a:ext>
            </a:extLst>
          </p:cNvPr>
          <p:cNvSpPr txBox="1"/>
          <p:nvPr/>
        </p:nvSpPr>
        <p:spPr>
          <a:xfrm>
            <a:off x="1235242" y="2518611"/>
            <a:ext cx="9881937" cy="3139321"/>
          </a:xfrm>
          <a:prstGeom prst="rect">
            <a:avLst/>
          </a:prstGeom>
          <a:noFill/>
        </p:spPr>
        <p:txBody>
          <a:bodyPr wrap="square" rtlCol="0">
            <a:spAutoFit/>
          </a:bodyPr>
          <a:lstStyle/>
          <a:p>
            <a:r>
              <a:rPr lang="en-US" dirty="0"/>
              <a:t>Metaheuristic approach</a:t>
            </a:r>
          </a:p>
          <a:p>
            <a:r>
              <a:rPr lang="en-US" dirty="0"/>
              <a:t>Decision variable-</a:t>
            </a:r>
          </a:p>
          <a:p>
            <a:pPr marL="800100" lvl="1" indent="-342900">
              <a:buFont typeface="Arial" panose="020B0604020202020204" pitchFamily="34" charset="0"/>
              <a:buChar char="•"/>
            </a:pPr>
            <a:r>
              <a:rPr lang="en-US" dirty="0"/>
              <a:t>A row matrix of size N(number of cities) where each </a:t>
            </a:r>
            <a:r>
              <a:rPr lang="en-US" dirty="0" err="1"/>
              <a:t>ith</a:t>
            </a:r>
            <a:r>
              <a:rPr lang="en-US" dirty="0"/>
              <a:t> element denotes the city visited on </a:t>
            </a:r>
            <a:r>
              <a:rPr lang="en-US" dirty="0" err="1"/>
              <a:t>ith</a:t>
            </a:r>
            <a:r>
              <a:rPr lang="en-US" dirty="0"/>
              <a:t> day. For example for N=4 one feasible solution can be [1 2 4 3]. This denotes starting from 1(the depot city) we visit 2 on the 2</a:t>
            </a:r>
            <a:r>
              <a:rPr lang="en-US" baseline="30000" dirty="0"/>
              <a:t>nd</a:t>
            </a:r>
            <a:r>
              <a:rPr lang="en-US" dirty="0"/>
              <a:t> day 4 on the 3</a:t>
            </a:r>
            <a:r>
              <a:rPr lang="en-US" baseline="30000" dirty="0"/>
              <a:t>rd</a:t>
            </a:r>
            <a:r>
              <a:rPr lang="en-US" dirty="0"/>
              <a:t> day and 3 on the 4</a:t>
            </a:r>
            <a:r>
              <a:rPr lang="en-US" baseline="30000" dirty="0"/>
              <a:t>th</a:t>
            </a:r>
            <a:r>
              <a:rPr lang="en-US" dirty="0"/>
              <a:t> day. Note- we have not included the return to depot city in the decision variable as it will be calculated explicitly and the first element of the decision variable will always be 1.</a:t>
            </a:r>
          </a:p>
          <a:p>
            <a:pPr lvl="1"/>
            <a:endParaRPr lang="en-US" dirty="0"/>
          </a:p>
          <a:p>
            <a:r>
              <a:rPr lang="en-US" dirty="0"/>
              <a:t>Extra space- we are initializing a visited matrix to keep track of city that we visited, for each city we visit we mark it visited.</a:t>
            </a:r>
          </a:p>
          <a:p>
            <a:pPr marL="8001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78748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a:xfrm>
            <a:off x="862289" y="415053"/>
            <a:ext cx="10467422" cy="1450757"/>
          </a:xfrm>
        </p:spPr>
        <p:txBody>
          <a:bodyPr>
            <a:normAutofit/>
          </a:bodyPr>
          <a:lstStyle/>
          <a:p>
            <a:r>
              <a:rPr lang="en-US" sz="3200" dirty="0"/>
              <a:t>Single TSP: Metaheuristic approach (Multi objective)</a:t>
            </a:r>
            <a:endParaRPr lang="en-IN" sz="3200" dirty="0"/>
          </a:p>
        </p:txBody>
      </p:sp>
      <p:sp>
        <p:nvSpPr>
          <p:cNvPr id="3" name="TextBox 2">
            <a:extLst>
              <a:ext uri="{FF2B5EF4-FFF2-40B4-BE49-F238E27FC236}">
                <a16:creationId xmlns:a16="http://schemas.microsoft.com/office/drawing/2014/main" id="{0B48E9E4-E598-0D04-65D4-9C08DB9ED91D}"/>
              </a:ext>
            </a:extLst>
          </p:cNvPr>
          <p:cNvSpPr txBox="1"/>
          <p:nvPr/>
        </p:nvSpPr>
        <p:spPr>
          <a:xfrm>
            <a:off x="1203158" y="2270429"/>
            <a:ext cx="9881937" cy="400110"/>
          </a:xfrm>
          <a:prstGeom prst="rect">
            <a:avLst/>
          </a:prstGeom>
          <a:noFill/>
        </p:spPr>
        <p:txBody>
          <a:bodyPr wrap="square" rtlCol="0">
            <a:spAutoFit/>
          </a:bodyPr>
          <a:lstStyle/>
          <a:p>
            <a:r>
              <a:rPr lang="en-IN" sz="2000" dirty="0"/>
              <a:t>Evaluation of maximum profit</a:t>
            </a:r>
          </a:p>
        </p:txBody>
      </p:sp>
      <p:pic>
        <p:nvPicPr>
          <p:cNvPr id="5" name="Picture 4">
            <a:extLst>
              <a:ext uri="{FF2B5EF4-FFF2-40B4-BE49-F238E27FC236}">
                <a16:creationId xmlns:a16="http://schemas.microsoft.com/office/drawing/2014/main" id="{381C6972-8470-23F9-3D7D-C521FD2DF0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7132" y="2789634"/>
            <a:ext cx="6004810" cy="922087"/>
          </a:xfrm>
          <a:prstGeom prst="rect">
            <a:avLst/>
          </a:prstGeom>
          <a:noFill/>
        </p:spPr>
      </p:pic>
      <p:sp>
        <p:nvSpPr>
          <p:cNvPr id="6" name="TextBox 5">
            <a:extLst>
              <a:ext uri="{FF2B5EF4-FFF2-40B4-BE49-F238E27FC236}">
                <a16:creationId xmlns:a16="http://schemas.microsoft.com/office/drawing/2014/main" id="{F211478E-CA3B-280C-28AA-B18F5DA478DF}"/>
              </a:ext>
            </a:extLst>
          </p:cNvPr>
          <p:cNvSpPr txBox="1"/>
          <p:nvPr/>
        </p:nvSpPr>
        <p:spPr>
          <a:xfrm>
            <a:off x="1203158" y="3864296"/>
            <a:ext cx="8149389" cy="646331"/>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After maximum profit calculation, it was passed in another round of metaheuristic technique to minimize the travelling cost. </a:t>
            </a:r>
            <a:endParaRPr lang="en-IN" dirty="0"/>
          </a:p>
        </p:txBody>
      </p:sp>
      <p:sp>
        <p:nvSpPr>
          <p:cNvPr id="7" name="TextBox 6">
            <a:extLst>
              <a:ext uri="{FF2B5EF4-FFF2-40B4-BE49-F238E27FC236}">
                <a16:creationId xmlns:a16="http://schemas.microsoft.com/office/drawing/2014/main" id="{86D3F696-EEE6-B49E-AFFD-36695062A6D9}"/>
              </a:ext>
            </a:extLst>
          </p:cNvPr>
          <p:cNvSpPr txBox="1"/>
          <p:nvPr/>
        </p:nvSpPr>
        <p:spPr>
          <a:xfrm>
            <a:off x="1203158" y="4967323"/>
            <a:ext cx="5983705" cy="646331"/>
          </a:xfrm>
          <a:prstGeom prst="rect">
            <a:avLst/>
          </a:prstGeom>
          <a:noFill/>
        </p:spPr>
        <p:txBody>
          <a:bodyPr wrap="square" rtlCol="0">
            <a:spAutoFit/>
          </a:bodyPr>
          <a:lstStyle/>
          <a:p>
            <a:r>
              <a:rPr lang="en-IN" dirty="0"/>
              <a:t>Penalty is imposed while calculating travelling cost if set of decision variable produces less profit than maximum profit</a:t>
            </a:r>
          </a:p>
        </p:txBody>
      </p:sp>
      <p:pic>
        <p:nvPicPr>
          <p:cNvPr id="8" name="Picture 7">
            <a:extLst>
              <a:ext uri="{FF2B5EF4-FFF2-40B4-BE49-F238E27FC236}">
                <a16:creationId xmlns:a16="http://schemas.microsoft.com/office/drawing/2014/main" id="{0577F076-3B31-C36E-9015-0A1412084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8" y="4721304"/>
            <a:ext cx="3785937" cy="1447564"/>
          </a:xfrm>
          <a:prstGeom prst="rect">
            <a:avLst/>
          </a:prstGeom>
        </p:spPr>
      </p:pic>
    </p:spTree>
    <p:extLst>
      <p:ext uri="{BB962C8B-B14F-4D97-AF65-F5344CB8AC3E}">
        <p14:creationId xmlns:p14="http://schemas.microsoft.com/office/powerpoint/2010/main" val="414071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a:xfrm>
            <a:off x="428686" y="945943"/>
            <a:ext cx="11395587" cy="852457"/>
          </a:xfrm>
        </p:spPr>
        <p:txBody>
          <a:bodyPr>
            <a:normAutofit/>
          </a:bodyPr>
          <a:lstStyle/>
          <a:p>
            <a:r>
              <a:rPr lang="en-US" sz="3500" dirty="0"/>
              <a:t>Solution strategy: Multiple Travelling salesman Prob.</a:t>
            </a:r>
            <a:endParaRPr lang="en-IN" sz="3500" dirty="0"/>
          </a:p>
        </p:txBody>
      </p:sp>
      <p:sp>
        <p:nvSpPr>
          <p:cNvPr id="3" name="TextBox 2">
            <a:extLst>
              <a:ext uri="{FF2B5EF4-FFF2-40B4-BE49-F238E27FC236}">
                <a16:creationId xmlns:a16="http://schemas.microsoft.com/office/drawing/2014/main" id="{388705EC-3935-CD3A-767D-E1F65FDBDC72}"/>
              </a:ext>
            </a:extLst>
          </p:cNvPr>
          <p:cNvSpPr txBox="1"/>
          <p:nvPr/>
        </p:nvSpPr>
        <p:spPr>
          <a:xfrm>
            <a:off x="7265973" y="2967335"/>
            <a:ext cx="4355756" cy="1200329"/>
          </a:xfrm>
          <a:prstGeom prst="rect">
            <a:avLst/>
          </a:prstGeom>
          <a:noFill/>
        </p:spPr>
        <p:txBody>
          <a:bodyPr wrap="square" rtlCol="0">
            <a:spAutoFit/>
          </a:bodyPr>
          <a:lstStyle/>
          <a:p>
            <a:r>
              <a:rPr lang="en-US" dirty="0"/>
              <a:t>The described problem can be solved via-</a:t>
            </a:r>
          </a:p>
          <a:p>
            <a:pPr marL="342900" indent="-342900">
              <a:buFont typeface="+mj-lt"/>
              <a:buAutoNum type="arabicPeriod"/>
            </a:pPr>
            <a:r>
              <a:rPr lang="en-IN" dirty="0"/>
              <a:t>Mathematical programming</a:t>
            </a:r>
          </a:p>
          <a:p>
            <a:pPr marL="342900" indent="-342900">
              <a:buFont typeface="+mj-lt"/>
              <a:buAutoNum type="arabicPeriod"/>
            </a:pPr>
            <a:r>
              <a:rPr lang="en-US" dirty="0"/>
              <a:t>Metaheuristic</a:t>
            </a:r>
            <a:r>
              <a:rPr lang="en-IN" dirty="0"/>
              <a:t> technique</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9C7A3C75-331D-7D1B-BFEA-E1FA6BEB32AF}"/>
              </a:ext>
            </a:extLst>
          </p:cNvPr>
          <p:cNvSpPr txBox="1"/>
          <p:nvPr/>
        </p:nvSpPr>
        <p:spPr>
          <a:xfrm>
            <a:off x="1524002" y="2572797"/>
            <a:ext cx="3873909" cy="369332"/>
          </a:xfrm>
          <a:prstGeom prst="rect">
            <a:avLst/>
          </a:prstGeom>
          <a:noFill/>
        </p:spPr>
        <p:txBody>
          <a:bodyPr wrap="square" rtlCol="0">
            <a:spAutoFit/>
          </a:bodyPr>
          <a:lstStyle/>
          <a:p>
            <a:r>
              <a:rPr lang="en-IN" dirty="0"/>
              <a:t>Multiple Travelling salesman Problem</a:t>
            </a:r>
          </a:p>
        </p:txBody>
      </p:sp>
      <p:sp>
        <p:nvSpPr>
          <p:cNvPr id="5" name="TextBox 4">
            <a:extLst>
              <a:ext uri="{FF2B5EF4-FFF2-40B4-BE49-F238E27FC236}">
                <a16:creationId xmlns:a16="http://schemas.microsoft.com/office/drawing/2014/main" id="{C0FD814B-0F02-4828-158D-59EACA8B7B4C}"/>
              </a:ext>
            </a:extLst>
          </p:cNvPr>
          <p:cNvSpPr txBox="1"/>
          <p:nvPr/>
        </p:nvSpPr>
        <p:spPr>
          <a:xfrm>
            <a:off x="884903" y="4004633"/>
            <a:ext cx="2871020" cy="369332"/>
          </a:xfrm>
          <a:prstGeom prst="rect">
            <a:avLst/>
          </a:prstGeom>
          <a:noFill/>
        </p:spPr>
        <p:txBody>
          <a:bodyPr wrap="square" rtlCol="0">
            <a:spAutoFit/>
          </a:bodyPr>
          <a:lstStyle/>
          <a:p>
            <a:r>
              <a:rPr lang="en-IN" dirty="0"/>
              <a:t>Mathematical Programming</a:t>
            </a:r>
          </a:p>
        </p:txBody>
      </p:sp>
      <p:sp>
        <p:nvSpPr>
          <p:cNvPr id="6" name="TextBox 5">
            <a:extLst>
              <a:ext uri="{FF2B5EF4-FFF2-40B4-BE49-F238E27FC236}">
                <a16:creationId xmlns:a16="http://schemas.microsoft.com/office/drawing/2014/main" id="{46866862-11B0-4F04-E7BD-A08EF57D06B5}"/>
              </a:ext>
            </a:extLst>
          </p:cNvPr>
          <p:cNvSpPr txBox="1"/>
          <p:nvPr/>
        </p:nvSpPr>
        <p:spPr>
          <a:xfrm>
            <a:off x="4503176" y="4004635"/>
            <a:ext cx="1789470" cy="369332"/>
          </a:xfrm>
          <a:prstGeom prst="rect">
            <a:avLst/>
          </a:prstGeom>
          <a:noFill/>
        </p:spPr>
        <p:txBody>
          <a:bodyPr wrap="square" rtlCol="0">
            <a:spAutoFit/>
          </a:bodyPr>
          <a:lstStyle/>
          <a:p>
            <a:r>
              <a:rPr lang="en-IN" dirty="0" err="1"/>
              <a:t>Metaheurestic</a:t>
            </a:r>
            <a:endParaRPr lang="en-IN" dirty="0"/>
          </a:p>
        </p:txBody>
      </p:sp>
      <p:cxnSp>
        <p:nvCxnSpPr>
          <p:cNvPr id="7" name="Connector: Elbow 6">
            <a:extLst>
              <a:ext uri="{FF2B5EF4-FFF2-40B4-BE49-F238E27FC236}">
                <a16:creationId xmlns:a16="http://schemas.microsoft.com/office/drawing/2014/main" id="{9FA7B9CF-D9ED-FB9A-EC3B-7F1C24D301ED}"/>
              </a:ext>
            </a:extLst>
          </p:cNvPr>
          <p:cNvCxnSpPr>
            <a:stCxn id="4" idx="2"/>
            <a:endCxn id="5" idx="0"/>
          </p:cNvCxnSpPr>
          <p:nvPr/>
        </p:nvCxnSpPr>
        <p:spPr>
          <a:xfrm rot="5400000">
            <a:off x="2359433" y="2903109"/>
            <a:ext cx="1062504" cy="1140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12084E56-0A17-7E64-1D0F-C5EEBB389CCF}"/>
              </a:ext>
            </a:extLst>
          </p:cNvPr>
          <p:cNvCxnSpPr>
            <a:cxnSpLocks/>
          </p:cNvCxnSpPr>
          <p:nvPr/>
        </p:nvCxnSpPr>
        <p:spPr>
          <a:xfrm>
            <a:off x="3447608" y="3482901"/>
            <a:ext cx="1930604" cy="5645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CFD30F-A48F-7B64-CCE0-2601F157AA26}"/>
              </a:ext>
            </a:extLst>
          </p:cNvPr>
          <p:cNvSpPr txBox="1"/>
          <p:nvPr/>
        </p:nvSpPr>
        <p:spPr>
          <a:xfrm>
            <a:off x="1462143" y="5204171"/>
            <a:ext cx="1730476" cy="707886"/>
          </a:xfrm>
          <a:prstGeom prst="rect">
            <a:avLst/>
          </a:prstGeom>
          <a:noFill/>
        </p:spPr>
        <p:txBody>
          <a:bodyPr wrap="square" rtlCol="0">
            <a:spAutoFit/>
          </a:bodyPr>
          <a:lstStyle/>
          <a:p>
            <a:r>
              <a:rPr lang="en-IN" dirty="0"/>
              <a:t>Single objective</a:t>
            </a:r>
          </a:p>
          <a:p>
            <a:pPr algn="ctr"/>
            <a:endParaRPr lang="en-IN" sz="1100" dirty="0"/>
          </a:p>
          <a:p>
            <a:pPr algn="ctr"/>
            <a:r>
              <a:rPr lang="en-IN" sz="1100" dirty="0"/>
              <a:t>Minimize cost</a:t>
            </a:r>
          </a:p>
        </p:txBody>
      </p:sp>
      <p:sp>
        <p:nvSpPr>
          <p:cNvPr id="10" name="TextBox 9">
            <a:extLst>
              <a:ext uri="{FF2B5EF4-FFF2-40B4-BE49-F238E27FC236}">
                <a16:creationId xmlns:a16="http://schemas.microsoft.com/office/drawing/2014/main" id="{B6EF61C4-7592-A60C-8088-DDC45A742DEF}"/>
              </a:ext>
            </a:extLst>
          </p:cNvPr>
          <p:cNvSpPr txBox="1"/>
          <p:nvPr/>
        </p:nvSpPr>
        <p:spPr>
          <a:xfrm>
            <a:off x="4532672" y="5204171"/>
            <a:ext cx="1730478" cy="707886"/>
          </a:xfrm>
          <a:prstGeom prst="rect">
            <a:avLst/>
          </a:prstGeom>
          <a:noFill/>
        </p:spPr>
        <p:txBody>
          <a:bodyPr wrap="square" rtlCol="0">
            <a:spAutoFit/>
          </a:bodyPr>
          <a:lstStyle/>
          <a:p>
            <a:r>
              <a:rPr lang="en-IN" dirty="0"/>
              <a:t>Single objective</a:t>
            </a:r>
          </a:p>
          <a:p>
            <a:pPr algn="ctr"/>
            <a:endParaRPr lang="en-IN" sz="1100" dirty="0"/>
          </a:p>
          <a:p>
            <a:pPr algn="ctr"/>
            <a:r>
              <a:rPr lang="en-IN" sz="1100" dirty="0"/>
              <a:t>Minimize cost</a:t>
            </a:r>
          </a:p>
        </p:txBody>
      </p:sp>
      <p:cxnSp>
        <p:nvCxnSpPr>
          <p:cNvPr id="11" name="Connector: Elbow 10">
            <a:extLst>
              <a:ext uri="{FF2B5EF4-FFF2-40B4-BE49-F238E27FC236}">
                <a16:creationId xmlns:a16="http://schemas.microsoft.com/office/drawing/2014/main" id="{FE31B60F-370A-DDE5-F209-03BAA3137C6C}"/>
              </a:ext>
            </a:extLst>
          </p:cNvPr>
          <p:cNvCxnSpPr>
            <a:cxnSpLocks/>
            <a:stCxn id="5" idx="2"/>
            <a:endCxn id="9" idx="0"/>
          </p:cNvCxnSpPr>
          <p:nvPr/>
        </p:nvCxnSpPr>
        <p:spPr>
          <a:xfrm rot="16200000" flipH="1">
            <a:off x="1908794" y="4785584"/>
            <a:ext cx="830206" cy="6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B3F6D3A-7FC4-D73B-23A8-97C4A7EC129D}"/>
              </a:ext>
            </a:extLst>
          </p:cNvPr>
          <p:cNvCxnSpPr>
            <a:cxnSpLocks/>
            <a:stCxn id="6" idx="2"/>
            <a:endCxn id="10" idx="0"/>
          </p:cNvCxnSpPr>
          <p:nvPr/>
        </p:nvCxnSpPr>
        <p:spPr>
          <a:xfrm rot="5400000">
            <a:off x="4982809" y="4789069"/>
            <a:ext cx="83020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087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Multiple TSP: Metaheuristic approach</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79" y="2640459"/>
            <a:ext cx="9557021" cy="2308324"/>
          </a:xfrm>
          <a:prstGeom prst="rect">
            <a:avLst/>
          </a:prstGeom>
          <a:noFill/>
        </p:spPr>
        <p:txBody>
          <a:bodyPr wrap="square" rtlCol="0">
            <a:spAutoFit/>
          </a:bodyPr>
          <a:lstStyle/>
          <a:p>
            <a:r>
              <a:rPr lang="en-US" dirty="0"/>
              <a:t>Metaheuristic approach</a:t>
            </a:r>
          </a:p>
          <a:p>
            <a:r>
              <a:rPr lang="en-US" dirty="0"/>
              <a:t>Decision variable-</a:t>
            </a:r>
          </a:p>
          <a:p>
            <a:pPr marL="800100" lvl="1" indent="-342900">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A row matrix of size M*N (number of cities) where each </a:t>
            </a:r>
            <a:r>
              <a:rPr lang="en-IN" sz="1800" dirty="0" err="1">
                <a:effectLst/>
                <a:latin typeface="Times New Roman" panose="02020603050405020304" pitchFamily="18" charset="0"/>
                <a:ea typeface="SimSun" panose="02010600030101010101" pitchFamily="2" charset="-122"/>
              </a:rPr>
              <a:t>ith</a:t>
            </a:r>
            <a:r>
              <a:rPr lang="en-IN" sz="1800" dirty="0">
                <a:effectLst/>
                <a:latin typeface="Times New Roman" panose="02020603050405020304" pitchFamily="18" charset="0"/>
                <a:ea typeface="SimSun" panose="02010600030101010101" pitchFamily="2" charset="-122"/>
              </a:rPr>
              <a:t> row denotes the </a:t>
            </a:r>
            <a:r>
              <a:rPr lang="en-IN" sz="1800" dirty="0" err="1">
                <a:effectLst/>
                <a:latin typeface="Times New Roman" panose="02020603050405020304" pitchFamily="18" charset="0"/>
                <a:ea typeface="SimSun" panose="02010600030101010101" pitchFamily="2" charset="-122"/>
              </a:rPr>
              <a:t>ith</a:t>
            </a:r>
            <a:r>
              <a:rPr lang="en-IN" sz="1800" dirty="0">
                <a:effectLst/>
                <a:latin typeface="Times New Roman" panose="02020603050405020304" pitchFamily="18" charset="0"/>
                <a:ea typeface="SimSun" panose="02010600030101010101" pitchFamily="2" charset="-122"/>
              </a:rPr>
              <a:t> salesmen and </a:t>
            </a:r>
            <a:r>
              <a:rPr lang="en-IN" sz="1800" dirty="0" err="1">
                <a:effectLst/>
                <a:latin typeface="Times New Roman" panose="02020603050405020304" pitchFamily="18" charset="0"/>
                <a:ea typeface="SimSun" panose="02010600030101010101" pitchFamily="2" charset="-122"/>
              </a:rPr>
              <a:t>jth</a:t>
            </a:r>
            <a:r>
              <a:rPr lang="en-IN" sz="1800" dirty="0">
                <a:effectLst/>
                <a:latin typeface="Times New Roman" panose="02020603050405020304" pitchFamily="18" charset="0"/>
                <a:ea typeface="SimSun" panose="02010600030101010101" pitchFamily="2" charset="-122"/>
              </a:rPr>
              <a:t> column denotes the city visited by </a:t>
            </a:r>
            <a:r>
              <a:rPr lang="en-IN" sz="1800" dirty="0" err="1">
                <a:effectLst/>
                <a:latin typeface="Times New Roman" panose="02020603050405020304" pitchFamily="18" charset="0"/>
                <a:ea typeface="SimSun" panose="02010600030101010101" pitchFamily="2" charset="-122"/>
              </a:rPr>
              <a:t>ith</a:t>
            </a:r>
            <a:r>
              <a:rPr lang="en-IN" sz="1800" dirty="0">
                <a:effectLst/>
                <a:latin typeface="Times New Roman" panose="02020603050405020304" pitchFamily="18" charset="0"/>
                <a:ea typeface="SimSun" panose="02010600030101010101" pitchFamily="2" charset="-122"/>
              </a:rPr>
              <a:t> salesman on </a:t>
            </a:r>
            <a:r>
              <a:rPr lang="en-IN" sz="1800" dirty="0" err="1">
                <a:effectLst/>
                <a:latin typeface="Times New Roman" panose="02020603050405020304" pitchFamily="18" charset="0"/>
                <a:ea typeface="SimSun" panose="02010600030101010101" pitchFamily="2" charset="-122"/>
              </a:rPr>
              <a:t>jth</a:t>
            </a:r>
            <a:r>
              <a:rPr lang="en-IN" sz="1800" dirty="0">
                <a:effectLst/>
                <a:latin typeface="Times New Roman" panose="02020603050405020304" pitchFamily="18" charset="0"/>
                <a:ea typeface="SimSun" panose="02010600030101010101" pitchFamily="2" charset="-122"/>
              </a:rPr>
              <a:t> day.</a:t>
            </a:r>
            <a:r>
              <a:rPr lang="en-US" sz="1800" dirty="0">
                <a:effectLst/>
                <a:latin typeface="Times New Roman" panose="02020603050405020304" pitchFamily="18" charset="0"/>
                <a:ea typeface="SimSun" panose="02010600030101010101" pitchFamily="2" charset="-122"/>
              </a:rPr>
              <a:t> The number of decision variables is N*M.</a:t>
            </a:r>
            <a:endParaRPr lang="en-US" dirty="0"/>
          </a:p>
          <a:p>
            <a:r>
              <a:rPr lang="en-US" dirty="0"/>
              <a:t>Extra space- we are initializing a visited matrix to keep track of city that we visited, for each city we visit we mark it visited.</a:t>
            </a:r>
          </a:p>
          <a:p>
            <a:pPr marL="8001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20079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C2B-162B-F49D-F547-831395E8FC1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9388EB5-2522-EDAB-6CE2-1EA2ACE6B0FA}"/>
              </a:ext>
            </a:extLst>
          </p:cNvPr>
          <p:cNvSpPr>
            <a:spLocks noGrp="1"/>
          </p:cNvSpPr>
          <p:nvPr>
            <p:ph idx="1"/>
          </p:nvPr>
        </p:nvSpPr>
        <p:spPr/>
        <p:txBody>
          <a:bodyPr>
            <a:normAutofit lnSpcReduction="10000"/>
          </a:bodyPr>
          <a:lstStyle/>
          <a:p>
            <a:pPr marL="457200" indent="-457200">
              <a:buFont typeface="+mj-lt"/>
              <a:buAutoNum type="arabicPeriod"/>
            </a:pPr>
            <a:r>
              <a:rPr lang="en-IN" dirty="0"/>
              <a:t>Introduction</a:t>
            </a:r>
          </a:p>
          <a:p>
            <a:pPr marL="457200" indent="-457200">
              <a:buFont typeface="+mj-lt"/>
              <a:buAutoNum type="arabicPeriod"/>
            </a:pPr>
            <a:r>
              <a:rPr lang="en-IN" dirty="0"/>
              <a:t>Problem Description</a:t>
            </a:r>
          </a:p>
          <a:p>
            <a:pPr marL="457200" indent="-457200">
              <a:buFont typeface="+mj-lt"/>
              <a:buAutoNum type="arabicPeriod"/>
            </a:pPr>
            <a:r>
              <a:rPr lang="en-IN" dirty="0"/>
              <a:t>Variations of the problems covered</a:t>
            </a:r>
          </a:p>
          <a:p>
            <a:pPr marL="457200" indent="-457200">
              <a:buFont typeface="+mj-lt"/>
              <a:buAutoNum type="arabicPeriod"/>
            </a:pPr>
            <a:r>
              <a:rPr lang="en-IN" dirty="0"/>
              <a:t>Approaches to solve</a:t>
            </a:r>
          </a:p>
          <a:p>
            <a:pPr marL="457200" indent="-457200">
              <a:buFont typeface="+mj-lt"/>
              <a:buAutoNum type="arabicPeriod"/>
            </a:pPr>
            <a:r>
              <a:rPr lang="en-IN" dirty="0"/>
              <a:t>Metaheuristic Approach</a:t>
            </a:r>
          </a:p>
          <a:p>
            <a:pPr marL="457200" indent="-457200">
              <a:buFont typeface="+mj-lt"/>
              <a:buAutoNum type="arabicPeriod"/>
            </a:pPr>
            <a:r>
              <a:rPr lang="en-IN" dirty="0"/>
              <a:t>Mathematical Programming Approach</a:t>
            </a:r>
          </a:p>
          <a:p>
            <a:pPr marL="457200" indent="-457200">
              <a:buFont typeface="+mj-lt"/>
              <a:buAutoNum type="arabicPeriod"/>
            </a:pPr>
            <a:r>
              <a:rPr lang="en-IN" dirty="0"/>
              <a:t>Result</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145905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Multiple TSP: Metaheuristic approach</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80" y="2672172"/>
            <a:ext cx="7260657" cy="3139321"/>
          </a:xfrm>
          <a:prstGeom prst="rect">
            <a:avLst/>
          </a:prstGeom>
          <a:noFill/>
        </p:spPr>
        <p:txBody>
          <a:bodyPr wrap="square" rtlCol="0">
            <a:spAutoFit/>
          </a:bodyPr>
          <a:lstStyle/>
          <a:p>
            <a:pPr marL="800100" lvl="1" indent="-34290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All corrections which were employed in single TSP are employed here, in addition, if a salesman returns to depot city, he cannot visit any other city anymore.</a:t>
            </a:r>
          </a:p>
          <a:p>
            <a:pPr marL="800100" lvl="1" indent="-34290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If all salesman completes their tour early without all city being visited for that penalty is imposed.</a:t>
            </a:r>
            <a:endParaRPr lang="en-IN" sz="1800" dirty="0">
              <a:effectLst/>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endParaRPr lang="en-IN" sz="1800" dirty="0">
              <a:effectLst/>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endParaRPr lang="en-IN" sz="1800" dirty="0">
              <a:effectLst/>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 salesman visits more cities than he was allowed to, for that penalty is imposed.</a:t>
            </a:r>
            <a:endParaRPr lang="en-IN" sz="1800" dirty="0">
              <a:effectLst/>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719DB2D5-DA89-42EE-01C9-4CAA0A790C69}"/>
              </a:ext>
            </a:extLst>
          </p:cNvPr>
          <p:cNvSpPr txBox="1"/>
          <p:nvPr/>
        </p:nvSpPr>
        <p:spPr>
          <a:xfrm>
            <a:off x="8855227" y="5350387"/>
            <a:ext cx="2147299" cy="276999"/>
          </a:xfrm>
          <a:prstGeom prst="rect">
            <a:avLst/>
          </a:prstGeom>
          <a:noFill/>
        </p:spPr>
        <p:txBody>
          <a:bodyPr wrap="square" rtlCol="0">
            <a:spAutoFit/>
          </a:bodyPr>
          <a:lstStyle/>
          <a:p>
            <a:pPr algn="ctr"/>
            <a:r>
              <a:rPr lang="en-IN" sz="1200" dirty="0"/>
              <a:t>Fig5- visit correction</a:t>
            </a:r>
          </a:p>
        </p:txBody>
      </p:sp>
      <p:sp>
        <p:nvSpPr>
          <p:cNvPr id="11" name="TextBox 10">
            <a:extLst>
              <a:ext uri="{FF2B5EF4-FFF2-40B4-BE49-F238E27FC236}">
                <a16:creationId xmlns:a16="http://schemas.microsoft.com/office/drawing/2014/main" id="{5B7F3D62-4F2E-30CC-58A2-9510F9A352F1}"/>
              </a:ext>
            </a:extLst>
          </p:cNvPr>
          <p:cNvSpPr txBox="1"/>
          <p:nvPr/>
        </p:nvSpPr>
        <p:spPr>
          <a:xfrm>
            <a:off x="8922099" y="3826334"/>
            <a:ext cx="2147299" cy="276999"/>
          </a:xfrm>
          <a:prstGeom prst="rect">
            <a:avLst/>
          </a:prstGeom>
          <a:noFill/>
        </p:spPr>
        <p:txBody>
          <a:bodyPr wrap="square" rtlCol="0">
            <a:spAutoFit/>
          </a:bodyPr>
          <a:lstStyle/>
          <a:p>
            <a:pPr algn="ctr"/>
            <a:r>
              <a:rPr lang="en-IN" sz="1200" dirty="0"/>
              <a:t>Fig4-  visit constrain</a:t>
            </a:r>
          </a:p>
        </p:txBody>
      </p:sp>
      <p:pic>
        <p:nvPicPr>
          <p:cNvPr id="14" name="Picture 13">
            <a:extLst>
              <a:ext uri="{FF2B5EF4-FFF2-40B4-BE49-F238E27FC236}">
                <a16:creationId xmlns:a16="http://schemas.microsoft.com/office/drawing/2014/main" id="{11BF3940-02EE-BF29-332B-576D91242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937" y="2700031"/>
            <a:ext cx="3465038" cy="1016411"/>
          </a:xfrm>
          <a:prstGeom prst="rect">
            <a:avLst/>
          </a:prstGeom>
        </p:spPr>
      </p:pic>
      <p:pic>
        <p:nvPicPr>
          <p:cNvPr id="15" name="Picture 14">
            <a:extLst>
              <a:ext uri="{FF2B5EF4-FFF2-40B4-BE49-F238E27FC236}">
                <a16:creationId xmlns:a16="http://schemas.microsoft.com/office/drawing/2014/main" id="{48C220C0-2397-36F9-8944-AB311D785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937" y="4461387"/>
            <a:ext cx="2933700" cy="889000"/>
          </a:xfrm>
          <a:prstGeom prst="rect">
            <a:avLst/>
          </a:prstGeom>
        </p:spPr>
      </p:pic>
      <p:pic>
        <p:nvPicPr>
          <p:cNvPr id="16" name="Picture 15">
            <a:extLst>
              <a:ext uri="{FF2B5EF4-FFF2-40B4-BE49-F238E27FC236}">
                <a16:creationId xmlns:a16="http://schemas.microsoft.com/office/drawing/2014/main" id="{10FE7871-7166-542D-A638-94DB7A3B9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906" y="5167069"/>
            <a:ext cx="3031662" cy="918685"/>
          </a:xfrm>
          <a:prstGeom prst="rect">
            <a:avLst/>
          </a:prstGeom>
        </p:spPr>
      </p:pic>
      <p:sp>
        <p:nvSpPr>
          <p:cNvPr id="17" name="TextBox 16">
            <a:extLst>
              <a:ext uri="{FF2B5EF4-FFF2-40B4-BE49-F238E27FC236}">
                <a16:creationId xmlns:a16="http://schemas.microsoft.com/office/drawing/2014/main" id="{D24B5FB0-6BFF-9E2C-F62B-739183277075}"/>
              </a:ext>
            </a:extLst>
          </p:cNvPr>
          <p:cNvSpPr txBox="1"/>
          <p:nvPr/>
        </p:nvSpPr>
        <p:spPr>
          <a:xfrm>
            <a:off x="4202325" y="6041021"/>
            <a:ext cx="2614863" cy="261610"/>
          </a:xfrm>
          <a:prstGeom prst="rect">
            <a:avLst/>
          </a:prstGeom>
          <a:noFill/>
        </p:spPr>
        <p:txBody>
          <a:bodyPr wrap="square" rtlCol="0">
            <a:spAutoFit/>
          </a:bodyPr>
          <a:lstStyle/>
          <a:p>
            <a:r>
              <a:rPr lang="en-IN" sz="1100" dirty="0"/>
              <a:t>Fig6 – allowed number of city constrain</a:t>
            </a:r>
          </a:p>
        </p:txBody>
      </p:sp>
      <p:sp>
        <p:nvSpPr>
          <p:cNvPr id="18" name="TextBox 17">
            <a:extLst>
              <a:ext uri="{FF2B5EF4-FFF2-40B4-BE49-F238E27FC236}">
                <a16:creationId xmlns:a16="http://schemas.microsoft.com/office/drawing/2014/main" id="{9DEBDF34-2AAE-54C8-F322-6759C8FE4139}"/>
              </a:ext>
            </a:extLst>
          </p:cNvPr>
          <p:cNvSpPr txBox="1"/>
          <p:nvPr/>
        </p:nvSpPr>
        <p:spPr>
          <a:xfrm>
            <a:off x="1268361" y="2163097"/>
            <a:ext cx="2113936" cy="369332"/>
          </a:xfrm>
          <a:prstGeom prst="rect">
            <a:avLst/>
          </a:prstGeom>
          <a:noFill/>
        </p:spPr>
        <p:txBody>
          <a:bodyPr wrap="square" rtlCol="0">
            <a:spAutoFit/>
          </a:bodyPr>
          <a:lstStyle/>
          <a:p>
            <a:r>
              <a:rPr lang="en-IN" dirty="0"/>
              <a:t>Constrains:</a:t>
            </a:r>
          </a:p>
        </p:txBody>
      </p:sp>
    </p:spTree>
    <p:extLst>
      <p:ext uri="{BB962C8B-B14F-4D97-AF65-F5344CB8AC3E}">
        <p14:creationId xmlns:p14="http://schemas.microsoft.com/office/powerpoint/2010/main" val="174164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Multiple TSP: Metaheuristic approach</a:t>
            </a:r>
            <a:endParaRPr lang="en-IN" sz="3200" dirty="0"/>
          </a:p>
        </p:txBody>
      </p:sp>
      <p:sp>
        <p:nvSpPr>
          <p:cNvPr id="4" name="TextBox 3">
            <a:extLst>
              <a:ext uri="{FF2B5EF4-FFF2-40B4-BE49-F238E27FC236}">
                <a16:creationId xmlns:a16="http://schemas.microsoft.com/office/drawing/2014/main" id="{7B1D7190-8BD1-D6E4-7079-F528DE17E115}"/>
              </a:ext>
            </a:extLst>
          </p:cNvPr>
          <p:cNvSpPr txBox="1"/>
          <p:nvPr/>
        </p:nvSpPr>
        <p:spPr>
          <a:xfrm>
            <a:off x="1311127" y="2388771"/>
            <a:ext cx="6240378" cy="1477328"/>
          </a:xfrm>
          <a:prstGeom prst="rect">
            <a:avLst/>
          </a:prstGeom>
          <a:noFill/>
        </p:spPr>
        <p:txBody>
          <a:bodyPr wrap="square" rtlCol="0">
            <a:spAutoFit/>
          </a:bodyPr>
          <a:lstStyle/>
          <a:p>
            <a:r>
              <a:rPr lang="en-US" dirty="0"/>
              <a:t>•Evaluation of Objective function- Due to the nature of the decision variable denoting the city travelled in sequential order of days, distance can be calculated as</a:t>
            </a:r>
          </a:p>
          <a:p>
            <a:r>
              <a:rPr lang="en-US" dirty="0"/>
              <a:t>•Total distance will be sum of distance travelled by each salesman.</a:t>
            </a:r>
            <a:endParaRPr lang="en-IN" dirty="0"/>
          </a:p>
        </p:txBody>
      </p:sp>
      <p:pic>
        <p:nvPicPr>
          <p:cNvPr id="5" name="Picture 4">
            <a:extLst>
              <a:ext uri="{FF2B5EF4-FFF2-40B4-BE49-F238E27FC236}">
                <a16:creationId xmlns:a16="http://schemas.microsoft.com/office/drawing/2014/main" id="{ECB98881-F84E-D3F0-568F-63443EC85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6165" y="2517645"/>
            <a:ext cx="3832261" cy="1219579"/>
          </a:xfrm>
          <a:prstGeom prst="rect">
            <a:avLst/>
          </a:prstGeom>
        </p:spPr>
      </p:pic>
    </p:spTree>
    <p:extLst>
      <p:ext uri="{BB962C8B-B14F-4D97-AF65-F5344CB8AC3E}">
        <p14:creationId xmlns:p14="http://schemas.microsoft.com/office/powerpoint/2010/main" val="208792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Multiple TSP: mathematical programming </a:t>
            </a:r>
            <a:endParaRPr lang="en-IN" sz="3200" dirty="0"/>
          </a:p>
        </p:txBody>
      </p:sp>
      <p:sp>
        <p:nvSpPr>
          <p:cNvPr id="4" name="TextBox 3">
            <a:extLst>
              <a:ext uri="{FF2B5EF4-FFF2-40B4-BE49-F238E27FC236}">
                <a16:creationId xmlns:a16="http://schemas.microsoft.com/office/drawing/2014/main" id="{7B1D7190-8BD1-D6E4-7079-F528DE17E115}"/>
              </a:ext>
            </a:extLst>
          </p:cNvPr>
          <p:cNvSpPr txBox="1"/>
          <p:nvPr/>
        </p:nvSpPr>
        <p:spPr>
          <a:xfrm>
            <a:off x="1023271" y="2080546"/>
            <a:ext cx="6240378" cy="923330"/>
          </a:xfrm>
          <a:prstGeom prst="rect">
            <a:avLst/>
          </a:prstGeom>
          <a:noFill/>
        </p:spPr>
        <p:txBody>
          <a:bodyPr wrap="square" rtlCol="0">
            <a:spAutoFit/>
          </a:bodyPr>
          <a:lstStyle/>
          <a:p>
            <a:r>
              <a:rPr lang="en-US" dirty="0"/>
              <a:t>The problem is also solved using mathematical programming techniques with the help of GAMS. Mixed integer programming has been solved to get the global optimal solution. </a:t>
            </a:r>
            <a:endParaRPr lang="en-IN" dirty="0"/>
          </a:p>
        </p:txBody>
      </p:sp>
      <p:pic>
        <p:nvPicPr>
          <p:cNvPr id="6" name="Picture 5">
            <a:extLst>
              <a:ext uri="{FF2B5EF4-FFF2-40B4-BE49-F238E27FC236}">
                <a16:creationId xmlns:a16="http://schemas.microsoft.com/office/drawing/2014/main" id="{0FB7D389-88C4-CDD1-FB6E-588E1B92D8CF}"/>
              </a:ext>
            </a:extLst>
          </p:cNvPr>
          <p:cNvPicPr>
            <a:picLocks noChangeAspect="1"/>
          </p:cNvPicPr>
          <p:nvPr/>
        </p:nvPicPr>
        <p:blipFill>
          <a:blip r:embed="rId2"/>
          <a:stretch>
            <a:fillRect/>
          </a:stretch>
        </p:blipFill>
        <p:spPr>
          <a:xfrm>
            <a:off x="7559110" y="2309601"/>
            <a:ext cx="3877916" cy="1119399"/>
          </a:xfrm>
          <a:prstGeom prst="rect">
            <a:avLst/>
          </a:prstGeom>
        </p:spPr>
      </p:pic>
      <p:pic>
        <p:nvPicPr>
          <p:cNvPr id="9" name="Picture 8">
            <a:extLst>
              <a:ext uri="{FF2B5EF4-FFF2-40B4-BE49-F238E27FC236}">
                <a16:creationId xmlns:a16="http://schemas.microsoft.com/office/drawing/2014/main" id="{B3D9A24C-6748-4D58-7444-997DD5C59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165" y="3507716"/>
            <a:ext cx="1936403" cy="2045566"/>
          </a:xfrm>
          <a:prstGeom prst="rect">
            <a:avLst/>
          </a:prstGeom>
        </p:spPr>
      </p:pic>
      <p:sp>
        <p:nvSpPr>
          <p:cNvPr id="11" name="TextBox 10">
            <a:extLst>
              <a:ext uri="{FF2B5EF4-FFF2-40B4-BE49-F238E27FC236}">
                <a16:creationId xmlns:a16="http://schemas.microsoft.com/office/drawing/2014/main" id="{4CAB631E-42F0-DFE8-F9D9-DC947C75F6EC}"/>
              </a:ext>
            </a:extLst>
          </p:cNvPr>
          <p:cNvSpPr txBox="1"/>
          <p:nvPr/>
        </p:nvSpPr>
        <p:spPr>
          <a:xfrm>
            <a:off x="1097280" y="3429000"/>
            <a:ext cx="4758990" cy="2062103"/>
          </a:xfrm>
          <a:prstGeom prst="rect">
            <a:avLst/>
          </a:prstGeom>
          <a:noFill/>
        </p:spPr>
        <p:txBody>
          <a:bodyPr wrap="square" rtlCol="0">
            <a:spAutoFit/>
          </a:bodyPr>
          <a:lstStyle/>
          <a:p>
            <a:r>
              <a:rPr lang="en-US" sz="1600" dirty="0"/>
              <a:t>•C(</a:t>
            </a:r>
            <a:r>
              <a:rPr lang="en-US" sz="1600" dirty="0" err="1"/>
              <a:t>i,j</a:t>
            </a:r>
            <a:r>
              <a:rPr lang="en-US" sz="1600" dirty="0"/>
              <a:t>) is an adjacency table containing the distance between every pair of cities.</a:t>
            </a:r>
          </a:p>
          <a:p>
            <a:r>
              <a:rPr lang="en-US" sz="1600" dirty="0"/>
              <a:t>•n is the total number of cities.</a:t>
            </a:r>
          </a:p>
          <a:p>
            <a:r>
              <a:rPr lang="en-US" sz="1600" dirty="0"/>
              <a:t>•u(</a:t>
            </a:r>
            <a:r>
              <a:rPr lang="en-US" sz="1600" dirty="0" err="1"/>
              <a:t>i</a:t>
            </a:r>
            <a:r>
              <a:rPr lang="en-US" sz="1600" dirty="0"/>
              <a:t>) a variable keep track of the order of visit for all n. if u(</a:t>
            </a:r>
            <a:r>
              <a:rPr lang="en-US" sz="1600" dirty="0" err="1"/>
              <a:t>i</a:t>
            </a:r>
            <a:r>
              <a:rPr lang="en-US" sz="1600" dirty="0"/>
              <a:t>) &lt; u(j) this implies city </a:t>
            </a:r>
            <a:r>
              <a:rPr lang="en-US" sz="1600" dirty="0" err="1"/>
              <a:t>i</a:t>
            </a:r>
            <a:r>
              <a:rPr lang="en-US" sz="1600" dirty="0"/>
              <a:t> is visited before city j.</a:t>
            </a:r>
          </a:p>
          <a:p>
            <a:r>
              <a:rPr lang="en-US" sz="1600" dirty="0"/>
              <a:t>•x(</a:t>
            </a:r>
            <a:r>
              <a:rPr lang="en-US" sz="1600" dirty="0" err="1"/>
              <a:t>i.j</a:t>
            </a:r>
            <a:r>
              <a:rPr lang="en-US" sz="1600" dirty="0"/>
              <a:t>) is a binary variable of N*N dimension </a:t>
            </a:r>
          </a:p>
          <a:p>
            <a:r>
              <a:rPr lang="en-US" sz="1600" dirty="0"/>
              <a:t>•F to store the total distance travelled along the journey.</a:t>
            </a:r>
          </a:p>
        </p:txBody>
      </p:sp>
    </p:spTree>
    <p:extLst>
      <p:ext uri="{BB962C8B-B14F-4D97-AF65-F5344CB8AC3E}">
        <p14:creationId xmlns:p14="http://schemas.microsoft.com/office/powerpoint/2010/main" val="32293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IN" sz="3200" dirty="0"/>
              <a:t>Conclusion</a:t>
            </a:r>
          </a:p>
        </p:txBody>
      </p:sp>
      <p:sp>
        <p:nvSpPr>
          <p:cNvPr id="4" name="TextBox 3">
            <a:extLst>
              <a:ext uri="{FF2B5EF4-FFF2-40B4-BE49-F238E27FC236}">
                <a16:creationId xmlns:a16="http://schemas.microsoft.com/office/drawing/2014/main" id="{7B1D7190-8BD1-D6E4-7079-F528DE17E115}"/>
              </a:ext>
            </a:extLst>
          </p:cNvPr>
          <p:cNvSpPr txBox="1"/>
          <p:nvPr/>
        </p:nvSpPr>
        <p:spPr>
          <a:xfrm>
            <a:off x="1023271" y="2080546"/>
            <a:ext cx="6240378" cy="3416320"/>
          </a:xfrm>
          <a:prstGeom prst="rect">
            <a:avLst/>
          </a:prstGeom>
          <a:noFill/>
        </p:spPr>
        <p:txBody>
          <a:bodyPr wrap="square" rtlCol="0">
            <a:spAutoFit/>
          </a:bodyPr>
          <a:lstStyle/>
          <a:p>
            <a:r>
              <a:rPr lang="en-US" dirty="0"/>
              <a:t>In this report, we saw different ways to solve the Travelling salesman problem (TSP) and discussed about their outcomes and shortcomings. </a:t>
            </a:r>
          </a:p>
          <a:p>
            <a:endParaRPr lang="en-US" dirty="0"/>
          </a:p>
          <a:p>
            <a:r>
              <a:rPr lang="en-US" dirty="0"/>
              <a:t>A metaheuristic algorithm is a search method crafted to discover a robust solution to a complex optimization problem that proves challenging to solve optimally or is of black-box type. </a:t>
            </a:r>
          </a:p>
          <a:p>
            <a:r>
              <a:rPr lang="en-US" dirty="0"/>
              <a:t>Mathematical programming is used where it is possible to derive formulation of the problem and the optimality of the solution cannot be compromised.</a:t>
            </a:r>
          </a:p>
          <a:p>
            <a:endParaRPr lang="en-IN" dirty="0"/>
          </a:p>
        </p:txBody>
      </p:sp>
    </p:spTree>
    <p:extLst>
      <p:ext uri="{BB962C8B-B14F-4D97-AF65-F5344CB8AC3E}">
        <p14:creationId xmlns:p14="http://schemas.microsoft.com/office/powerpoint/2010/main" val="322697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IN" sz="3200" dirty="0"/>
              <a:t>Future Work</a:t>
            </a:r>
          </a:p>
        </p:txBody>
      </p:sp>
      <p:sp>
        <p:nvSpPr>
          <p:cNvPr id="4" name="TextBox 3">
            <a:extLst>
              <a:ext uri="{FF2B5EF4-FFF2-40B4-BE49-F238E27FC236}">
                <a16:creationId xmlns:a16="http://schemas.microsoft.com/office/drawing/2014/main" id="{7B1D7190-8BD1-D6E4-7079-F528DE17E115}"/>
              </a:ext>
            </a:extLst>
          </p:cNvPr>
          <p:cNvSpPr txBox="1"/>
          <p:nvPr/>
        </p:nvSpPr>
        <p:spPr>
          <a:xfrm>
            <a:off x="1023271" y="2080546"/>
            <a:ext cx="6240378" cy="2862322"/>
          </a:xfrm>
          <a:prstGeom prst="rect">
            <a:avLst/>
          </a:prstGeom>
          <a:noFill/>
        </p:spPr>
        <p:txBody>
          <a:bodyPr wrap="square" rtlCol="0">
            <a:spAutoFit/>
          </a:bodyPr>
          <a:lstStyle/>
          <a:p>
            <a:r>
              <a:rPr lang="en-US" dirty="0"/>
              <a:t>•Parallel and Distributed Computing: Advancements in parallel and distributed computing resulted in researchers to explore techniques to solve large-scale TSP instances more efficiently by distributing the computation across multiple processors or systems</a:t>
            </a:r>
          </a:p>
          <a:p>
            <a:r>
              <a:rPr lang="en-US" dirty="0"/>
              <a:t>•Multi-Objective TSP: Extending TSP to handle multiple conflicting objectives simultaneously. This involves optimizing not only for the shortest route but also considering other criteria such as cost, time, or environmental impact to attain to SDG goals.</a:t>
            </a:r>
            <a:endParaRPr lang="en-IN" dirty="0"/>
          </a:p>
        </p:txBody>
      </p:sp>
    </p:spTree>
    <p:extLst>
      <p:ext uri="{BB962C8B-B14F-4D97-AF65-F5344CB8AC3E}">
        <p14:creationId xmlns:p14="http://schemas.microsoft.com/office/powerpoint/2010/main" val="1000032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C5AFD3-122A-BF09-8B71-AE46C870BCBC}"/>
              </a:ext>
            </a:extLst>
          </p:cNvPr>
          <p:cNvSpPr>
            <a:spLocks noGrp="1"/>
          </p:cNvSpPr>
          <p:nvPr>
            <p:ph type="title"/>
          </p:nvPr>
        </p:nvSpPr>
        <p:spPr>
          <a:xfrm>
            <a:off x="4518575" y="2855142"/>
            <a:ext cx="10058400" cy="1450757"/>
          </a:xfrm>
        </p:spPr>
        <p:txBody>
          <a:bodyPr/>
          <a:lstStyle/>
          <a:p>
            <a:r>
              <a:rPr lang="en-IN" dirty="0"/>
              <a:t>Thank You!</a:t>
            </a:r>
          </a:p>
        </p:txBody>
      </p:sp>
    </p:spTree>
    <p:extLst>
      <p:ext uri="{BB962C8B-B14F-4D97-AF65-F5344CB8AC3E}">
        <p14:creationId xmlns:p14="http://schemas.microsoft.com/office/powerpoint/2010/main" val="175717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6526145" cy="3760891"/>
          </a:xfrm>
        </p:spPr>
        <p:txBody>
          <a:bodyPr>
            <a:normAutofit/>
          </a:bodyPr>
          <a:lstStyle/>
          <a:p>
            <a:r>
              <a:rPr lang="en-IN" sz="2000" dirty="0"/>
              <a:t>Travelling salesman problem (TSP) found application in</a:t>
            </a:r>
          </a:p>
          <a:p>
            <a:pPr marL="457200" indent="-457200">
              <a:buFont typeface="+mj-lt"/>
              <a:buAutoNum type="arabicPeriod"/>
            </a:pPr>
            <a:r>
              <a:rPr lang="en-IN" sz="2000" dirty="0"/>
              <a:t>Drilling problem of printed circuit boards(PCB).</a:t>
            </a:r>
          </a:p>
          <a:p>
            <a:pPr marL="457200" indent="-457200">
              <a:buFont typeface="+mj-lt"/>
              <a:buAutoNum type="arabicPeriod"/>
            </a:pPr>
            <a:r>
              <a:rPr lang="en-IN" sz="2000" dirty="0"/>
              <a:t>Overhauling gas turbine</a:t>
            </a:r>
          </a:p>
          <a:p>
            <a:pPr marL="457200" indent="-457200">
              <a:buFont typeface="+mj-lt"/>
              <a:buAutoNum type="arabicPeriod"/>
            </a:pPr>
            <a:r>
              <a:rPr lang="en-IN" sz="2000" dirty="0"/>
              <a:t>Xray-crystallography</a:t>
            </a:r>
          </a:p>
          <a:p>
            <a:pPr marL="457200" indent="-457200">
              <a:buFont typeface="+mj-lt"/>
              <a:buAutoNum type="arabicPeriod"/>
            </a:pPr>
            <a:r>
              <a:rPr lang="en-IN" sz="2000" dirty="0"/>
              <a:t>Vehicle routing</a:t>
            </a:r>
          </a:p>
          <a:p>
            <a:pPr marL="457200" indent="-457200">
              <a:buFont typeface="+mj-lt"/>
              <a:buAutoNum type="arabicPeriod"/>
            </a:pPr>
            <a:r>
              <a:rPr lang="en-US" sz="2000" dirty="0"/>
              <a:t>The order-picking problem in warehouses</a:t>
            </a: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286672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Past Work</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6526145" cy="3760891"/>
          </a:xfrm>
        </p:spPr>
        <p:txBody>
          <a:bodyPr>
            <a:normAutofit/>
          </a:bodyPr>
          <a:lstStyle/>
          <a:p>
            <a:pPr>
              <a:buFont typeface="Wingdings" panose="05000000000000000000" pitchFamily="2" charset="2"/>
              <a:buChar char="§"/>
            </a:pPr>
            <a:r>
              <a:rPr lang="en-IN" sz="2000" dirty="0"/>
              <a:t>Problem was first formulated in 1930, one of the most studied problems in optimization.</a:t>
            </a:r>
          </a:p>
          <a:p>
            <a:pPr>
              <a:buFont typeface="Wingdings" panose="05000000000000000000" pitchFamily="2" charset="2"/>
              <a:buChar char="§"/>
            </a:pPr>
            <a:r>
              <a:rPr lang="en-US" sz="2000" dirty="0"/>
              <a:t>expressed the problem as an integer linear program and developed the cutting plane method it.</a:t>
            </a:r>
          </a:p>
          <a:p>
            <a:pPr>
              <a:buFont typeface="Wingdings" panose="05000000000000000000" pitchFamily="2" charset="2"/>
              <a:buChar char="§"/>
            </a:pPr>
            <a:r>
              <a:rPr lang="en-US" sz="2000" dirty="0" err="1"/>
              <a:t>Padberg</a:t>
            </a:r>
            <a:r>
              <a:rPr lang="en-US" sz="2000" dirty="0"/>
              <a:t>, Rinaldi and others managed to exactly solve instances with up to 2,392 cities, using cutting planes and branch and bound.</a:t>
            </a:r>
            <a:endParaRPr lang="en-IN" sz="2000" dirty="0"/>
          </a:p>
          <a:p>
            <a:pPr>
              <a:buFont typeface="Wingdings" panose="05000000000000000000" pitchFamily="2" charset="2"/>
              <a:buChar char="§"/>
            </a:pPr>
            <a:endParaRPr lang="en-IN" sz="2000" dirty="0"/>
          </a:p>
          <a:p>
            <a:pPr marL="457200" indent="-457200">
              <a:buFont typeface="+mj-lt"/>
              <a:buAutoNum type="arabicPeriod"/>
            </a:pPr>
            <a:endParaRPr lang="en-IN" sz="2000" dirty="0"/>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110267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6526145" cy="3760891"/>
          </a:xfrm>
        </p:spPr>
        <p:txBody>
          <a:bodyPr/>
          <a:lstStyle/>
          <a:p>
            <a:r>
              <a:rPr lang="en-IN" dirty="0"/>
              <a:t>Travelling salesman problem (TSP)</a:t>
            </a:r>
          </a:p>
          <a:p>
            <a:r>
              <a:rPr lang="en-IN" dirty="0"/>
              <a:t>Given-</a:t>
            </a:r>
          </a:p>
          <a:p>
            <a:pPr marL="749808" lvl="1" indent="-457200"/>
            <a:r>
              <a:rPr lang="en-IN" dirty="0"/>
              <a:t>Number of cities</a:t>
            </a:r>
          </a:p>
          <a:p>
            <a:pPr marL="749808" lvl="1" indent="-457200"/>
            <a:r>
              <a:rPr lang="en-IN" dirty="0"/>
              <a:t>Distance between each pair of cities (Assumption- every pair of cities is connected directly by at least one path).</a:t>
            </a:r>
          </a:p>
          <a:p>
            <a:pPr marL="749808" lvl="1" indent="-457200"/>
            <a:r>
              <a:rPr lang="en-IN" dirty="0"/>
              <a:t>There is a single salesman at the depot city (For this problem we have considered the depot city to be city 1).</a:t>
            </a:r>
          </a:p>
          <a:p>
            <a:pPr marL="749808" lvl="1" indent="-457200"/>
            <a:endParaRPr lang="en-IN" dirty="0"/>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47739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5519277" cy="3760891"/>
          </a:xfrm>
        </p:spPr>
        <p:txBody>
          <a:bodyPr>
            <a:normAutofit lnSpcReduction="10000"/>
          </a:bodyPr>
          <a:lstStyle/>
          <a:p>
            <a:r>
              <a:rPr lang="en-IN" dirty="0"/>
              <a:t>Travelling salesman problem (TSP)</a:t>
            </a:r>
          </a:p>
          <a:p>
            <a:r>
              <a:rPr lang="en-IN" dirty="0"/>
              <a:t>Conditions-</a:t>
            </a:r>
          </a:p>
          <a:p>
            <a:pPr marL="749808" lvl="1" indent="-457200"/>
            <a:r>
              <a:rPr lang="en-IN" dirty="0"/>
              <a:t> The salesman will start and end at the depot city.</a:t>
            </a:r>
          </a:p>
          <a:p>
            <a:pPr marL="749808" lvl="1" indent="-457200"/>
            <a:r>
              <a:rPr lang="en-IN" dirty="0"/>
              <a:t>Given N cities he will (N+1) days to complete the journey</a:t>
            </a:r>
          </a:p>
          <a:p>
            <a:pPr marL="749808" lvl="1" indent="-457200"/>
            <a:r>
              <a:rPr lang="en-IN" dirty="0"/>
              <a:t>Every city has to be visited exactly once and all N cities has to be visited.</a:t>
            </a:r>
          </a:p>
          <a:p>
            <a:pPr marL="749808" lvl="1" indent="-457200"/>
            <a:r>
              <a:rPr lang="en-IN" dirty="0"/>
              <a:t>Between every pair of cities he commutes he travels the minimum distance between that pair.</a:t>
            </a:r>
          </a:p>
          <a:p>
            <a:pPr marL="749808" lvl="1" indent="-457200"/>
            <a:r>
              <a:rPr lang="en-IN" dirty="0"/>
              <a:t>Total distance is the sum of distance travelled between pair of city in specific order. Our motive is to minimize it.</a:t>
            </a:r>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88631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8582-8992-47CA-7852-4AADA4A4195C}"/>
              </a:ext>
            </a:extLst>
          </p:cNvPr>
          <p:cNvSpPr>
            <a:spLocks noGrp="1"/>
          </p:cNvSpPr>
          <p:nvPr>
            <p:ph type="title"/>
          </p:nvPr>
        </p:nvSpPr>
        <p:spPr/>
        <p:txBody>
          <a:bodyPr/>
          <a:lstStyle/>
          <a:p>
            <a:r>
              <a:rPr lang="en-IN" dirty="0"/>
              <a:t>Variation</a:t>
            </a:r>
          </a:p>
        </p:txBody>
      </p:sp>
      <p:sp>
        <p:nvSpPr>
          <p:cNvPr id="3" name="TextBox 2">
            <a:extLst>
              <a:ext uri="{FF2B5EF4-FFF2-40B4-BE49-F238E27FC236}">
                <a16:creationId xmlns:a16="http://schemas.microsoft.com/office/drawing/2014/main" id="{BD1261F7-7715-F075-8DFB-D1A59317901D}"/>
              </a:ext>
            </a:extLst>
          </p:cNvPr>
          <p:cNvSpPr txBox="1"/>
          <p:nvPr/>
        </p:nvSpPr>
        <p:spPr>
          <a:xfrm>
            <a:off x="1097280" y="2352782"/>
            <a:ext cx="6515871" cy="2862322"/>
          </a:xfrm>
          <a:prstGeom prst="rect">
            <a:avLst/>
          </a:prstGeom>
          <a:noFill/>
        </p:spPr>
        <p:txBody>
          <a:bodyPr wrap="square" rtlCol="0">
            <a:spAutoFit/>
          </a:bodyPr>
          <a:lstStyle/>
          <a:p>
            <a:pPr marL="285750" indent="-285750">
              <a:buFont typeface="Wingdings" panose="05000000000000000000" pitchFamily="2" charset="2"/>
              <a:buChar char="§"/>
            </a:pPr>
            <a:r>
              <a:rPr lang="en-IN" dirty="0"/>
              <a:t>Single Objective- Constraint to condition described in the problem minimize the total distance for a single travelling salesman.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Multi-Objective- In addition to the previous problem description now the salesman has a more important objective to maximize profit. Every city he visits he sells the product to all residents but the Number of buyers in that city varies according to the day he visits. This is true for all cities, so the salesman has maximize profit first and then minimize the travelling cost.</a:t>
            </a:r>
          </a:p>
        </p:txBody>
      </p:sp>
    </p:spTree>
    <p:extLst>
      <p:ext uri="{BB962C8B-B14F-4D97-AF65-F5344CB8AC3E}">
        <p14:creationId xmlns:p14="http://schemas.microsoft.com/office/powerpoint/2010/main" val="149221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8582-8992-47CA-7852-4AADA4A4195C}"/>
              </a:ext>
            </a:extLst>
          </p:cNvPr>
          <p:cNvSpPr>
            <a:spLocks noGrp="1"/>
          </p:cNvSpPr>
          <p:nvPr>
            <p:ph type="title"/>
          </p:nvPr>
        </p:nvSpPr>
        <p:spPr/>
        <p:txBody>
          <a:bodyPr/>
          <a:lstStyle/>
          <a:p>
            <a:r>
              <a:rPr lang="en-IN" dirty="0"/>
              <a:t>Variation</a:t>
            </a:r>
          </a:p>
        </p:txBody>
      </p:sp>
      <p:sp>
        <p:nvSpPr>
          <p:cNvPr id="4" name="TextBox 3">
            <a:extLst>
              <a:ext uri="{FF2B5EF4-FFF2-40B4-BE49-F238E27FC236}">
                <a16:creationId xmlns:a16="http://schemas.microsoft.com/office/drawing/2014/main" id="{07DD8AD0-1A68-B874-C553-A2FF66165CCF}"/>
              </a:ext>
            </a:extLst>
          </p:cNvPr>
          <p:cNvSpPr txBox="1"/>
          <p:nvPr/>
        </p:nvSpPr>
        <p:spPr>
          <a:xfrm>
            <a:off x="1097280" y="2352783"/>
            <a:ext cx="6515871" cy="2308324"/>
          </a:xfrm>
          <a:prstGeom prst="rect">
            <a:avLst/>
          </a:prstGeom>
          <a:noFill/>
        </p:spPr>
        <p:txBody>
          <a:bodyPr wrap="square" rtlCol="0">
            <a:spAutoFit/>
          </a:bodyPr>
          <a:lstStyle/>
          <a:p>
            <a:pPr marL="285750" indent="-285750">
              <a:buFont typeface="Wingdings" panose="05000000000000000000" pitchFamily="2" charset="2"/>
              <a:buChar char="§"/>
            </a:pPr>
            <a:r>
              <a:rPr lang="en-IN" dirty="0"/>
              <a:t>Multiple Travelling Salesman- Extension to original problem keeping all constraints unchanged now number of salesmen can be variable, all salesmen start from the depot city and end at the depot city with objective to minimize total travelling distance adhering to all constraint to TSP additionally each salesman can travel at most specific number of city and it any salesman reached the depot city his journey ended and he cannot travel to any to any other city.</a:t>
            </a:r>
          </a:p>
        </p:txBody>
      </p:sp>
    </p:spTree>
    <p:extLst>
      <p:ext uri="{BB962C8B-B14F-4D97-AF65-F5344CB8AC3E}">
        <p14:creationId xmlns:p14="http://schemas.microsoft.com/office/powerpoint/2010/main" val="167082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A619AE-2579-A12F-3E54-218A1FB73001}"/>
              </a:ext>
            </a:extLst>
          </p:cNvPr>
          <p:cNvSpPr txBox="1"/>
          <p:nvPr/>
        </p:nvSpPr>
        <p:spPr>
          <a:xfrm>
            <a:off x="4272116" y="737419"/>
            <a:ext cx="3647768" cy="369332"/>
          </a:xfrm>
          <a:prstGeom prst="rect">
            <a:avLst/>
          </a:prstGeom>
          <a:noFill/>
        </p:spPr>
        <p:txBody>
          <a:bodyPr wrap="square" rtlCol="0">
            <a:spAutoFit/>
          </a:bodyPr>
          <a:lstStyle/>
          <a:p>
            <a:r>
              <a:rPr lang="en-IN" dirty="0"/>
              <a:t>TRAVELLING SALESMAN PROBLEM</a:t>
            </a:r>
          </a:p>
        </p:txBody>
      </p:sp>
      <p:sp>
        <p:nvSpPr>
          <p:cNvPr id="5" name="TextBox 4">
            <a:extLst>
              <a:ext uri="{FF2B5EF4-FFF2-40B4-BE49-F238E27FC236}">
                <a16:creationId xmlns:a16="http://schemas.microsoft.com/office/drawing/2014/main" id="{85EEB563-B726-D582-6BCD-A25213D5EC27}"/>
              </a:ext>
            </a:extLst>
          </p:cNvPr>
          <p:cNvSpPr txBox="1"/>
          <p:nvPr/>
        </p:nvSpPr>
        <p:spPr>
          <a:xfrm>
            <a:off x="1039898" y="2109019"/>
            <a:ext cx="3647768" cy="369332"/>
          </a:xfrm>
          <a:prstGeom prst="rect">
            <a:avLst/>
          </a:prstGeom>
          <a:noFill/>
        </p:spPr>
        <p:txBody>
          <a:bodyPr wrap="square" rtlCol="0">
            <a:spAutoFit/>
          </a:bodyPr>
          <a:lstStyle/>
          <a:p>
            <a:r>
              <a:rPr lang="en-IN" dirty="0"/>
              <a:t>Single Travelling salesman Problem</a:t>
            </a:r>
          </a:p>
        </p:txBody>
      </p:sp>
      <p:sp>
        <p:nvSpPr>
          <p:cNvPr id="6" name="TextBox 5">
            <a:extLst>
              <a:ext uri="{FF2B5EF4-FFF2-40B4-BE49-F238E27FC236}">
                <a16:creationId xmlns:a16="http://schemas.microsoft.com/office/drawing/2014/main" id="{11EC2325-65CC-F410-3B99-166605E90888}"/>
              </a:ext>
            </a:extLst>
          </p:cNvPr>
          <p:cNvSpPr txBox="1"/>
          <p:nvPr/>
        </p:nvSpPr>
        <p:spPr>
          <a:xfrm>
            <a:off x="7919884" y="2117792"/>
            <a:ext cx="3873909" cy="369332"/>
          </a:xfrm>
          <a:prstGeom prst="rect">
            <a:avLst/>
          </a:prstGeom>
          <a:noFill/>
        </p:spPr>
        <p:txBody>
          <a:bodyPr wrap="square" rtlCol="0">
            <a:spAutoFit/>
          </a:bodyPr>
          <a:lstStyle/>
          <a:p>
            <a:r>
              <a:rPr lang="en-IN" dirty="0"/>
              <a:t>Multiple Travelling salesman Problem</a:t>
            </a:r>
          </a:p>
        </p:txBody>
      </p:sp>
      <p:sp>
        <p:nvSpPr>
          <p:cNvPr id="7" name="TextBox 6">
            <a:extLst>
              <a:ext uri="{FF2B5EF4-FFF2-40B4-BE49-F238E27FC236}">
                <a16:creationId xmlns:a16="http://schemas.microsoft.com/office/drawing/2014/main" id="{0432C0F0-8850-93BA-1927-9341A4CAEE5A}"/>
              </a:ext>
            </a:extLst>
          </p:cNvPr>
          <p:cNvSpPr txBox="1"/>
          <p:nvPr/>
        </p:nvSpPr>
        <p:spPr>
          <a:xfrm>
            <a:off x="314631" y="3549443"/>
            <a:ext cx="1659599" cy="646331"/>
          </a:xfrm>
          <a:prstGeom prst="rect">
            <a:avLst/>
          </a:prstGeom>
          <a:noFill/>
        </p:spPr>
        <p:txBody>
          <a:bodyPr wrap="square" rtlCol="0">
            <a:spAutoFit/>
          </a:bodyPr>
          <a:lstStyle/>
          <a:p>
            <a:r>
              <a:rPr lang="en-IN" dirty="0"/>
              <a:t>Mathematical Programming</a:t>
            </a:r>
          </a:p>
        </p:txBody>
      </p:sp>
      <p:sp>
        <p:nvSpPr>
          <p:cNvPr id="8" name="TextBox 7">
            <a:extLst>
              <a:ext uri="{FF2B5EF4-FFF2-40B4-BE49-F238E27FC236}">
                <a16:creationId xmlns:a16="http://schemas.microsoft.com/office/drawing/2014/main" id="{748C9AF9-6F21-11D2-849F-880F47F1FD82}"/>
              </a:ext>
            </a:extLst>
          </p:cNvPr>
          <p:cNvSpPr txBox="1"/>
          <p:nvPr/>
        </p:nvSpPr>
        <p:spPr>
          <a:xfrm>
            <a:off x="3156155" y="3576167"/>
            <a:ext cx="1651819" cy="369332"/>
          </a:xfrm>
          <a:prstGeom prst="rect">
            <a:avLst/>
          </a:prstGeom>
          <a:noFill/>
        </p:spPr>
        <p:txBody>
          <a:bodyPr wrap="square" rtlCol="0">
            <a:spAutoFit/>
          </a:bodyPr>
          <a:lstStyle/>
          <a:p>
            <a:r>
              <a:rPr lang="en-IN" dirty="0" err="1"/>
              <a:t>Metaheurestic</a:t>
            </a:r>
            <a:r>
              <a:rPr lang="en-IN" dirty="0"/>
              <a:t> </a:t>
            </a:r>
          </a:p>
        </p:txBody>
      </p:sp>
      <p:sp>
        <p:nvSpPr>
          <p:cNvPr id="9" name="TextBox 8">
            <a:extLst>
              <a:ext uri="{FF2B5EF4-FFF2-40B4-BE49-F238E27FC236}">
                <a16:creationId xmlns:a16="http://schemas.microsoft.com/office/drawing/2014/main" id="{18264722-4E86-622C-5435-D3A9695FEC9A}"/>
              </a:ext>
            </a:extLst>
          </p:cNvPr>
          <p:cNvSpPr txBox="1"/>
          <p:nvPr/>
        </p:nvSpPr>
        <p:spPr>
          <a:xfrm>
            <a:off x="2290916" y="4748981"/>
            <a:ext cx="1730478" cy="707886"/>
          </a:xfrm>
          <a:prstGeom prst="rect">
            <a:avLst/>
          </a:prstGeom>
          <a:noFill/>
        </p:spPr>
        <p:txBody>
          <a:bodyPr wrap="square" rtlCol="0">
            <a:spAutoFit/>
          </a:bodyPr>
          <a:lstStyle/>
          <a:p>
            <a:pPr algn="ctr"/>
            <a:r>
              <a:rPr lang="en-IN" dirty="0"/>
              <a:t>Single objective</a:t>
            </a:r>
          </a:p>
          <a:p>
            <a:pPr algn="ctr"/>
            <a:endParaRPr lang="en-IN" sz="1100" dirty="0"/>
          </a:p>
          <a:p>
            <a:pPr algn="ctr"/>
            <a:r>
              <a:rPr lang="en-IN" sz="1100" dirty="0"/>
              <a:t>Minimize cost</a:t>
            </a:r>
          </a:p>
        </p:txBody>
      </p:sp>
      <p:sp>
        <p:nvSpPr>
          <p:cNvPr id="10" name="TextBox 9">
            <a:extLst>
              <a:ext uri="{FF2B5EF4-FFF2-40B4-BE49-F238E27FC236}">
                <a16:creationId xmlns:a16="http://schemas.microsoft.com/office/drawing/2014/main" id="{6F9C9382-45EA-C158-CA3C-67D0AB6823B8}"/>
              </a:ext>
            </a:extLst>
          </p:cNvPr>
          <p:cNvSpPr txBox="1"/>
          <p:nvPr/>
        </p:nvSpPr>
        <p:spPr>
          <a:xfrm>
            <a:off x="4060722" y="4739916"/>
            <a:ext cx="1651819" cy="877163"/>
          </a:xfrm>
          <a:prstGeom prst="rect">
            <a:avLst/>
          </a:prstGeom>
          <a:noFill/>
        </p:spPr>
        <p:txBody>
          <a:bodyPr wrap="square" rtlCol="0">
            <a:spAutoFit/>
          </a:bodyPr>
          <a:lstStyle/>
          <a:p>
            <a:r>
              <a:rPr lang="en-IN" dirty="0"/>
              <a:t>Multi objective</a:t>
            </a:r>
          </a:p>
          <a:p>
            <a:pPr algn="ctr"/>
            <a:endParaRPr lang="en-IN" sz="1100" dirty="0"/>
          </a:p>
          <a:p>
            <a:pPr algn="ctr"/>
            <a:r>
              <a:rPr lang="en-IN" sz="1100" dirty="0"/>
              <a:t>Maximizing profit</a:t>
            </a:r>
          </a:p>
          <a:p>
            <a:pPr algn="ctr"/>
            <a:r>
              <a:rPr lang="en-IN" sz="1100" dirty="0"/>
              <a:t>Minimize cost</a:t>
            </a:r>
          </a:p>
        </p:txBody>
      </p:sp>
      <p:cxnSp>
        <p:nvCxnSpPr>
          <p:cNvPr id="12" name="Connector: Elbow 11">
            <a:extLst>
              <a:ext uri="{FF2B5EF4-FFF2-40B4-BE49-F238E27FC236}">
                <a16:creationId xmlns:a16="http://schemas.microsoft.com/office/drawing/2014/main" id="{803B2547-12CD-AE16-BAED-27EB933B3BC7}"/>
              </a:ext>
            </a:extLst>
          </p:cNvPr>
          <p:cNvCxnSpPr>
            <a:cxnSpLocks/>
            <a:stCxn id="5" idx="2"/>
            <a:endCxn id="7" idx="0"/>
          </p:cNvCxnSpPr>
          <p:nvPr/>
        </p:nvCxnSpPr>
        <p:spPr>
          <a:xfrm rot="5400000">
            <a:off x="1468561" y="2154222"/>
            <a:ext cx="1071092" cy="17193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FCA5D9D-AD68-D445-38B3-278FA66DC9AF}"/>
              </a:ext>
            </a:extLst>
          </p:cNvPr>
          <p:cNvCxnSpPr>
            <a:stCxn id="5" idx="2"/>
            <a:endCxn id="8" idx="0"/>
          </p:cNvCxnSpPr>
          <p:nvPr/>
        </p:nvCxnSpPr>
        <p:spPr>
          <a:xfrm rot="16200000" flipH="1">
            <a:off x="2874015" y="2468117"/>
            <a:ext cx="1097816" cy="11182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AC415B6-5648-B815-F341-5BAF780AB062}"/>
              </a:ext>
            </a:extLst>
          </p:cNvPr>
          <p:cNvCxnSpPr>
            <a:stCxn id="8" idx="2"/>
            <a:endCxn id="9" idx="0"/>
          </p:cNvCxnSpPr>
          <p:nvPr/>
        </p:nvCxnSpPr>
        <p:spPr>
          <a:xfrm rot="5400000">
            <a:off x="3167369" y="3934285"/>
            <a:ext cx="803482" cy="825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D89620A-8392-EDE4-9564-B07B0F3B210D}"/>
              </a:ext>
            </a:extLst>
          </p:cNvPr>
          <p:cNvCxnSpPr>
            <a:cxnSpLocks/>
            <a:stCxn id="8" idx="2"/>
            <a:endCxn id="10" idx="0"/>
          </p:cNvCxnSpPr>
          <p:nvPr/>
        </p:nvCxnSpPr>
        <p:spPr>
          <a:xfrm rot="16200000" flipH="1">
            <a:off x="4037140" y="3890423"/>
            <a:ext cx="794417" cy="904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7CDBC20-B7E0-5CC5-6A59-DE5F954C0959}"/>
              </a:ext>
            </a:extLst>
          </p:cNvPr>
          <p:cNvCxnSpPr>
            <a:stCxn id="4" idx="2"/>
            <a:endCxn id="5" idx="0"/>
          </p:cNvCxnSpPr>
          <p:nvPr/>
        </p:nvCxnSpPr>
        <p:spPr>
          <a:xfrm rot="5400000">
            <a:off x="3978757" y="-8224"/>
            <a:ext cx="1002268" cy="32322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6F54CD-A6C6-4F6F-6363-6A680E7C5525}"/>
              </a:ext>
            </a:extLst>
          </p:cNvPr>
          <p:cNvSpPr txBox="1"/>
          <p:nvPr/>
        </p:nvSpPr>
        <p:spPr>
          <a:xfrm>
            <a:off x="7959614" y="3492883"/>
            <a:ext cx="1639119" cy="646331"/>
          </a:xfrm>
          <a:prstGeom prst="rect">
            <a:avLst/>
          </a:prstGeom>
          <a:noFill/>
        </p:spPr>
        <p:txBody>
          <a:bodyPr wrap="square" rtlCol="0">
            <a:spAutoFit/>
          </a:bodyPr>
          <a:lstStyle/>
          <a:p>
            <a:r>
              <a:rPr lang="en-IN" dirty="0"/>
              <a:t>Mathematical Programming</a:t>
            </a:r>
          </a:p>
        </p:txBody>
      </p:sp>
      <p:sp>
        <p:nvSpPr>
          <p:cNvPr id="24" name="TextBox 23">
            <a:extLst>
              <a:ext uri="{FF2B5EF4-FFF2-40B4-BE49-F238E27FC236}">
                <a16:creationId xmlns:a16="http://schemas.microsoft.com/office/drawing/2014/main" id="{3E477530-CADC-0CE6-E823-AB1BA757C8C8}"/>
              </a:ext>
            </a:extLst>
          </p:cNvPr>
          <p:cNvSpPr txBox="1"/>
          <p:nvPr/>
        </p:nvSpPr>
        <p:spPr>
          <a:xfrm>
            <a:off x="10087899" y="3549445"/>
            <a:ext cx="1789470" cy="369332"/>
          </a:xfrm>
          <a:prstGeom prst="rect">
            <a:avLst/>
          </a:prstGeom>
          <a:noFill/>
        </p:spPr>
        <p:txBody>
          <a:bodyPr wrap="square" rtlCol="0">
            <a:spAutoFit/>
          </a:bodyPr>
          <a:lstStyle/>
          <a:p>
            <a:r>
              <a:rPr lang="en-IN" dirty="0" err="1"/>
              <a:t>Metaheurestic</a:t>
            </a:r>
            <a:endParaRPr lang="en-IN" dirty="0"/>
          </a:p>
        </p:txBody>
      </p:sp>
      <p:cxnSp>
        <p:nvCxnSpPr>
          <p:cNvPr id="26" name="Connector: Elbow 25">
            <a:extLst>
              <a:ext uri="{FF2B5EF4-FFF2-40B4-BE49-F238E27FC236}">
                <a16:creationId xmlns:a16="http://schemas.microsoft.com/office/drawing/2014/main" id="{C621A210-11BA-F7CE-5B49-6434C0583FA0}"/>
              </a:ext>
            </a:extLst>
          </p:cNvPr>
          <p:cNvCxnSpPr>
            <a:cxnSpLocks/>
            <a:stCxn id="6" idx="2"/>
            <a:endCxn id="23" idx="0"/>
          </p:cNvCxnSpPr>
          <p:nvPr/>
        </p:nvCxnSpPr>
        <p:spPr>
          <a:xfrm rot="5400000">
            <a:off x="8815128" y="2451171"/>
            <a:ext cx="1005759" cy="10776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CD8F365-305B-FE52-CBF1-DF49CA9704A8}"/>
              </a:ext>
            </a:extLst>
          </p:cNvPr>
          <p:cNvCxnSpPr>
            <a:cxnSpLocks/>
            <a:stCxn id="6" idx="2"/>
            <a:endCxn id="24" idx="0"/>
          </p:cNvCxnSpPr>
          <p:nvPr/>
        </p:nvCxnSpPr>
        <p:spPr>
          <a:xfrm rot="16200000" flipH="1">
            <a:off x="9888576" y="2455386"/>
            <a:ext cx="1062321" cy="1125795"/>
          </a:xfrm>
          <a:prstGeom prst="bentConnector3">
            <a:avLst>
              <a:gd name="adj1" fmla="val 4698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99EFDAB-19F8-E74E-55A9-8ED7989C2B71}"/>
              </a:ext>
            </a:extLst>
          </p:cNvPr>
          <p:cNvSpPr txBox="1"/>
          <p:nvPr/>
        </p:nvSpPr>
        <p:spPr>
          <a:xfrm>
            <a:off x="280218" y="4748981"/>
            <a:ext cx="1730478" cy="707886"/>
          </a:xfrm>
          <a:prstGeom prst="rect">
            <a:avLst/>
          </a:prstGeom>
          <a:noFill/>
        </p:spPr>
        <p:txBody>
          <a:bodyPr wrap="square" rtlCol="0">
            <a:spAutoFit/>
          </a:bodyPr>
          <a:lstStyle/>
          <a:p>
            <a:r>
              <a:rPr lang="en-IN" dirty="0"/>
              <a:t>Single objective</a:t>
            </a:r>
          </a:p>
          <a:p>
            <a:endParaRPr lang="en-IN" sz="1100" dirty="0"/>
          </a:p>
          <a:p>
            <a:pPr algn="ctr"/>
            <a:r>
              <a:rPr lang="en-IN" sz="1100" dirty="0"/>
              <a:t>Minimize cost</a:t>
            </a:r>
          </a:p>
        </p:txBody>
      </p:sp>
      <p:sp>
        <p:nvSpPr>
          <p:cNvPr id="48" name="TextBox 47">
            <a:extLst>
              <a:ext uri="{FF2B5EF4-FFF2-40B4-BE49-F238E27FC236}">
                <a16:creationId xmlns:a16="http://schemas.microsoft.com/office/drawing/2014/main" id="{41C5648B-72D5-907A-7733-C185247D27FA}"/>
              </a:ext>
            </a:extLst>
          </p:cNvPr>
          <p:cNvSpPr txBox="1"/>
          <p:nvPr/>
        </p:nvSpPr>
        <p:spPr>
          <a:xfrm>
            <a:off x="7912427" y="4824554"/>
            <a:ext cx="1730476" cy="707886"/>
          </a:xfrm>
          <a:prstGeom prst="rect">
            <a:avLst/>
          </a:prstGeom>
          <a:noFill/>
        </p:spPr>
        <p:txBody>
          <a:bodyPr wrap="square" rtlCol="0">
            <a:spAutoFit/>
          </a:bodyPr>
          <a:lstStyle/>
          <a:p>
            <a:r>
              <a:rPr lang="en-IN" dirty="0"/>
              <a:t>Single objective</a:t>
            </a:r>
          </a:p>
          <a:p>
            <a:pPr algn="ctr"/>
            <a:endParaRPr lang="en-IN" sz="1100" dirty="0"/>
          </a:p>
          <a:p>
            <a:pPr algn="ctr"/>
            <a:r>
              <a:rPr lang="en-IN" sz="1100" dirty="0"/>
              <a:t>Minimize cost</a:t>
            </a:r>
          </a:p>
        </p:txBody>
      </p:sp>
      <p:sp>
        <p:nvSpPr>
          <p:cNvPr id="49" name="TextBox 48">
            <a:extLst>
              <a:ext uri="{FF2B5EF4-FFF2-40B4-BE49-F238E27FC236}">
                <a16:creationId xmlns:a16="http://schemas.microsoft.com/office/drawing/2014/main" id="{278488B0-6E9E-744A-ADD4-01992CDF9D0C}"/>
              </a:ext>
            </a:extLst>
          </p:cNvPr>
          <p:cNvSpPr txBox="1"/>
          <p:nvPr/>
        </p:nvSpPr>
        <p:spPr>
          <a:xfrm>
            <a:off x="10111045" y="4755849"/>
            <a:ext cx="1730478" cy="707886"/>
          </a:xfrm>
          <a:prstGeom prst="rect">
            <a:avLst/>
          </a:prstGeom>
          <a:noFill/>
        </p:spPr>
        <p:txBody>
          <a:bodyPr wrap="square" rtlCol="0">
            <a:spAutoFit/>
          </a:bodyPr>
          <a:lstStyle/>
          <a:p>
            <a:r>
              <a:rPr lang="en-IN" dirty="0"/>
              <a:t>Single objective</a:t>
            </a:r>
          </a:p>
          <a:p>
            <a:pPr algn="ctr"/>
            <a:endParaRPr lang="en-IN" sz="1100" dirty="0"/>
          </a:p>
          <a:p>
            <a:pPr algn="ctr"/>
            <a:r>
              <a:rPr lang="en-IN" sz="1100" dirty="0"/>
              <a:t>Minimize cost</a:t>
            </a:r>
          </a:p>
        </p:txBody>
      </p:sp>
      <p:cxnSp>
        <p:nvCxnSpPr>
          <p:cNvPr id="51" name="Connector: Elbow 50">
            <a:extLst>
              <a:ext uri="{FF2B5EF4-FFF2-40B4-BE49-F238E27FC236}">
                <a16:creationId xmlns:a16="http://schemas.microsoft.com/office/drawing/2014/main" id="{ADF5A4D7-3470-BCEA-E6DA-7E90FA78515D}"/>
              </a:ext>
            </a:extLst>
          </p:cNvPr>
          <p:cNvCxnSpPr>
            <a:cxnSpLocks/>
            <a:stCxn id="7" idx="2"/>
            <a:endCxn id="45" idx="0"/>
          </p:cNvCxnSpPr>
          <p:nvPr/>
        </p:nvCxnSpPr>
        <p:spPr>
          <a:xfrm rot="16200000" flipH="1">
            <a:off x="868341" y="4471864"/>
            <a:ext cx="553207" cy="1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6E495E7B-0324-FF07-DC07-D4EFFD2B6457}"/>
              </a:ext>
            </a:extLst>
          </p:cNvPr>
          <p:cNvCxnSpPr>
            <a:cxnSpLocks/>
            <a:stCxn id="23" idx="2"/>
            <a:endCxn id="48" idx="0"/>
          </p:cNvCxnSpPr>
          <p:nvPr/>
        </p:nvCxnSpPr>
        <p:spPr>
          <a:xfrm rot="5400000">
            <a:off x="8435750" y="4481130"/>
            <a:ext cx="685340" cy="15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750F156-DFC9-EE48-BEC6-9BFEAF41AA3C}"/>
              </a:ext>
            </a:extLst>
          </p:cNvPr>
          <p:cNvCxnSpPr>
            <a:stCxn id="24" idx="2"/>
            <a:endCxn id="49" idx="0"/>
          </p:cNvCxnSpPr>
          <p:nvPr/>
        </p:nvCxnSpPr>
        <p:spPr>
          <a:xfrm rot="5400000">
            <a:off x="10560923" y="4334138"/>
            <a:ext cx="837072" cy="6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4910976-EF1C-B310-7B3D-FAA070E14AE5}"/>
              </a:ext>
            </a:extLst>
          </p:cNvPr>
          <p:cNvSpPr txBox="1"/>
          <p:nvPr/>
        </p:nvSpPr>
        <p:spPr>
          <a:xfrm>
            <a:off x="6476720" y="3523983"/>
            <a:ext cx="671735" cy="369330"/>
          </a:xfrm>
          <a:prstGeom prst="rect">
            <a:avLst/>
          </a:prstGeom>
          <a:noFill/>
        </p:spPr>
        <p:txBody>
          <a:bodyPr wrap="square" rtlCol="0">
            <a:spAutoFit/>
          </a:bodyPr>
          <a:lstStyle/>
          <a:p>
            <a:r>
              <a:rPr lang="en-IN" dirty="0"/>
              <a:t>CPP</a:t>
            </a:r>
          </a:p>
        </p:txBody>
      </p:sp>
      <p:cxnSp>
        <p:nvCxnSpPr>
          <p:cNvPr id="80" name="Connector: Elbow 79">
            <a:extLst>
              <a:ext uri="{FF2B5EF4-FFF2-40B4-BE49-F238E27FC236}">
                <a16:creationId xmlns:a16="http://schemas.microsoft.com/office/drawing/2014/main" id="{4DEDA04C-E13E-8276-409C-BEFCC169AD63}"/>
              </a:ext>
            </a:extLst>
          </p:cNvPr>
          <p:cNvCxnSpPr>
            <a:cxnSpLocks/>
            <a:stCxn id="5" idx="2"/>
            <a:endCxn id="78" idx="0"/>
          </p:cNvCxnSpPr>
          <p:nvPr/>
        </p:nvCxnSpPr>
        <p:spPr>
          <a:xfrm rot="16200000" flipH="1">
            <a:off x="4315369" y="1026764"/>
            <a:ext cx="1045632" cy="39488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57718643-DB60-3B20-8A48-1537B9F6776E}"/>
              </a:ext>
            </a:extLst>
          </p:cNvPr>
          <p:cNvCxnSpPr>
            <a:stCxn id="4" idx="2"/>
            <a:endCxn id="6" idx="0"/>
          </p:cNvCxnSpPr>
          <p:nvPr/>
        </p:nvCxnSpPr>
        <p:spPr>
          <a:xfrm rot="16200000" flipH="1">
            <a:off x="7470899" y="-268149"/>
            <a:ext cx="1011041" cy="3760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B9CA528-4672-D41D-687B-9C8587491CCD}"/>
              </a:ext>
            </a:extLst>
          </p:cNvPr>
          <p:cNvSpPr txBox="1"/>
          <p:nvPr/>
        </p:nvSpPr>
        <p:spPr>
          <a:xfrm>
            <a:off x="5847803" y="4731151"/>
            <a:ext cx="1923766" cy="707886"/>
          </a:xfrm>
          <a:prstGeom prst="rect">
            <a:avLst/>
          </a:prstGeom>
          <a:noFill/>
        </p:spPr>
        <p:txBody>
          <a:bodyPr wrap="square" rtlCol="0">
            <a:spAutoFit/>
          </a:bodyPr>
          <a:lstStyle/>
          <a:p>
            <a:r>
              <a:rPr lang="en-IN" dirty="0"/>
              <a:t>Single objective</a:t>
            </a:r>
          </a:p>
          <a:p>
            <a:endParaRPr lang="en-IN" sz="1100" dirty="0"/>
          </a:p>
          <a:p>
            <a:pPr algn="ctr"/>
            <a:r>
              <a:rPr lang="en-IN" sz="1100" dirty="0"/>
              <a:t>Minimize cost</a:t>
            </a:r>
            <a:endParaRPr lang="en-IN" dirty="0"/>
          </a:p>
        </p:txBody>
      </p:sp>
      <p:cxnSp>
        <p:nvCxnSpPr>
          <p:cNvPr id="102" name="Connector: Elbow 101">
            <a:extLst>
              <a:ext uri="{FF2B5EF4-FFF2-40B4-BE49-F238E27FC236}">
                <a16:creationId xmlns:a16="http://schemas.microsoft.com/office/drawing/2014/main" id="{81A07CFB-1B41-D6B8-ADE0-484593238253}"/>
              </a:ext>
            </a:extLst>
          </p:cNvPr>
          <p:cNvCxnSpPr>
            <a:stCxn id="78" idx="2"/>
            <a:endCxn id="100" idx="0"/>
          </p:cNvCxnSpPr>
          <p:nvPr/>
        </p:nvCxnSpPr>
        <p:spPr>
          <a:xfrm rot="5400000">
            <a:off x="6392218" y="4310781"/>
            <a:ext cx="837838" cy="2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33215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infopath/2007/PartnerControls"/>
    <ds:schemaRef ds:uri="http://purl.org/dc/terms/"/>
    <ds:schemaRef ds:uri="230e9df3-be65-4c73-a93b-d1236ebd677e"/>
    <ds:schemaRef ds:uri="http://purl.org/dc/dcmitype/"/>
    <ds:schemaRef ds:uri="http://purl.org/dc/elements/1.1/"/>
    <ds:schemaRef ds:uri="71af3243-3dd4-4a8d-8c0d-dd76da1f02a5"/>
    <ds:schemaRef ds:uri="http://schemas.microsoft.com/office/2006/documentManagement/types"/>
    <ds:schemaRef ds:uri="16c05727-aa75-4e4a-9b5f-8a80a1165891"/>
    <ds:schemaRef ds:uri="http://www.w3.org/XML/1998/namespace"/>
    <ds:schemaRef ds:uri="http://schemas.microsoft.com/office/2006/metadata/propertie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{D9A436AF-9B4F-4FA8-8209-531D4E3CF429}tf56160789_win32</Template>
  <TotalTime>1289</TotalTime>
  <Words>1713</Words>
  <Application>Microsoft Office PowerPoint</Application>
  <PresentationFormat>Widescreen</PresentationFormat>
  <Paragraphs>198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Bookman Old Style</vt:lpstr>
      <vt:lpstr>Calibri</vt:lpstr>
      <vt:lpstr>Franklin Gothic Book</vt:lpstr>
      <vt:lpstr>Times New Roman</vt:lpstr>
      <vt:lpstr>Wingdings</vt:lpstr>
      <vt:lpstr>Custom</vt:lpstr>
      <vt:lpstr>CL-643</vt:lpstr>
      <vt:lpstr>Contents</vt:lpstr>
      <vt:lpstr>Introduction</vt:lpstr>
      <vt:lpstr>Past Work</vt:lpstr>
      <vt:lpstr>Problem Description</vt:lpstr>
      <vt:lpstr>Problem Description</vt:lpstr>
      <vt:lpstr>Variation</vt:lpstr>
      <vt:lpstr>Variation</vt:lpstr>
      <vt:lpstr>PowerPoint Presentation</vt:lpstr>
      <vt:lpstr>Solution strategy: Single Travelling Salesman Prob.</vt:lpstr>
      <vt:lpstr>Single TSP: Mathematical Programming</vt:lpstr>
      <vt:lpstr>Single TSP: Mathematical Programming</vt:lpstr>
      <vt:lpstr>Single TSP: Metaheuristic approach (Single objective)</vt:lpstr>
      <vt:lpstr>Single TSP: Metaheuristic approach (Single objective)</vt:lpstr>
      <vt:lpstr>Single TSP: Metaheuristic approach (Single objective)</vt:lpstr>
      <vt:lpstr>Single TSP: Metaheuristic approach (Multi objective)</vt:lpstr>
      <vt:lpstr>Single TSP: Metaheuristic approach (Multi objective)</vt:lpstr>
      <vt:lpstr>Solution strategy: Multiple Travelling salesman Prob.</vt:lpstr>
      <vt:lpstr>Multiple TSP: Metaheuristic approach</vt:lpstr>
      <vt:lpstr>Multiple TSP: Metaheuristic approach</vt:lpstr>
      <vt:lpstr>Multiple TSP: Metaheuristic approach</vt:lpstr>
      <vt:lpstr>Multiple TSP: mathematical programming </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CL-643</dc:title>
  <dc:creator>siddharth kashyap</dc:creator>
  <cp:lastModifiedBy>siddharth kashyap</cp:lastModifiedBy>
  <cp:revision>13</cp:revision>
  <dcterms:created xsi:type="dcterms:W3CDTF">2023-11-28T12:42:04Z</dcterms:created>
  <dcterms:modified xsi:type="dcterms:W3CDTF">2023-11-29T19:19:34Z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