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1" r:id="rId7"/>
    <p:sldId id="266" r:id="rId8"/>
    <p:sldId id="265" r:id="rId9"/>
    <p:sldId id="263" r:id="rId10"/>
    <p:sldId id="262"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CL-643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942271" y="4570058"/>
            <a:ext cx="6607072" cy="1021498"/>
          </a:xfrm>
        </p:spPr>
        <p:txBody>
          <a:bodyPr>
            <a:normAutofit/>
          </a:bodyPr>
          <a:lstStyle/>
          <a:p>
            <a:r>
              <a:rPr lang="en-US" sz="1800" dirty="0">
                <a:solidFill>
                  <a:schemeClr val="tx1">
                    <a:lumMod val="85000"/>
                    <a:lumOff val="15000"/>
                  </a:schemeClr>
                </a:solidFill>
              </a:rPr>
              <a:t>Course Project- Travelling salesman problem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A4E2830-536F-7205-E4AB-3E3F596FD361}"/>
              </a:ext>
            </a:extLst>
          </p:cNvPr>
          <p:cNvSpPr txBox="1"/>
          <p:nvPr/>
        </p:nvSpPr>
        <p:spPr>
          <a:xfrm>
            <a:off x="5062887" y="5080807"/>
            <a:ext cx="3907857" cy="923330"/>
          </a:xfrm>
          <a:prstGeom prst="rect">
            <a:avLst/>
          </a:prstGeom>
          <a:noFill/>
        </p:spPr>
        <p:txBody>
          <a:bodyPr wrap="square" rtlCol="0">
            <a:spAutoFit/>
          </a:bodyPr>
          <a:lstStyle/>
          <a:p>
            <a:r>
              <a:rPr lang="en-IN" dirty="0"/>
              <a:t>By-</a:t>
            </a:r>
          </a:p>
          <a:p>
            <a:pPr marL="285750" indent="-285750">
              <a:buFont typeface="Arial" panose="020B0604020202020204" pitchFamily="34" charset="0"/>
              <a:buChar char="•"/>
            </a:pPr>
            <a:r>
              <a:rPr lang="en-IN" dirty="0"/>
              <a:t>Siddharth Kashyap 210122058</a:t>
            </a:r>
          </a:p>
          <a:p>
            <a:pPr marL="285750" indent="-285750">
              <a:buFont typeface="Arial" panose="020B0604020202020204" pitchFamily="34" charset="0"/>
              <a:buChar char="•"/>
            </a:pPr>
            <a:r>
              <a:rPr lang="en-IN" dirty="0"/>
              <a:t>Shreya Anand  210122056</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Objective TSP: Metaheuristic approach</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79" y="2640459"/>
            <a:ext cx="9557021" cy="3139321"/>
          </a:xfrm>
          <a:prstGeom prst="rect">
            <a:avLst/>
          </a:prstGeom>
          <a:noFill/>
        </p:spPr>
        <p:txBody>
          <a:bodyPr wrap="square" rtlCol="0">
            <a:spAutoFit/>
          </a:bodyPr>
          <a:lstStyle/>
          <a:p>
            <a:r>
              <a:rPr lang="en-US" dirty="0"/>
              <a:t>Metaheuristic approach</a:t>
            </a:r>
          </a:p>
          <a:p>
            <a:r>
              <a:rPr lang="en-US" dirty="0"/>
              <a:t>Decision variable-</a:t>
            </a:r>
          </a:p>
          <a:p>
            <a:pPr marL="800100" lvl="1" indent="-342900">
              <a:buFont typeface="Arial" panose="020B0604020202020204" pitchFamily="34" charset="0"/>
              <a:buChar char="•"/>
            </a:pPr>
            <a:r>
              <a:rPr lang="en-US" dirty="0"/>
              <a:t>A row matrix of size N(number of cities) where each </a:t>
            </a:r>
            <a:r>
              <a:rPr lang="en-US" dirty="0" err="1"/>
              <a:t>ith</a:t>
            </a:r>
            <a:r>
              <a:rPr lang="en-US" dirty="0"/>
              <a:t> element denotes the city visited on </a:t>
            </a:r>
            <a:r>
              <a:rPr lang="en-US" dirty="0" err="1"/>
              <a:t>ith</a:t>
            </a:r>
            <a:r>
              <a:rPr lang="en-US" dirty="0"/>
              <a:t> day. For example for N=4 one feasible solution can be [1 2 4 3]. This denotes starting from 1(the depot city) we visit 2 on the 2</a:t>
            </a:r>
            <a:r>
              <a:rPr lang="en-US" baseline="30000" dirty="0"/>
              <a:t>nd</a:t>
            </a:r>
            <a:r>
              <a:rPr lang="en-US" dirty="0"/>
              <a:t> day 4 on the 3</a:t>
            </a:r>
            <a:r>
              <a:rPr lang="en-US" baseline="30000" dirty="0"/>
              <a:t>rd</a:t>
            </a:r>
            <a:r>
              <a:rPr lang="en-US" dirty="0"/>
              <a:t> day and 3 on the 4</a:t>
            </a:r>
            <a:r>
              <a:rPr lang="en-US" baseline="30000" dirty="0"/>
              <a:t>th</a:t>
            </a:r>
            <a:r>
              <a:rPr lang="en-US" dirty="0"/>
              <a:t> day. Note- we have not included the return to depot city in the decision variable as it will be calculated explicitly and the first element of the decision variable will always be 1.</a:t>
            </a:r>
          </a:p>
          <a:p>
            <a:pPr lvl="1"/>
            <a:endParaRPr lang="en-US" dirty="0"/>
          </a:p>
          <a:p>
            <a:r>
              <a:rPr lang="en-US" dirty="0"/>
              <a:t>Extra space- we are initializing a visited matrix to keep track of city that we visited, for each city we visit we mark it visited.</a:t>
            </a:r>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206884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Objective TSP: Metaheuristic approach</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80" y="2672172"/>
            <a:ext cx="7974801" cy="2862322"/>
          </a:xfrm>
          <a:prstGeom prst="rect">
            <a:avLst/>
          </a:prstGeom>
          <a:noFill/>
        </p:spPr>
        <p:txBody>
          <a:bodyPr wrap="square" rtlCol="0">
            <a:spAutoFit/>
          </a:bodyPr>
          <a:lstStyle/>
          <a:p>
            <a:r>
              <a:rPr lang="en-US" dirty="0"/>
              <a:t>Constraints</a:t>
            </a:r>
          </a:p>
          <a:p>
            <a:pPr marL="800100" lvl="1" indent="-342900">
              <a:buFont typeface="Arial" panose="020B0604020202020204" pitchFamily="34" charset="0"/>
              <a:buChar char="•"/>
            </a:pPr>
            <a:r>
              <a:rPr lang="en-US" dirty="0"/>
              <a:t>Every element in the decision variable should be an Integer from 1 to N.</a:t>
            </a:r>
          </a:p>
          <a:p>
            <a:pPr marL="800100" lvl="1" indent="-342900">
              <a:buFont typeface="Arial" panose="020B0604020202020204" pitchFamily="34" charset="0"/>
              <a:buChar char="•"/>
            </a:pPr>
            <a:r>
              <a:rPr lang="en-US" dirty="0"/>
              <a:t>Every element in the decision variable must appear exactly once.</a:t>
            </a:r>
          </a:p>
          <a:p>
            <a:r>
              <a:rPr lang="en-US" dirty="0"/>
              <a:t>Correction- </a:t>
            </a:r>
          </a:p>
          <a:p>
            <a:pPr marL="800100" lvl="1" indent="-342900">
              <a:buFont typeface="Arial" panose="020B0604020202020204" pitchFamily="34" charset="0"/>
              <a:buChar char="•"/>
            </a:pPr>
            <a:r>
              <a:rPr lang="en-US" dirty="0"/>
              <a:t>Before evaluation of the decision variable it is rounded to Nearest integer and bounded.</a:t>
            </a:r>
          </a:p>
          <a:p>
            <a:pPr lvl="1"/>
            <a:endParaRPr lang="en-US" dirty="0"/>
          </a:p>
          <a:p>
            <a:pPr marL="800100" lvl="1" indent="-342900">
              <a:buFont typeface="Arial" panose="020B0604020202020204" pitchFamily="34" charset="0"/>
              <a:buChar char="•"/>
            </a:pPr>
            <a:r>
              <a:rPr lang="en-US" dirty="0"/>
              <a:t>If during evaluation we encounter an already visited city we change the value to a city which is Not visited.</a:t>
            </a:r>
          </a:p>
          <a:p>
            <a:pPr marL="800100" lvl="1"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B81B6BB2-8B3C-2E20-709C-592C19BD7187}"/>
              </a:ext>
            </a:extLst>
          </p:cNvPr>
          <p:cNvPicPr>
            <a:picLocks noChangeAspect="1"/>
          </p:cNvPicPr>
          <p:nvPr/>
        </p:nvPicPr>
        <p:blipFill>
          <a:blip r:embed="rId2"/>
          <a:stretch>
            <a:fillRect/>
          </a:stretch>
        </p:blipFill>
        <p:spPr>
          <a:xfrm>
            <a:off x="8922099" y="2888029"/>
            <a:ext cx="2828826" cy="1081941"/>
          </a:xfrm>
          <a:prstGeom prst="rect">
            <a:avLst/>
          </a:prstGeom>
        </p:spPr>
      </p:pic>
      <p:pic>
        <p:nvPicPr>
          <p:cNvPr id="9" name="Picture 8">
            <a:extLst>
              <a:ext uri="{FF2B5EF4-FFF2-40B4-BE49-F238E27FC236}">
                <a16:creationId xmlns:a16="http://schemas.microsoft.com/office/drawing/2014/main" id="{9D1CE654-BE2D-7B70-39F7-BAD5620BF2E0}"/>
              </a:ext>
            </a:extLst>
          </p:cNvPr>
          <p:cNvPicPr>
            <a:picLocks noChangeAspect="1"/>
          </p:cNvPicPr>
          <p:nvPr/>
        </p:nvPicPr>
        <p:blipFill>
          <a:blip r:embed="rId3"/>
          <a:stretch>
            <a:fillRect/>
          </a:stretch>
        </p:blipFill>
        <p:spPr>
          <a:xfrm>
            <a:off x="9072081" y="4500082"/>
            <a:ext cx="2540409" cy="620558"/>
          </a:xfrm>
          <a:prstGeom prst="rect">
            <a:avLst/>
          </a:prstGeom>
        </p:spPr>
      </p:pic>
      <p:sp>
        <p:nvSpPr>
          <p:cNvPr id="10" name="TextBox 9">
            <a:extLst>
              <a:ext uri="{FF2B5EF4-FFF2-40B4-BE49-F238E27FC236}">
                <a16:creationId xmlns:a16="http://schemas.microsoft.com/office/drawing/2014/main" id="{719DB2D5-DA89-42EE-01C9-4CAA0A790C69}"/>
              </a:ext>
            </a:extLst>
          </p:cNvPr>
          <p:cNvSpPr txBox="1"/>
          <p:nvPr/>
        </p:nvSpPr>
        <p:spPr>
          <a:xfrm>
            <a:off x="8815227" y="5131422"/>
            <a:ext cx="2147299" cy="276999"/>
          </a:xfrm>
          <a:prstGeom prst="rect">
            <a:avLst/>
          </a:prstGeom>
          <a:noFill/>
        </p:spPr>
        <p:txBody>
          <a:bodyPr wrap="square" rtlCol="0">
            <a:spAutoFit/>
          </a:bodyPr>
          <a:lstStyle/>
          <a:p>
            <a:pPr algn="ctr"/>
            <a:r>
              <a:rPr lang="en-IN" sz="1200" dirty="0"/>
              <a:t>Fig3- visit correction</a:t>
            </a:r>
          </a:p>
        </p:txBody>
      </p:sp>
      <p:sp>
        <p:nvSpPr>
          <p:cNvPr id="11" name="TextBox 10">
            <a:extLst>
              <a:ext uri="{FF2B5EF4-FFF2-40B4-BE49-F238E27FC236}">
                <a16:creationId xmlns:a16="http://schemas.microsoft.com/office/drawing/2014/main" id="{5B7F3D62-4F2E-30CC-58A2-9510F9A352F1}"/>
              </a:ext>
            </a:extLst>
          </p:cNvPr>
          <p:cNvSpPr txBox="1"/>
          <p:nvPr/>
        </p:nvSpPr>
        <p:spPr>
          <a:xfrm>
            <a:off x="8922099" y="3826334"/>
            <a:ext cx="2147299" cy="276999"/>
          </a:xfrm>
          <a:prstGeom prst="rect">
            <a:avLst/>
          </a:prstGeom>
          <a:noFill/>
        </p:spPr>
        <p:txBody>
          <a:bodyPr wrap="square" rtlCol="0">
            <a:spAutoFit/>
          </a:bodyPr>
          <a:lstStyle/>
          <a:p>
            <a:pPr algn="ctr"/>
            <a:r>
              <a:rPr lang="en-IN" sz="1200" dirty="0"/>
              <a:t>Fig2- Domain correction</a:t>
            </a:r>
          </a:p>
        </p:txBody>
      </p:sp>
    </p:spTree>
    <p:extLst>
      <p:ext uri="{BB962C8B-B14F-4D97-AF65-F5344CB8AC3E}">
        <p14:creationId xmlns:p14="http://schemas.microsoft.com/office/powerpoint/2010/main" val="118660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Objective TSP: Metaheuristic approach</a:t>
            </a:r>
            <a:endParaRPr lang="en-IN" sz="3200" dirty="0"/>
          </a:p>
        </p:txBody>
      </p:sp>
      <p:sp>
        <p:nvSpPr>
          <p:cNvPr id="3" name="TextBox 2">
            <a:extLst>
              <a:ext uri="{FF2B5EF4-FFF2-40B4-BE49-F238E27FC236}">
                <a16:creationId xmlns:a16="http://schemas.microsoft.com/office/drawing/2014/main" id="{6FB7B539-F806-D8C9-72D4-2DCE7C9C6C22}"/>
              </a:ext>
            </a:extLst>
          </p:cNvPr>
          <p:cNvSpPr txBox="1"/>
          <p:nvPr/>
        </p:nvSpPr>
        <p:spPr>
          <a:xfrm>
            <a:off x="1263721" y="2424701"/>
            <a:ext cx="7387119" cy="3693319"/>
          </a:xfrm>
          <a:prstGeom prst="rect">
            <a:avLst/>
          </a:prstGeom>
          <a:noFill/>
        </p:spPr>
        <p:txBody>
          <a:bodyPr wrap="square" rtlCol="0">
            <a:spAutoFit/>
          </a:bodyPr>
          <a:lstStyle/>
          <a:p>
            <a:r>
              <a:rPr lang="en-US" dirty="0"/>
              <a:t>Evaluation of Objective function</a:t>
            </a:r>
          </a:p>
          <a:p>
            <a:pPr marL="285750" indent="-285750">
              <a:buFont typeface="Arial" panose="020B0604020202020204" pitchFamily="34" charset="0"/>
              <a:buChar char="•"/>
            </a:pPr>
            <a:r>
              <a:rPr lang="en-US" dirty="0"/>
              <a:t>Due to the nature of the decision variable denoting the city travelled in sequential order. There are a total of N trips distance travelled I each trip is looked up with help of adj matrix and added to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Return from last visited city to depot city must be added to total.</a:t>
            </a:r>
          </a:p>
          <a:p>
            <a:pPr marL="285750" indent="-285750">
              <a:buFont typeface="Arial" panose="020B0604020202020204" pitchFamily="34" charset="0"/>
              <a:buChar char="•"/>
            </a:pPr>
            <a:endParaRPr lang="en-US" dirty="0"/>
          </a:p>
          <a:p>
            <a:endParaRPr lang="en-IN" dirty="0"/>
          </a:p>
          <a:p>
            <a:pPr marL="285750" indent="-285750">
              <a:buFont typeface="Arial" panose="020B0604020202020204" pitchFamily="34" charset="0"/>
              <a:buChar char="•"/>
            </a:pPr>
            <a:r>
              <a:rPr lang="en-IN" dirty="0"/>
              <a:t>Total cost can be calculated as (Total Distance)*cost per unit distance which is our objective function;</a:t>
            </a:r>
          </a:p>
        </p:txBody>
      </p:sp>
      <p:pic>
        <p:nvPicPr>
          <p:cNvPr id="7" name="Picture 6">
            <a:extLst>
              <a:ext uri="{FF2B5EF4-FFF2-40B4-BE49-F238E27FC236}">
                <a16:creationId xmlns:a16="http://schemas.microsoft.com/office/drawing/2014/main" id="{ECB98881-F84E-D3F0-568F-63443EC85059}"/>
              </a:ext>
            </a:extLst>
          </p:cNvPr>
          <p:cNvPicPr>
            <a:picLocks noChangeAspect="1"/>
          </p:cNvPicPr>
          <p:nvPr/>
        </p:nvPicPr>
        <p:blipFill>
          <a:blip r:embed="rId2"/>
          <a:stretch>
            <a:fillRect/>
          </a:stretch>
        </p:blipFill>
        <p:spPr>
          <a:xfrm>
            <a:off x="2605299" y="3670232"/>
            <a:ext cx="5038674" cy="1017590"/>
          </a:xfrm>
          <a:prstGeom prst="rect">
            <a:avLst/>
          </a:prstGeom>
        </p:spPr>
      </p:pic>
      <p:pic>
        <p:nvPicPr>
          <p:cNvPr id="12" name="Picture 11">
            <a:extLst>
              <a:ext uri="{FF2B5EF4-FFF2-40B4-BE49-F238E27FC236}">
                <a16:creationId xmlns:a16="http://schemas.microsoft.com/office/drawing/2014/main" id="{B55D2BB5-ECB1-7143-E6D8-F69956292371}"/>
              </a:ext>
            </a:extLst>
          </p:cNvPr>
          <p:cNvPicPr>
            <a:picLocks noChangeAspect="1"/>
          </p:cNvPicPr>
          <p:nvPr/>
        </p:nvPicPr>
        <p:blipFill>
          <a:blip r:embed="rId3"/>
          <a:stretch>
            <a:fillRect/>
          </a:stretch>
        </p:blipFill>
        <p:spPr>
          <a:xfrm>
            <a:off x="1773092" y="4993240"/>
            <a:ext cx="5038674" cy="468040"/>
          </a:xfrm>
          <a:prstGeom prst="rect">
            <a:avLst/>
          </a:prstGeom>
        </p:spPr>
      </p:pic>
    </p:spTree>
    <p:extLst>
      <p:ext uri="{BB962C8B-B14F-4D97-AF65-F5344CB8AC3E}">
        <p14:creationId xmlns:p14="http://schemas.microsoft.com/office/powerpoint/2010/main" val="243080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Objective TSP: Mathematical Programming</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79" y="2640459"/>
            <a:ext cx="9557021" cy="2031325"/>
          </a:xfrm>
          <a:prstGeom prst="rect">
            <a:avLst/>
          </a:prstGeom>
          <a:noFill/>
        </p:spPr>
        <p:txBody>
          <a:bodyPr wrap="square" rtlCol="0">
            <a:spAutoFit/>
          </a:bodyPr>
          <a:lstStyle/>
          <a:p>
            <a:r>
              <a:rPr lang="en-US" dirty="0"/>
              <a:t>Decision variable-</a:t>
            </a:r>
          </a:p>
          <a:p>
            <a:pPr marL="742950" lvl="1" indent="-285750">
              <a:buFont typeface="Arial" panose="020B0604020202020204" pitchFamily="34" charset="0"/>
              <a:buChar char="•"/>
            </a:pPr>
            <a:r>
              <a:rPr lang="en-US" dirty="0"/>
              <a:t>x(I,J) set of binary decision variable of dimension N*N. The value of x(I,J) is 1 if we take the path from </a:t>
            </a:r>
            <a:r>
              <a:rPr lang="en-US" dirty="0" err="1"/>
              <a:t>Ith</a:t>
            </a:r>
            <a:r>
              <a:rPr lang="en-US" dirty="0"/>
              <a:t> city to </a:t>
            </a:r>
            <a:r>
              <a:rPr lang="en-US" dirty="0" err="1"/>
              <a:t>Jth</a:t>
            </a:r>
            <a:r>
              <a:rPr lang="en-US" dirty="0"/>
              <a:t> city.</a:t>
            </a:r>
          </a:p>
          <a:p>
            <a:pPr marL="742950" lvl="1" indent="-285750">
              <a:buFont typeface="Arial" panose="020B0604020202020204" pitchFamily="34" charset="0"/>
              <a:buChar char="•"/>
            </a:pPr>
            <a:r>
              <a:rPr lang="en-US" dirty="0"/>
              <a:t>u(</a:t>
            </a:r>
            <a:r>
              <a:rPr lang="en-US" dirty="0" err="1"/>
              <a:t>i</a:t>
            </a:r>
            <a:r>
              <a:rPr lang="en-US" dirty="0"/>
              <a:t>) set of binary decision variables of dimension N*1. Denotes the order of city which it is visited if u(</a:t>
            </a:r>
            <a:r>
              <a:rPr lang="en-US" dirty="0" err="1"/>
              <a:t>i</a:t>
            </a:r>
            <a:r>
              <a:rPr lang="en-US" dirty="0"/>
              <a:t>)&lt;u(j) city I is visited before city J.</a:t>
            </a:r>
          </a:p>
          <a:p>
            <a:pPr marL="742950" lvl="1" indent="-285750">
              <a:buFont typeface="Arial" panose="020B0604020202020204" pitchFamily="34" charset="0"/>
              <a:buChar char="•"/>
            </a:pPr>
            <a:r>
              <a:rPr lang="en-US" dirty="0"/>
              <a:t>F- for calculation of the objective function</a:t>
            </a:r>
          </a:p>
          <a:p>
            <a:pPr marL="8001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40915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3200" dirty="0"/>
              <a:t>Single Objective TSP: Metaheuristic approach</a:t>
            </a:r>
            <a:endParaRPr lang="en-IN" sz="3200" dirty="0"/>
          </a:p>
        </p:txBody>
      </p:sp>
      <p:sp>
        <p:nvSpPr>
          <p:cNvPr id="4" name="TextBox 3">
            <a:extLst>
              <a:ext uri="{FF2B5EF4-FFF2-40B4-BE49-F238E27FC236}">
                <a16:creationId xmlns:a16="http://schemas.microsoft.com/office/drawing/2014/main" id="{6DDE781B-7FD9-2FC1-6B95-EC37A3C17477}"/>
              </a:ext>
            </a:extLst>
          </p:cNvPr>
          <p:cNvSpPr txBox="1"/>
          <p:nvPr/>
        </p:nvSpPr>
        <p:spPr>
          <a:xfrm>
            <a:off x="1097280" y="2672172"/>
            <a:ext cx="7974801" cy="3416320"/>
          </a:xfrm>
          <a:prstGeom prst="rect">
            <a:avLst/>
          </a:prstGeom>
          <a:noFill/>
        </p:spPr>
        <p:txBody>
          <a:bodyPr wrap="square" rtlCol="0">
            <a:spAutoFit/>
          </a:bodyPr>
          <a:lstStyle/>
          <a:p>
            <a:r>
              <a:rPr lang="en-US" dirty="0"/>
              <a:t>Constraints</a:t>
            </a:r>
          </a:p>
          <a:p>
            <a:pPr marL="285750" indent="-285750">
              <a:buFont typeface="Arial" panose="020B0604020202020204" pitchFamily="34" charset="0"/>
              <a:buChar char="•"/>
            </a:pPr>
            <a:r>
              <a:rPr lang="en-US" dirty="0"/>
              <a:t>Exactly 1 departure from depot city and 1 arrival to depot city.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city will be visited exactly once.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Subtour elimination- The tour must not consist of smaller tours not connected to depot city.</a:t>
            </a:r>
          </a:p>
          <a:p>
            <a:endParaRPr lang="en-US" dirty="0"/>
          </a:p>
          <a:p>
            <a:endParaRPr lang="en-US" dirty="0"/>
          </a:p>
          <a:p>
            <a:pPr lvl="1"/>
            <a:endParaRPr lang="en-IN" dirty="0"/>
          </a:p>
        </p:txBody>
      </p:sp>
      <p:pic>
        <p:nvPicPr>
          <p:cNvPr id="9" name="Picture 8">
            <a:extLst>
              <a:ext uri="{FF2B5EF4-FFF2-40B4-BE49-F238E27FC236}">
                <a16:creationId xmlns:a16="http://schemas.microsoft.com/office/drawing/2014/main" id="{9D1CE654-BE2D-7B70-39F7-BAD5620BF2E0}"/>
              </a:ext>
            </a:extLst>
          </p:cNvPr>
          <p:cNvPicPr>
            <a:picLocks noChangeAspect="1"/>
          </p:cNvPicPr>
          <p:nvPr/>
        </p:nvPicPr>
        <p:blipFill>
          <a:blip r:embed="rId2"/>
          <a:stretch>
            <a:fillRect/>
          </a:stretch>
        </p:blipFill>
        <p:spPr>
          <a:xfrm>
            <a:off x="9072081" y="4500082"/>
            <a:ext cx="2540409" cy="620558"/>
          </a:xfrm>
          <a:prstGeom prst="rect">
            <a:avLst/>
          </a:prstGeom>
        </p:spPr>
      </p:pic>
      <p:sp>
        <p:nvSpPr>
          <p:cNvPr id="10" name="TextBox 9">
            <a:extLst>
              <a:ext uri="{FF2B5EF4-FFF2-40B4-BE49-F238E27FC236}">
                <a16:creationId xmlns:a16="http://schemas.microsoft.com/office/drawing/2014/main" id="{719DB2D5-DA89-42EE-01C9-4CAA0A790C69}"/>
              </a:ext>
            </a:extLst>
          </p:cNvPr>
          <p:cNvSpPr txBox="1"/>
          <p:nvPr/>
        </p:nvSpPr>
        <p:spPr>
          <a:xfrm>
            <a:off x="8815227" y="5131422"/>
            <a:ext cx="2147299" cy="276999"/>
          </a:xfrm>
          <a:prstGeom prst="rect">
            <a:avLst/>
          </a:prstGeom>
          <a:noFill/>
        </p:spPr>
        <p:txBody>
          <a:bodyPr wrap="square" rtlCol="0">
            <a:spAutoFit/>
          </a:bodyPr>
          <a:lstStyle/>
          <a:p>
            <a:pPr algn="ctr"/>
            <a:r>
              <a:rPr lang="en-IN" sz="1200" dirty="0"/>
              <a:t>Fig3- visit correction</a:t>
            </a:r>
          </a:p>
        </p:txBody>
      </p:sp>
      <p:pic>
        <p:nvPicPr>
          <p:cNvPr id="6" name="Picture 5">
            <a:extLst>
              <a:ext uri="{FF2B5EF4-FFF2-40B4-BE49-F238E27FC236}">
                <a16:creationId xmlns:a16="http://schemas.microsoft.com/office/drawing/2014/main" id="{CDD54402-E81B-C5A7-5F12-137B49B565C0}"/>
              </a:ext>
            </a:extLst>
          </p:cNvPr>
          <p:cNvPicPr>
            <a:picLocks noChangeAspect="1"/>
          </p:cNvPicPr>
          <p:nvPr/>
        </p:nvPicPr>
        <p:blipFill>
          <a:blip r:embed="rId3"/>
          <a:stretch>
            <a:fillRect/>
          </a:stretch>
        </p:blipFill>
        <p:spPr>
          <a:xfrm>
            <a:off x="2521991" y="3346807"/>
            <a:ext cx="3264100" cy="375664"/>
          </a:xfrm>
          <a:prstGeom prst="rect">
            <a:avLst/>
          </a:prstGeom>
        </p:spPr>
      </p:pic>
      <p:pic>
        <p:nvPicPr>
          <p:cNvPr id="8" name="Picture 7">
            <a:extLst>
              <a:ext uri="{FF2B5EF4-FFF2-40B4-BE49-F238E27FC236}">
                <a16:creationId xmlns:a16="http://schemas.microsoft.com/office/drawing/2014/main" id="{2E566576-0B8C-D596-C082-FB37D8DF8F5F}"/>
              </a:ext>
            </a:extLst>
          </p:cNvPr>
          <p:cNvPicPr>
            <a:picLocks noChangeAspect="1"/>
          </p:cNvPicPr>
          <p:nvPr/>
        </p:nvPicPr>
        <p:blipFill>
          <a:blip r:embed="rId4"/>
          <a:stretch>
            <a:fillRect/>
          </a:stretch>
        </p:blipFill>
        <p:spPr>
          <a:xfrm>
            <a:off x="2521991" y="4193895"/>
            <a:ext cx="4476980" cy="406421"/>
          </a:xfrm>
          <a:prstGeom prst="rect">
            <a:avLst/>
          </a:prstGeom>
        </p:spPr>
      </p:pic>
      <p:pic>
        <p:nvPicPr>
          <p:cNvPr id="13" name="Picture 12">
            <a:extLst>
              <a:ext uri="{FF2B5EF4-FFF2-40B4-BE49-F238E27FC236}">
                <a16:creationId xmlns:a16="http://schemas.microsoft.com/office/drawing/2014/main" id="{B7E5F93A-CE59-0980-55DA-CDFC9E27C974}"/>
              </a:ext>
            </a:extLst>
          </p:cNvPr>
          <p:cNvPicPr>
            <a:picLocks noChangeAspect="1"/>
          </p:cNvPicPr>
          <p:nvPr/>
        </p:nvPicPr>
        <p:blipFill>
          <a:blip r:embed="rId5"/>
          <a:stretch>
            <a:fillRect/>
          </a:stretch>
        </p:blipFill>
        <p:spPr>
          <a:xfrm>
            <a:off x="3095152" y="5269921"/>
            <a:ext cx="3903819" cy="403626"/>
          </a:xfrm>
          <a:prstGeom prst="rect">
            <a:avLst/>
          </a:prstGeom>
        </p:spPr>
      </p:pic>
    </p:spTree>
    <p:extLst>
      <p:ext uri="{BB962C8B-B14F-4D97-AF65-F5344CB8AC3E}">
        <p14:creationId xmlns:p14="http://schemas.microsoft.com/office/powerpoint/2010/main" val="249952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C2B-162B-F49D-F547-831395E8FC1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9388EB5-2522-EDAB-6CE2-1EA2ACE6B0FA}"/>
              </a:ext>
            </a:extLst>
          </p:cNvPr>
          <p:cNvSpPr>
            <a:spLocks noGrp="1"/>
          </p:cNvSpPr>
          <p:nvPr>
            <p:ph idx="1"/>
          </p:nvPr>
        </p:nvSpPr>
        <p:spPr/>
        <p:txBody>
          <a:bodyPr>
            <a:normAutofit lnSpcReduction="10000"/>
          </a:bodyPr>
          <a:lstStyle/>
          <a:p>
            <a:pPr marL="457200" indent="-457200">
              <a:buFont typeface="+mj-lt"/>
              <a:buAutoNum type="arabicPeriod"/>
            </a:pPr>
            <a:r>
              <a:rPr lang="en-IN" dirty="0"/>
              <a:t>Introduction</a:t>
            </a:r>
          </a:p>
          <a:p>
            <a:pPr marL="457200" indent="-457200">
              <a:buFont typeface="+mj-lt"/>
              <a:buAutoNum type="arabicPeriod"/>
            </a:pPr>
            <a:r>
              <a:rPr lang="en-IN" dirty="0"/>
              <a:t>Problem Description</a:t>
            </a:r>
          </a:p>
          <a:p>
            <a:pPr marL="457200" indent="-457200">
              <a:buFont typeface="+mj-lt"/>
              <a:buAutoNum type="arabicPeriod"/>
            </a:pPr>
            <a:r>
              <a:rPr lang="en-IN" dirty="0"/>
              <a:t>Variations of the problems covered</a:t>
            </a:r>
          </a:p>
          <a:p>
            <a:pPr marL="457200" indent="-457200">
              <a:buFont typeface="+mj-lt"/>
              <a:buAutoNum type="arabicPeriod"/>
            </a:pPr>
            <a:r>
              <a:rPr lang="en-IN" dirty="0"/>
              <a:t>Approaches to solve</a:t>
            </a:r>
          </a:p>
          <a:p>
            <a:pPr marL="457200" indent="-457200">
              <a:buFont typeface="+mj-lt"/>
              <a:buAutoNum type="arabicPeriod"/>
            </a:pPr>
            <a:r>
              <a:rPr lang="en-IN" dirty="0"/>
              <a:t>Metaheuristic Approach</a:t>
            </a:r>
          </a:p>
          <a:p>
            <a:pPr marL="457200" indent="-457200">
              <a:buFont typeface="+mj-lt"/>
              <a:buAutoNum type="arabicPeriod"/>
            </a:pPr>
            <a:r>
              <a:rPr lang="en-IN" dirty="0"/>
              <a:t>Mathematical Programming Approach</a:t>
            </a:r>
          </a:p>
          <a:p>
            <a:pPr marL="457200" indent="-457200">
              <a:buFont typeface="+mj-lt"/>
              <a:buAutoNum type="arabicPeriod"/>
            </a:pPr>
            <a:r>
              <a:rPr lang="en-IN" dirty="0"/>
              <a:t>Result</a:t>
            </a:r>
          </a:p>
          <a:p>
            <a:pPr marL="457200" indent="-457200">
              <a:buFont typeface="+mj-lt"/>
              <a:buAutoNum type="arabicPeriod"/>
            </a:pPr>
            <a:r>
              <a:rPr lang="en-IN" dirty="0"/>
              <a:t>Conclusion</a:t>
            </a:r>
          </a:p>
        </p:txBody>
      </p:sp>
    </p:spTree>
    <p:extLst>
      <p:ext uri="{BB962C8B-B14F-4D97-AF65-F5344CB8AC3E}">
        <p14:creationId xmlns:p14="http://schemas.microsoft.com/office/powerpoint/2010/main" val="145905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6526145" cy="3760891"/>
          </a:xfrm>
        </p:spPr>
        <p:txBody>
          <a:bodyPr>
            <a:normAutofit/>
          </a:bodyPr>
          <a:lstStyle/>
          <a:p>
            <a:r>
              <a:rPr lang="en-IN" sz="2000" dirty="0"/>
              <a:t>Travelling salesman problem (TSP) found application in</a:t>
            </a:r>
          </a:p>
          <a:p>
            <a:pPr marL="457200" indent="-457200">
              <a:buFont typeface="+mj-lt"/>
              <a:buAutoNum type="arabicPeriod"/>
            </a:pPr>
            <a:r>
              <a:rPr lang="en-IN" sz="2000" dirty="0"/>
              <a:t>Drilling problem of printed circuit boards(PCB).</a:t>
            </a:r>
          </a:p>
          <a:p>
            <a:pPr marL="457200" indent="-457200">
              <a:buFont typeface="+mj-lt"/>
              <a:buAutoNum type="arabicPeriod"/>
            </a:pPr>
            <a:r>
              <a:rPr lang="en-IN" sz="2000" dirty="0"/>
              <a:t>Overhauling gas turbine</a:t>
            </a:r>
          </a:p>
          <a:p>
            <a:pPr marL="457200" indent="-457200">
              <a:buFont typeface="+mj-lt"/>
              <a:buAutoNum type="arabicPeriod"/>
            </a:pPr>
            <a:r>
              <a:rPr lang="en-IN" sz="2000" dirty="0"/>
              <a:t>Xray-crystallography</a:t>
            </a:r>
          </a:p>
          <a:p>
            <a:pPr marL="457200" indent="-457200">
              <a:buFont typeface="+mj-lt"/>
              <a:buAutoNum type="arabicPeriod"/>
            </a:pPr>
            <a:r>
              <a:rPr lang="en-IN" sz="2000" dirty="0"/>
              <a:t>Vehicle routing</a:t>
            </a:r>
          </a:p>
          <a:p>
            <a:pPr marL="457200" indent="-457200">
              <a:buFont typeface="+mj-lt"/>
              <a:buAutoNum type="arabicPeriod"/>
            </a:pPr>
            <a:r>
              <a:rPr lang="en-US" sz="2000" dirty="0"/>
              <a:t>The order-picking problem in warehouses</a:t>
            </a: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286672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Past Work</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6526145" cy="3760891"/>
          </a:xfrm>
        </p:spPr>
        <p:txBody>
          <a:bodyPr>
            <a:normAutofit/>
          </a:bodyPr>
          <a:lstStyle/>
          <a:p>
            <a:pPr>
              <a:buFont typeface="Wingdings" panose="05000000000000000000" pitchFamily="2" charset="2"/>
              <a:buChar char="§"/>
            </a:pPr>
            <a:r>
              <a:rPr lang="en-IN" sz="2000" dirty="0"/>
              <a:t>Problem was first formulated in 1930, one of the most studied problems in optimization.</a:t>
            </a:r>
          </a:p>
          <a:p>
            <a:pPr>
              <a:buFont typeface="Wingdings" panose="05000000000000000000" pitchFamily="2" charset="2"/>
              <a:buChar char="§"/>
            </a:pPr>
            <a:r>
              <a:rPr lang="en-US" sz="2000" dirty="0"/>
              <a:t>expressed the problem as an integer linear program and developed the cutting plane method it.</a:t>
            </a:r>
          </a:p>
          <a:p>
            <a:pPr>
              <a:buFont typeface="Wingdings" panose="05000000000000000000" pitchFamily="2" charset="2"/>
              <a:buChar char="§"/>
            </a:pPr>
            <a:r>
              <a:rPr lang="en-US" sz="2000" dirty="0" err="1"/>
              <a:t>Padberg</a:t>
            </a:r>
            <a:r>
              <a:rPr lang="en-US" sz="2000" dirty="0"/>
              <a:t>, Rinaldi and others managed to exactly solve instances with up to 2,392 cities, using cutting planes and branch and bound.</a:t>
            </a:r>
            <a:endParaRPr lang="en-IN" sz="2000" dirty="0"/>
          </a:p>
          <a:p>
            <a:pPr>
              <a:buFont typeface="Wingdings" panose="05000000000000000000" pitchFamily="2" charset="2"/>
              <a:buChar char="§"/>
            </a:pPr>
            <a:endParaRPr lang="en-IN" sz="2000" dirty="0"/>
          </a:p>
          <a:p>
            <a:pPr marL="457200" indent="-457200">
              <a:buFont typeface="+mj-lt"/>
              <a:buAutoNum type="arabicPeriod"/>
            </a:pPr>
            <a:endParaRPr lang="en-IN" sz="2000" dirty="0"/>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110267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6526145" cy="3760891"/>
          </a:xfrm>
        </p:spPr>
        <p:txBody>
          <a:bodyPr/>
          <a:lstStyle/>
          <a:p>
            <a:r>
              <a:rPr lang="en-IN" dirty="0"/>
              <a:t>Travelling salesman problem (TSP)</a:t>
            </a:r>
          </a:p>
          <a:p>
            <a:r>
              <a:rPr lang="en-IN" dirty="0"/>
              <a:t>Given-</a:t>
            </a:r>
          </a:p>
          <a:p>
            <a:pPr marL="749808" lvl="1" indent="-457200"/>
            <a:r>
              <a:rPr lang="en-IN" dirty="0"/>
              <a:t>Number of cities</a:t>
            </a:r>
          </a:p>
          <a:p>
            <a:pPr marL="749808" lvl="1" indent="-457200"/>
            <a:r>
              <a:rPr lang="en-IN" dirty="0"/>
              <a:t>Distance between each pair of cities (Assumption- every pair of cities is connected directly by at least one path).</a:t>
            </a:r>
          </a:p>
          <a:p>
            <a:pPr marL="749808" lvl="1" indent="-457200"/>
            <a:r>
              <a:rPr lang="en-IN" dirty="0"/>
              <a:t>There is a single salesman at the depot city (For this problem we have considered the depot city to be city 1).</a:t>
            </a:r>
          </a:p>
          <a:p>
            <a:pPr marL="749808" lvl="1" indent="-457200"/>
            <a:r>
              <a:rPr lang="en-IN" dirty="0"/>
              <a:t>Cost per unit distance</a:t>
            </a:r>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47739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5185-F3F2-07EA-339D-D7296BA7EC18}"/>
              </a:ext>
            </a:extLst>
          </p:cNvPr>
          <p:cNvSpPr>
            <a:spLocks noGrp="1"/>
          </p:cNvSpPr>
          <p:nvPr>
            <p:ph type="title"/>
          </p:nvPr>
        </p:nvSpPr>
        <p:spPr/>
        <p:txBody>
          <a:bodyPr/>
          <a:lstStyle/>
          <a:p>
            <a:r>
              <a:rPr lang="en-IN" dirty="0"/>
              <a:t>Problem Description</a:t>
            </a:r>
          </a:p>
        </p:txBody>
      </p:sp>
      <p:sp>
        <p:nvSpPr>
          <p:cNvPr id="3" name="Content Placeholder 2">
            <a:extLst>
              <a:ext uri="{FF2B5EF4-FFF2-40B4-BE49-F238E27FC236}">
                <a16:creationId xmlns:a16="http://schemas.microsoft.com/office/drawing/2014/main" id="{115EC307-7759-7BE2-4677-026224992AF8}"/>
              </a:ext>
            </a:extLst>
          </p:cNvPr>
          <p:cNvSpPr>
            <a:spLocks noGrp="1"/>
          </p:cNvSpPr>
          <p:nvPr>
            <p:ph idx="1"/>
          </p:nvPr>
        </p:nvSpPr>
        <p:spPr>
          <a:xfrm>
            <a:off x="1097280" y="2108201"/>
            <a:ext cx="5519277" cy="3760891"/>
          </a:xfrm>
        </p:spPr>
        <p:txBody>
          <a:bodyPr/>
          <a:lstStyle/>
          <a:p>
            <a:r>
              <a:rPr lang="en-IN" dirty="0"/>
              <a:t>Travelling salesman problem (TSP)</a:t>
            </a:r>
          </a:p>
          <a:p>
            <a:r>
              <a:rPr lang="en-IN" dirty="0"/>
              <a:t>Conditions-</a:t>
            </a:r>
          </a:p>
          <a:p>
            <a:pPr marL="749808" lvl="1" indent="-457200"/>
            <a:r>
              <a:rPr lang="en-IN" dirty="0"/>
              <a:t> The salesman will start and end at the depot city.</a:t>
            </a:r>
          </a:p>
          <a:p>
            <a:pPr marL="749808" lvl="1" indent="-457200"/>
            <a:r>
              <a:rPr lang="en-IN" dirty="0"/>
              <a:t>Given N cities he will (N+1) days to complete the journey</a:t>
            </a:r>
          </a:p>
          <a:p>
            <a:pPr marL="749808" lvl="1" indent="-457200"/>
            <a:r>
              <a:rPr lang="en-IN" dirty="0"/>
              <a:t>Every city has to be visited exactly once and all N cities has to be visited.</a:t>
            </a:r>
          </a:p>
          <a:p>
            <a:pPr marL="749808" lvl="1" indent="-457200"/>
            <a:r>
              <a:rPr lang="en-IN" dirty="0"/>
              <a:t>Between every pair of cities he commutes he travels the minimum distance between that pair.</a:t>
            </a:r>
          </a:p>
          <a:p>
            <a:pPr marL="749808" lvl="1" indent="-457200"/>
            <a:r>
              <a:rPr lang="en-IN" dirty="0"/>
              <a:t>(Sum of total distance travelled from the beginning till the end)*(cost per unit distance) is the cost.</a:t>
            </a:r>
          </a:p>
        </p:txBody>
      </p:sp>
      <p:sp>
        <p:nvSpPr>
          <p:cNvPr id="5" name="TextBox 4">
            <a:extLst>
              <a:ext uri="{FF2B5EF4-FFF2-40B4-BE49-F238E27FC236}">
                <a16:creationId xmlns:a16="http://schemas.microsoft.com/office/drawing/2014/main" id="{E89E9014-0916-652A-01E8-CAA4F0D8610B}"/>
              </a:ext>
            </a:extLst>
          </p:cNvPr>
          <p:cNvSpPr txBox="1"/>
          <p:nvPr/>
        </p:nvSpPr>
        <p:spPr>
          <a:xfrm>
            <a:off x="9195371" y="5110367"/>
            <a:ext cx="2147299" cy="646331"/>
          </a:xfrm>
          <a:prstGeom prst="rect">
            <a:avLst/>
          </a:prstGeom>
          <a:noFill/>
        </p:spPr>
        <p:txBody>
          <a:bodyPr wrap="square" rtlCol="0">
            <a:spAutoFit/>
          </a:bodyPr>
          <a:lstStyle/>
          <a:p>
            <a:pPr algn="ctr"/>
            <a:r>
              <a:rPr lang="en-IN" dirty="0"/>
              <a:t>Fig1-A connected graph of 7 vertices</a:t>
            </a:r>
          </a:p>
        </p:txBody>
      </p:sp>
      <p:pic>
        <p:nvPicPr>
          <p:cNvPr id="6" name="Picture 5">
            <a:extLst>
              <a:ext uri="{FF2B5EF4-FFF2-40B4-BE49-F238E27FC236}">
                <a16:creationId xmlns:a16="http://schemas.microsoft.com/office/drawing/2014/main" id="{0D8AFCA9-31C4-F1C6-8338-4CF00A56A8A6}"/>
              </a:ext>
            </a:extLst>
          </p:cNvPr>
          <p:cNvPicPr>
            <a:picLocks noChangeAspect="1"/>
          </p:cNvPicPr>
          <p:nvPr/>
        </p:nvPicPr>
        <p:blipFill>
          <a:blip r:embed="rId2"/>
          <a:stretch>
            <a:fillRect/>
          </a:stretch>
        </p:blipFill>
        <p:spPr>
          <a:xfrm>
            <a:off x="8733034" y="2406411"/>
            <a:ext cx="2732926" cy="2609690"/>
          </a:xfrm>
          <a:prstGeom prst="rect">
            <a:avLst/>
          </a:prstGeom>
        </p:spPr>
      </p:pic>
    </p:spTree>
    <p:extLst>
      <p:ext uri="{BB962C8B-B14F-4D97-AF65-F5344CB8AC3E}">
        <p14:creationId xmlns:p14="http://schemas.microsoft.com/office/powerpoint/2010/main" val="88631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8582-8992-47CA-7852-4AADA4A4195C}"/>
              </a:ext>
            </a:extLst>
          </p:cNvPr>
          <p:cNvSpPr>
            <a:spLocks noGrp="1"/>
          </p:cNvSpPr>
          <p:nvPr>
            <p:ph type="title"/>
          </p:nvPr>
        </p:nvSpPr>
        <p:spPr/>
        <p:txBody>
          <a:bodyPr/>
          <a:lstStyle/>
          <a:p>
            <a:r>
              <a:rPr lang="en-IN" dirty="0"/>
              <a:t>Variation</a:t>
            </a:r>
          </a:p>
        </p:txBody>
      </p:sp>
      <p:sp>
        <p:nvSpPr>
          <p:cNvPr id="3" name="TextBox 2">
            <a:extLst>
              <a:ext uri="{FF2B5EF4-FFF2-40B4-BE49-F238E27FC236}">
                <a16:creationId xmlns:a16="http://schemas.microsoft.com/office/drawing/2014/main" id="{BD1261F7-7715-F075-8DFB-D1A59317901D}"/>
              </a:ext>
            </a:extLst>
          </p:cNvPr>
          <p:cNvSpPr txBox="1"/>
          <p:nvPr/>
        </p:nvSpPr>
        <p:spPr>
          <a:xfrm>
            <a:off x="1097280" y="2352782"/>
            <a:ext cx="6515871" cy="2585323"/>
          </a:xfrm>
          <a:prstGeom prst="rect">
            <a:avLst/>
          </a:prstGeom>
          <a:noFill/>
        </p:spPr>
        <p:txBody>
          <a:bodyPr wrap="square" rtlCol="0">
            <a:spAutoFit/>
          </a:bodyPr>
          <a:lstStyle/>
          <a:p>
            <a:pPr marL="285750" indent="-285750">
              <a:buFont typeface="Wingdings" panose="05000000000000000000" pitchFamily="2" charset="2"/>
              <a:buChar char="§"/>
            </a:pPr>
            <a:r>
              <a:rPr lang="en-IN" dirty="0"/>
              <a:t>Single Objective- Constraint to condition described in the problem minimize the cost of a single travelling salesman.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Multi-Objective- In addition to the previous problem description now the salesman has a more important objective to maximize profit. Every city he visits he sells the product to all residents but the Number of residents in that city varies according to the day he visits. This is true for all cities, so the salesman has maximize profit first and then minimize the travelling cost.</a:t>
            </a:r>
          </a:p>
        </p:txBody>
      </p:sp>
    </p:spTree>
    <p:extLst>
      <p:ext uri="{BB962C8B-B14F-4D97-AF65-F5344CB8AC3E}">
        <p14:creationId xmlns:p14="http://schemas.microsoft.com/office/powerpoint/2010/main" val="149221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8582-8992-47CA-7852-4AADA4A4195C}"/>
              </a:ext>
            </a:extLst>
          </p:cNvPr>
          <p:cNvSpPr>
            <a:spLocks noGrp="1"/>
          </p:cNvSpPr>
          <p:nvPr>
            <p:ph type="title"/>
          </p:nvPr>
        </p:nvSpPr>
        <p:spPr/>
        <p:txBody>
          <a:bodyPr/>
          <a:lstStyle/>
          <a:p>
            <a:r>
              <a:rPr lang="en-IN" dirty="0"/>
              <a:t>Variation</a:t>
            </a:r>
          </a:p>
        </p:txBody>
      </p:sp>
      <p:sp>
        <p:nvSpPr>
          <p:cNvPr id="4" name="TextBox 3">
            <a:extLst>
              <a:ext uri="{FF2B5EF4-FFF2-40B4-BE49-F238E27FC236}">
                <a16:creationId xmlns:a16="http://schemas.microsoft.com/office/drawing/2014/main" id="{07DD8AD0-1A68-B874-C553-A2FF66165CCF}"/>
              </a:ext>
            </a:extLst>
          </p:cNvPr>
          <p:cNvSpPr txBox="1"/>
          <p:nvPr/>
        </p:nvSpPr>
        <p:spPr>
          <a:xfrm>
            <a:off x="1097280" y="2352783"/>
            <a:ext cx="6515871" cy="1200329"/>
          </a:xfrm>
          <a:prstGeom prst="rect">
            <a:avLst/>
          </a:prstGeom>
          <a:noFill/>
        </p:spPr>
        <p:txBody>
          <a:bodyPr wrap="square" rtlCol="0">
            <a:spAutoFit/>
          </a:bodyPr>
          <a:lstStyle/>
          <a:p>
            <a:pPr marL="285750" indent="-285750">
              <a:buFont typeface="Wingdings" panose="05000000000000000000" pitchFamily="2" charset="2"/>
              <a:buChar char="§"/>
            </a:pPr>
            <a:r>
              <a:rPr lang="en-IN" dirty="0"/>
              <a:t>Multiple Travelling Salesman- Extension to original problem keeping all constraints unchanged now number of salesmen can be variable, all salesmen start from the depot city and end at the depot city with objective to minimize total travelling cost.</a:t>
            </a:r>
          </a:p>
        </p:txBody>
      </p:sp>
    </p:spTree>
    <p:extLst>
      <p:ext uri="{BB962C8B-B14F-4D97-AF65-F5344CB8AC3E}">
        <p14:creationId xmlns:p14="http://schemas.microsoft.com/office/powerpoint/2010/main" val="167082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94B7-9A58-9B69-B1A6-4299E3454B1B}"/>
              </a:ext>
            </a:extLst>
          </p:cNvPr>
          <p:cNvSpPr>
            <a:spLocks noGrp="1"/>
          </p:cNvSpPr>
          <p:nvPr>
            <p:ph type="title"/>
          </p:nvPr>
        </p:nvSpPr>
        <p:spPr/>
        <p:txBody>
          <a:bodyPr>
            <a:normAutofit/>
          </a:bodyPr>
          <a:lstStyle/>
          <a:p>
            <a:r>
              <a:rPr lang="en-US" sz="4000" dirty="0"/>
              <a:t>Solution strategy: Single Objective TSP</a:t>
            </a:r>
            <a:endParaRPr lang="en-IN" sz="4000" dirty="0"/>
          </a:p>
        </p:txBody>
      </p:sp>
      <p:sp>
        <p:nvSpPr>
          <p:cNvPr id="3" name="TextBox 2">
            <a:extLst>
              <a:ext uri="{FF2B5EF4-FFF2-40B4-BE49-F238E27FC236}">
                <a16:creationId xmlns:a16="http://schemas.microsoft.com/office/drawing/2014/main" id="{388705EC-3935-CD3A-767D-E1F65FDBDC72}"/>
              </a:ext>
            </a:extLst>
          </p:cNvPr>
          <p:cNvSpPr txBox="1"/>
          <p:nvPr/>
        </p:nvSpPr>
        <p:spPr>
          <a:xfrm>
            <a:off x="3244579" y="3287731"/>
            <a:ext cx="5763802" cy="923330"/>
          </a:xfrm>
          <a:prstGeom prst="rect">
            <a:avLst/>
          </a:prstGeom>
          <a:noFill/>
        </p:spPr>
        <p:txBody>
          <a:bodyPr wrap="square" rtlCol="0">
            <a:spAutoFit/>
          </a:bodyPr>
          <a:lstStyle/>
          <a:p>
            <a:r>
              <a:rPr lang="en-US" dirty="0"/>
              <a:t>The described problem can be solved via-</a:t>
            </a:r>
          </a:p>
          <a:p>
            <a:pPr marL="342900" indent="-342900">
              <a:buFont typeface="+mj-lt"/>
              <a:buAutoNum type="arabicPeriod"/>
            </a:pPr>
            <a:r>
              <a:rPr lang="en-US" dirty="0"/>
              <a:t>Metaheuristic</a:t>
            </a:r>
            <a:r>
              <a:rPr lang="en-IN" dirty="0"/>
              <a:t> technique</a:t>
            </a:r>
          </a:p>
          <a:p>
            <a:pPr marL="342900" indent="-342900">
              <a:buFont typeface="+mj-lt"/>
              <a:buAutoNum type="arabicPeriod"/>
            </a:pPr>
            <a:r>
              <a:rPr lang="en-IN" dirty="0"/>
              <a:t>Mathematical programming</a:t>
            </a:r>
            <a:endParaRPr lang="en-US" dirty="0"/>
          </a:p>
        </p:txBody>
      </p:sp>
    </p:spTree>
    <p:extLst>
      <p:ext uri="{BB962C8B-B14F-4D97-AF65-F5344CB8AC3E}">
        <p14:creationId xmlns:p14="http://schemas.microsoft.com/office/powerpoint/2010/main" val="237891571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{D9A436AF-9B4F-4FA8-8209-531D4E3CF429}tf56160789_win32</Template>
  <TotalTime>473</TotalTime>
  <Words>884</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Wingdings</vt:lpstr>
      <vt:lpstr>Custom</vt:lpstr>
      <vt:lpstr>CL-643</vt:lpstr>
      <vt:lpstr>Contents</vt:lpstr>
      <vt:lpstr>Introduction</vt:lpstr>
      <vt:lpstr>Past Work</vt:lpstr>
      <vt:lpstr>Problem Description</vt:lpstr>
      <vt:lpstr>Problem Description</vt:lpstr>
      <vt:lpstr>Variation</vt:lpstr>
      <vt:lpstr>Variation</vt:lpstr>
      <vt:lpstr>Solution strategy: Single Objective TSP</vt:lpstr>
      <vt:lpstr>Single Objective TSP: Metaheuristic approach</vt:lpstr>
      <vt:lpstr>Single Objective TSP: Metaheuristic approach</vt:lpstr>
      <vt:lpstr>Single Objective TSP: Metaheuristic approach</vt:lpstr>
      <vt:lpstr>Single Objective TSP: Mathematical Programming</vt:lpstr>
      <vt:lpstr>Single Objective TSP: Metaheuristic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CL-643</dc:title>
  <dc:creator>siddharth kashyap</dc:creator>
  <cp:lastModifiedBy>siddharth kashyap</cp:lastModifiedBy>
  <cp:revision>4</cp:revision>
  <dcterms:created xsi:type="dcterms:W3CDTF">2023-11-28T12:42:04Z</dcterms:created>
  <dcterms:modified xsi:type="dcterms:W3CDTF">2023-11-29T04:45:48Z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