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57" r:id="rId4"/>
    <p:sldId id="258" r:id="rId5"/>
    <p:sldId id="261" r:id="rId6"/>
    <p:sldId id="262" r:id="rId7"/>
    <p:sldId id="263" r:id="rId8"/>
    <p:sldId id="264" r:id="rId9"/>
    <p:sldId id="265" r:id="rId10"/>
  </p:sldIdLst>
  <p:sldSz cx="2303463" cy="3222625"/>
  <p:notesSz cx="6858000" cy="9144000"/>
  <p:defaultTextStyle>
    <a:defPPr>
      <a:defRPr lang="fr-FR"/>
    </a:defPPr>
    <a:lvl1pPr marL="0" algn="l" defTabSz="265176" rtl="0" eaLnBrk="1" latinLnBrk="0" hangingPunct="1">
      <a:defRPr sz="522" kern="1200">
        <a:solidFill>
          <a:schemeClr val="tx1"/>
        </a:solidFill>
        <a:latin typeface="+mn-lt"/>
        <a:ea typeface="+mn-ea"/>
        <a:cs typeface="+mn-cs"/>
      </a:defRPr>
    </a:lvl1pPr>
    <a:lvl2pPr marL="132588" algn="l" defTabSz="265176" rtl="0" eaLnBrk="1" latinLnBrk="0" hangingPunct="1">
      <a:defRPr sz="522" kern="1200">
        <a:solidFill>
          <a:schemeClr val="tx1"/>
        </a:solidFill>
        <a:latin typeface="+mn-lt"/>
        <a:ea typeface="+mn-ea"/>
        <a:cs typeface="+mn-cs"/>
      </a:defRPr>
    </a:lvl2pPr>
    <a:lvl3pPr marL="265176" algn="l" defTabSz="265176" rtl="0" eaLnBrk="1" latinLnBrk="0" hangingPunct="1">
      <a:defRPr sz="522" kern="1200">
        <a:solidFill>
          <a:schemeClr val="tx1"/>
        </a:solidFill>
        <a:latin typeface="+mn-lt"/>
        <a:ea typeface="+mn-ea"/>
        <a:cs typeface="+mn-cs"/>
      </a:defRPr>
    </a:lvl3pPr>
    <a:lvl4pPr marL="397764" algn="l" defTabSz="265176" rtl="0" eaLnBrk="1" latinLnBrk="0" hangingPunct="1">
      <a:defRPr sz="522" kern="1200">
        <a:solidFill>
          <a:schemeClr val="tx1"/>
        </a:solidFill>
        <a:latin typeface="+mn-lt"/>
        <a:ea typeface="+mn-ea"/>
        <a:cs typeface="+mn-cs"/>
      </a:defRPr>
    </a:lvl4pPr>
    <a:lvl5pPr marL="530352" algn="l" defTabSz="265176" rtl="0" eaLnBrk="1" latinLnBrk="0" hangingPunct="1">
      <a:defRPr sz="522" kern="1200">
        <a:solidFill>
          <a:schemeClr val="tx1"/>
        </a:solidFill>
        <a:latin typeface="+mn-lt"/>
        <a:ea typeface="+mn-ea"/>
        <a:cs typeface="+mn-cs"/>
      </a:defRPr>
    </a:lvl5pPr>
    <a:lvl6pPr marL="662940" algn="l" defTabSz="265176" rtl="0" eaLnBrk="1" latinLnBrk="0" hangingPunct="1">
      <a:defRPr sz="522" kern="1200">
        <a:solidFill>
          <a:schemeClr val="tx1"/>
        </a:solidFill>
        <a:latin typeface="+mn-lt"/>
        <a:ea typeface="+mn-ea"/>
        <a:cs typeface="+mn-cs"/>
      </a:defRPr>
    </a:lvl6pPr>
    <a:lvl7pPr marL="795528" algn="l" defTabSz="265176" rtl="0" eaLnBrk="1" latinLnBrk="0" hangingPunct="1">
      <a:defRPr sz="522" kern="1200">
        <a:solidFill>
          <a:schemeClr val="tx1"/>
        </a:solidFill>
        <a:latin typeface="+mn-lt"/>
        <a:ea typeface="+mn-ea"/>
        <a:cs typeface="+mn-cs"/>
      </a:defRPr>
    </a:lvl7pPr>
    <a:lvl8pPr marL="928116" algn="l" defTabSz="265176" rtl="0" eaLnBrk="1" latinLnBrk="0" hangingPunct="1">
      <a:defRPr sz="522" kern="1200">
        <a:solidFill>
          <a:schemeClr val="tx1"/>
        </a:solidFill>
        <a:latin typeface="+mn-lt"/>
        <a:ea typeface="+mn-ea"/>
        <a:cs typeface="+mn-cs"/>
      </a:defRPr>
    </a:lvl8pPr>
    <a:lvl9pPr marL="1060704" algn="l" defTabSz="265176" rtl="0" eaLnBrk="1" latinLnBrk="0" hangingPunct="1">
      <a:defRPr sz="52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858C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19" autoAdjust="0"/>
    <p:restoredTop sz="94660"/>
  </p:normalViewPr>
  <p:slideViewPr>
    <p:cSldViewPr snapToGrid="0">
      <p:cViewPr varScale="1">
        <p:scale>
          <a:sx n="240" d="100"/>
          <a:sy n="240" d="100"/>
        </p:scale>
        <p:origin x="276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60" y="527407"/>
            <a:ext cx="1957944" cy="1121951"/>
          </a:xfrm>
        </p:spPr>
        <p:txBody>
          <a:bodyPr anchor="b"/>
          <a:lstStyle>
            <a:lvl1pPr algn="ctr">
              <a:defRPr sz="151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933" y="1692624"/>
            <a:ext cx="1727597" cy="778055"/>
          </a:xfrm>
        </p:spPr>
        <p:txBody>
          <a:bodyPr/>
          <a:lstStyle>
            <a:lvl1pPr marL="0" indent="0" algn="ctr">
              <a:buNone/>
              <a:defRPr sz="605"/>
            </a:lvl1pPr>
            <a:lvl2pPr marL="115169" indent="0" algn="ctr">
              <a:buNone/>
              <a:defRPr sz="504"/>
            </a:lvl2pPr>
            <a:lvl3pPr marL="230337" indent="0" algn="ctr">
              <a:buNone/>
              <a:defRPr sz="453"/>
            </a:lvl3pPr>
            <a:lvl4pPr marL="345506" indent="0" algn="ctr">
              <a:buNone/>
              <a:defRPr sz="403"/>
            </a:lvl4pPr>
            <a:lvl5pPr marL="460675" indent="0" algn="ctr">
              <a:buNone/>
              <a:defRPr sz="403"/>
            </a:lvl5pPr>
            <a:lvl6pPr marL="575843" indent="0" algn="ctr">
              <a:buNone/>
              <a:defRPr sz="403"/>
            </a:lvl6pPr>
            <a:lvl7pPr marL="691012" indent="0" algn="ctr">
              <a:buNone/>
              <a:defRPr sz="403"/>
            </a:lvl7pPr>
            <a:lvl8pPr marL="806181" indent="0" algn="ctr">
              <a:buNone/>
              <a:defRPr sz="403"/>
            </a:lvl8pPr>
            <a:lvl9pPr marL="921349" indent="0" algn="ctr">
              <a:buNone/>
              <a:defRPr sz="403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06AF-FDE2-4A89-B9A3-C1E09395C1EE}" type="datetimeFigureOut">
              <a:rPr lang="fr-CH" smtClean="0"/>
              <a:t>29.10.2018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96759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06AF-FDE2-4A89-B9A3-C1E09395C1EE}" type="datetimeFigureOut">
              <a:rPr lang="fr-CH" smtClean="0"/>
              <a:t>29.10.2018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28260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48416" y="171575"/>
            <a:ext cx="496684" cy="2731026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8363" y="171575"/>
            <a:ext cx="1461259" cy="2731026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06AF-FDE2-4A89-B9A3-C1E09395C1EE}" type="datetimeFigureOut">
              <a:rPr lang="fr-CH" smtClean="0"/>
              <a:t>29.10.2018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1053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06AF-FDE2-4A89-B9A3-C1E09395C1EE}" type="datetimeFigureOut">
              <a:rPr lang="fr-CH" smtClean="0"/>
              <a:t>29.10.2018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92879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3" y="803419"/>
            <a:ext cx="1986737" cy="1340522"/>
          </a:xfrm>
        </p:spPr>
        <p:txBody>
          <a:bodyPr anchor="b"/>
          <a:lstStyle>
            <a:lvl1pPr>
              <a:defRPr sz="151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3" y="2156623"/>
            <a:ext cx="1986737" cy="704949"/>
          </a:xfrm>
        </p:spPr>
        <p:txBody>
          <a:bodyPr/>
          <a:lstStyle>
            <a:lvl1pPr marL="0" indent="0">
              <a:buNone/>
              <a:defRPr sz="605">
                <a:solidFill>
                  <a:schemeClr val="tx1"/>
                </a:solidFill>
              </a:defRPr>
            </a:lvl1pPr>
            <a:lvl2pPr marL="115169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2pPr>
            <a:lvl3pPr marL="230337" indent="0">
              <a:buNone/>
              <a:defRPr sz="453">
                <a:solidFill>
                  <a:schemeClr val="tx1">
                    <a:tint val="75000"/>
                  </a:schemeClr>
                </a:solidFill>
              </a:defRPr>
            </a:lvl3pPr>
            <a:lvl4pPr marL="345506" indent="0">
              <a:buNone/>
              <a:defRPr sz="403">
                <a:solidFill>
                  <a:schemeClr val="tx1">
                    <a:tint val="75000"/>
                  </a:schemeClr>
                </a:solidFill>
              </a:defRPr>
            </a:lvl4pPr>
            <a:lvl5pPr marL="460675" indent="0">
              <a:buNone/>
              <a:defRPr sz="403">
                <a:solidFill>
                  <a:schemeClr val="tx1">
                    <a:tint val="75000"/>
                  </a:schemeClr>
                </a:solidFill>
              </a:defRPr>
            </a:lvl5pPr>
            <a:lvl6pPr marL="575843" indent="0">
              <a:buNone/>
              <a:defRPr sz="403">
                <a:solidFill>
                  <a:schemeClr val="tx1">
                    <a:tint val="75000"/>
                  </a:schemeClr>
                </a:solidFill>
              </a:defRPr>
            </a:lvl6pPr>
            <a:lvl7pPr marL="691012" indent="0">
              <a:buNone/>
              <a:defRPr sz="403">
                <a:solidFill>
                  <a:schemeClr val="tx1">
                    <a:tint val="75000"/>
                  </a:schemeClr>
                </a:solidFill>
              </a:defRPr>
            </a:lvl7pPr>
            <a:lvl8pPr marL="806181" indent="0">
              <a:buNone/>
              <a:defRPr sz="403">
                <a:solidFill>
                  <a:schemeClr val="tx1">
                    <a:tint val="75000"/>
                  </a:schemeClr>
                </a:solidFill>
              </a:defRPr>
            </a:lvl8pPr>
            <a:lvl9pPr marL="921349" indent="0">
              <a:buNone/>
              <a:defRPr sz="4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06AF-FDE2-4A89-B9A3-C1E09395C1EE}" type="datetimeFigureOut">
              <a:rPr lang="fr-CH" smtClean="0"/>
              <a:t>29.10.2018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97682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363" y="857875"/>
            <a:ext cx="978972" cy="204472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6128" y="857875"/>
            <a:ext cx="978972" cy="204472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06AF-FDE2-4A89-B9A3-C1E09395C1EE}" type="datetimeFigureOut">
              <a:rPr lang="fr-CH" smtClean="0"/>
              <a:t>29.10.2018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95981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663" y="171576"/>
            <a:ext cx="1986737" cy="62289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663" y="789991"/>
            <a:ext cx="974473" cy="387162"/>
          </a:xfrm>
        </p:spPr>
        <p:txBody>
          <a:bodyPr anchor="b"/>
          <a:lstStyle>
            <a:lvl1pPr marL="0" indent="0">
              <a:buNone/>
              <a:defRPr sz="605" b="1"/>
            </a:lvl1pPr>
            <a:lvl2pPr marL="115169" indent="0">
              <a:buNone/>
              <a:defRPr sz="504" b="1"/>
            </a:lvl2pPr>
            <a:lvl3pPr marL="230337" indent="0">
              <a:buNone/>
              <a:defRPr sz="453" b="1"/>
            </a:lvl3pPr>
            <a:lvl4pPr marL="345506" indent="0">
              <a:buNone/>
              <a:defRPr sz="403" b="1"/>
            </a:lvl4pPr>
            <a:lvl5pPr marL="460675" indent="0">
              <a:buNone/>
              <a:defRPr sz="403" b="1"/>
            </a:lvl5pPr>
            <a:lvl6pPr marL="575843" indent="0">
              <a:buNone/>
              <a:defRPr sz="403" b="1"/>
            </a:lvl6pPr>
            <a:lvl7pPr marL="691012" indent="0">
              <a:buNone/>
              <a:defRPr sz="403" b="1"/>
            </a:lvl7pPr>
            <a:lvl8pPr marL="806181" indent="0">
              <a:buNone/>
              <a:defRPr sz="403" b="1"/>
            </a:lvl8pPr>
            <a:lvl9pPr marL="921349" indent="0">
              <a:buNone/>
              <a:defRPr sz="403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663" y="1177153"/>
            <a:ext cx="974473" cy="173141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66128" y="789991"/>
            <a:ext cx="979272" cy="387162"/>
          </a:xfrm>
        </p:spPr>
        <p:txBody>
          <a:bodyPr anchor="b"/>
          <a:lstStyle>
            <a:lvl1pPr marL="0" indent="0">
              <a:buNone/>
              <a:defRPr sz="605" b="1"/>
            </a:lvl1pPr>
            <a:lvl2pPr marL="115169" indent="0">
              <a:buNone/>
              <a:defRPr sz="504" b="1"/>
            </a:lvl2pPr>
            <a:lvl3pPr marL="230337" indent="0">
              <a:buNone/>
              <a:defRPr sz="453" b="1"/>
            </a:lvl3pPr>
            <a:lvl4pPr marL="345506" indent="0">
              <a:buNone/>
              <a:defRPr sz="403" b="1"/>
            </a:lvl4pPr>
            <a:lvl5pPr marL="460675" indent="0">
              <a:buNone/>
              <a:defRPr sz="403" b="1"/>
            </a:lvl5pPr>
            <a:lvl6pPr marL="575843" indent="0">
              <a:buNone/>
              <a:defRPr sz="403" b="1"/>
            </a:lvl6pPr>
            <a:lvl7pPr marL="691012" indent="0">
              <a:buNone/>
              <a:defRPr sz="403" b="1"/>
            </a:lvl7pPr>
            <a:lvl8pPr marL="806181" indent="0">
              <a:buNone/>
              <a:defRPr sz="403" b="1"/>
            </a:lvl8pPr>
            <a:lvl9pPr marL="921349" indent="0">
              <a:buNone/>
              <a:defRPr sz="403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66128" y="1177153"/>
            <a:ext cx="979272" cy="173141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06AF-FDE2-4A89-B9A3-C1E09395C1EE}" type="datetimeFigureOut">
              <a:rPr lang="fr-CH" smtClean="0"/>
              <a:t>29.10.2018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2771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06AF-FDE2-4A89-B9A3-C1E09395C1EE}" type="datetimeFigureOut">
              <a:rPr lang="fr-CH" smtClean="0"/>
              <a:t>29.10.2018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97900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06AF-FDE2-4A89-B9A3-C1E09395C1EE}" type="datetimeFigureOut">
              <a:rPr lang="fr-CH" smtClean="0"/>
              <a:t>29.10.2018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9214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663" y="214842"/>
            <a:ext cx="742927" cy="751946"/>
          </a:xfrm>
        </p:spPr>
        <p:txBody>
          <a:bodyPr anchor="b"/>
          <a:lstStyle>
            <a:lvl1pPr>
              <a:defRPr sz="806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272" y="463999"/>
            <a:ext cx="1166128" cy="2290152"/>
          </a:xfrm>
        </p:spPr>
        <p:txBody>
          <a:bodyPr/>
          <a:lstStyle>
            <a:lvl1pPr>
              <a:defRPr sz="806"/>
            </a:lvl1pPr>
            <a:lvl2pPr>
              <a:defRPr sz="705"/>
            </a:lvl2pPr>
            <a:lvl3pPr>
              <a:defRPr sz="605"/>
            </a:lvl3pPr>
            <a:lvl4pPr>
              <a:defRPr sz="504"/>
            </a:lvl4pPr>
            <a:lvl5pPr>
              <a:defRPr sz="504"/>
            </a:lvl5pPr>
            <a:lvl6pPr>
              <a:defRPr sz="504"/>
            </a:lvl6pPr>
            <a:lvl7pPr>
              <a:defRPr sz="504"/>
            </a:lvl7pPr>
            <a:lvl8pPr>
              <a:defRPr sz="504"/>
            </a:lvl8pPr>
            <a:lvl9pPr>
              <a:defRPr sz="504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663" y="966788"/>
            <a:ext cx="742927" cy="1791093"/>
          </a:xfrm>
        </p:spPr>
        <p:txBody>
          <a:bodyPr/>
          <a:lstStyle>
            <a:lvl1pPr marL="0" indent="0">
              <a:buNone/>
              <a:defRPr sz="403"/>
            </a:lvl1pPr>
            <a:lvl2pPr marL="115169" indent="0">
              <a:buNone/>
              <a:defRPr sz="353"/>
            </a:lvl2pPr>
            <a:lvl3pPr marL="230337" indent="0">
              <a:buNone/>
              <a:defRPr sz="302"/>
            </a:lvl3pPr>
            <a:lvl4pPr marL="345506" indent="0">
              <a:buNone/>
              <a:defRPr sz="252"/>
            </a:lvl4pPr>
            <a:lvl5pPr marL="460675" indent="0">
              <a:buNone/>
              <a:defRPr sz="252"/>
            </a:lvl5pPr>
            <a:lvl6pPr marL="575843" indent="0">
              <a:buNone/>
              <a:defRPr sz="252"/>
            </a:lvl6pPr>
            <a:lvl7pPr marL="691012" indent="0">
              <a:buNone/>
              <a:defRPr sz="252"/>
            </a:lvl7pPr>
            <a:lvl8pPr marL="806181" indent="0">
              <a:buNone/>
              <a:defRPr sz="252"/>
            </a:lvl8pPr>
            <a:lvl9pPr marL="921349" indent="0">
              <a:buNone/>
              <a:defRPr sz="252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06AF-FDE2-4A89-B9A3-C1E09395C1EE}" type="datetimeFigureOut">
              <a:rPr lang="fr-CH" smtClean="0"/>
              <a:t>29.10.2018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15932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663" y="214842"/>
            <a:ext cx="742927" cy="751946"/>
          </a:xfrm>
        </p:spPr>
        <p:txBody>
          <a:bodyPr anchor="b"/>
          <a:lstStyle>
            <a:lvl1pPr>
              <a:defRPr sz="806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9272" y="463999"/>
            <a:ext cx="1166128" cy="2290152"/>
          </a:xfrm>
        </p:spPr>
        <p:txBody>
          <a:bodyPr anchor="t"/>
          <a:lstStyle>
            <a:lvl1pPr marL="0" indent="0">
              <a:buNone/>
              <a:defRPr sz="806"/>
            </a:lvl1pPr>
            <a:lvl2pPr marL="115169" indent="0">
              <a:buNone/>
              <a:defRPr sz="705"/>
            </a:lvl2pPr>
            <a:lvl3pPr marL="230337" indent="0">
              <a:buNone/>
              <a:defRPr sz="605"/>
            </a:lvl3pPr>
            <a:lvl4pPr marL="345506" indent="0">
              <a:buNone/>
              <a:defRPr sz="504"/>
            </a:lvl4pPr>
            <a:lvl5pPr marL="460675" indent="0">
              <a:buNone/>
              <a:defRPr sz="504"/>
            </a:lvl5pPr>
            <a:lvl6pPr marL="575843" indent="0">
              <a:buNone/>
              <a:defRPr sz="504"/>
            </a:lvl6pPr>
            <a:lvl7pPr marL="691012" indent="0">
              <a:buNone/>
              <a:defRPr sz="504"/>
            </a:lvl7pPr>
            <a:lvl8pPr marL="806181" indent="0">
              <a:buNone/>
              <a:defRPr sz="504"/>
            </a:lvl8pPr>
            <a:lvl9pPr marL="921349" indent="0">
              <a:buNone/>
              <a:defRPr sz="504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663" y="966788"/>
            <a:ext cx="742927" cy="1791093"/>
          </a:xfrm>
        </p:spPr>
        <p:txBody>
          <a:bodyPr/>
          <a:lstStyle>
            <a:lvl1pPr marL="0" indent="0">
              <a:buNone/>
              <a:defRPr sz="403"/>
            </a:lvl1pPr>
            <a:lvl2pPr marL="115169" indent="0">
              <a:buNone/>
              <a:defRPr sz="353"/>
            </a:lvl2pPr>
            <a:lvl3pPr marL="230337" indent="0">
              <a:buNone/>
              <a:defRPr sz="302"/>
            </a:lvl3pPr>
            <a:lvl4pPr marL="345506" indent="0">
              <a:buNone/>
              <a:defRPr sz="252"/>
            </a:lvl4pPr>
            <a:lvl5pPr marL="460675" indent="0">
              <a:buNone/>
              <a:defRPr sz="252"/>
            </a:lvl5pPr>
            <a:lvl6pPr marL="575843" indent="0">
              <a:buNone/>
              <a:defRPr sz="252"/>
            </a:lvl6pPr>
            <a:lvl7pPr marL="691012" indent="0">
              <a:buNone/>
              <a:defRPr sz="252"/>
            </a:lvl7pPr>
            <a:lvl8pPr marL="806181" indent="0">
              <a:buNone/>
              <a:defRPr sz="252"/>
            </a:lvl8pPr>
            <a:lvl9pPr marL="921349" indent="0">
              <a:buNone/>
              <a:defRPr sz="252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06AF-FDE2-4A89-B9A3-C1E09395C1EE}" type="datetimeFigureOut">
              <a:rPr lang="fr-CH" smtClean="0"/>
              <a:t>29.10.2018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48630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8363" y="171576"/>
            <a:ext cx="1986737" cy="622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63" y="857875"/>
            <a:ext cx="1986737" cy="2044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8363" y="2986897"/>
            <a:ext cx="518279" cy="171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306AF-FDE2-4A89-B9A3-C1E09395C1EE}" type="datetimeFigureOut">
              <a:rPr lang="fr-CH" smtClean="0"/>
              <a:t>29.10.2018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3022" y="2986897"/>
            <a:ext cx="777419" cy="171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6821" y="2986897"/>
            <a:ext cx="518279" cy="171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55887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30337" rtl="0" eaLnBrk="1" latinLnBrk="0" hangingPunct="1">
        <a:lnSpc>
          <a:spcPct val="90000"/>
        </a:lnSpc>
        <a:spcBef>
          <a:spcPct val="0"/>
        </a:spcBef>
        <a:buNone/>
        <a:defRPr sz="110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584" indent="-57584" algn="l" defTabSz="230337" rtl="0" eaLnBrk="1" latinLnBrk="0" hangingPunct="1">
        <a:lnSpc>
          <a:spcPct val="90000"/>
        </a:lnSpc>
        <a:spcBef>
          <a:spcPts val="252"/>
        </a:spcBef>
        <a:buFont typeface="Arial" panose="020B0604020202020204" pitchFamily="34" charset="0"/>
        <a:buChar char="•"/>
        <a:defRPr sz="705" kern="1200">
          <a:solidFill>
            <a:schemeClr val="tx1"/>
          </a:solidFill>
          <a:latin typeface="+mn-lt"/>
          <a:ea typeface="+mn-ea"/>
          <a:cs typeface="+mn-cs"/>
        </a:defRPr>
      </a:lvl1pPr>
      <a:lvl2pPr marL="172753" indent="-57584" algn="l" defTabSz="230337" rtl="0" eaLnBrk="1" latinLnBrk="0" hangingPunct="1">
        <a:lnSpc>
          <a:spcPct val="90000"/>
        </a:lnSpc>
        <a:spcBef>
          <a:spcPts val="126"/>
        </a:spcBef>
        <a:buFont typeface="Arial" panose="020B0604020202020204" pitchFamily="34" charset="0"/>
        <a:buChar char="•"/>
        <a:defRPr sz="605" kern="1200">
          <a:solidFill>
            <a:schemeClr val="tx1"/>
          </a:solidFill>
          <a:latin typeface="+mn-lt"/>
          <a:ea typeface="+mn-ea"/>
          <a:cs typeface="+mn-cs"/>
        </a:defRPr>
      </a:lvl2pPr>
      <a:lvl3pPr marL="287922" indent="-57584" algn="l" defTabSz="230337" rtl="0" eaLnBrk="1" latinLnBrk="0" hangingPunct="1">
        <a:lnSpc>
          <a:spcPct val="90000"/>
        </a:lnSpc>
        <a:spcBef>
          <a:spcPts val="126"/>
        </a:spcBef>
        <a:buFont typeface="Arial" panose="020B0604020202020204" pitchFamily="34" charset="0"/>
        <a:buChar char="•"/>
        <a:defRPr sz="504" kern="1200">
          <a:solidFill>
            <a:schemeClr val="tx1"/>
          </a:solidFill>
          <a:latin typeface="+mn-lt"/>
          <a:ea typeface="+mn-ea"/>
          <a:cs typeface="+mn-cs"/>
        </a:defRPr>
      </a:lvl3pPr>
      <a:lvl4pPr marL="403090" indent="-57584" algn="l" defTabSz="230337" rtl="0" eaLnBrk="1" latinLnBrk="0" hangingPunct="1">
        <a:lnSpc>
          <a:spcPct val="90000"/>
        </a:lnSpc>
        <a:spcBef>
          <a:spcPts val="126"/>
        </a:spcBef>
        <a:buFont typeface="Arial" panose="020B0604020202020204" pitchFamily="34" charset="0"/>
        <a:buChar char="•"/>
        <a:defRPr sz="453" kern="1200">
          <a:solidFill>
            <a:schemeClr val="tx1"/>
          </a:solidFill>
          <a:latin typeface="+mn-lt"/>
          <a:ea typeface="+mn-ea"/>
          <a:cs typeface="+mn-cs"/>
        </a:defRPr>
      </a:lvl4pPr>
      <a:lvl5pPr marL="518259" indent="-57584" algn="l" defTabSz="230337" rtl="0" eaLnBrk="1" latinLnBrk="0" hangingPunct="1">
        <a:lnSpc>
          <a:spcPct val="90000"/>
        </a:lnSpc>
        <a:spcBef>
          <a:spcPts val="126"/>
        </a:spcBef>
        <a:buFont typeface="Arial" panose="020B0604020202020204" pitchFamily="34" charset="0"/>
        <a:buChar char="•"/>
        <a:defRPr sz="453" kern="1200">
          <a:solidFill>
            <a:schemeClr val="tx1"/>
          </a:solidFill>
          <a:latin typeface="+mn-lt"/>
          <a:ea typeface="+mn-ea"/>
          <a:cs typeface="+mn-cs"/>
        </a:defRPr>
      </a:lvl5pPr>
      <a:lvl6pPr marL="633428" indent="-57584" algn="l" defTabSz="230337" rtl="0" eaLnBrk="1" latinLnBrk="0" hangingPunct="1">
        <a:lnSpc>
          <a:spcPct val="90000"/>
        </a:lnSpc>
        <a:spcBef>
          <a:spcPts val="126"/>
        </a:spcBef>
        <a:buFont typeface="Arial" panose="020B0604020202020204" pitchFamily="34" charset="0"/>
        <a:buChar char="•"/>
        <a:defRPr sz="453" kern="1200">
          <a:solidFill>
            <a:schemeClr val="tx1"/>
          </a:solidFill>
          <a:latin typeface="+mn-lt"/>
          <a:ea typeface="+mn-ea"/>
          <a:cs typeface="+mn-cs"/>
        </a:defRPr>
      </a:lvl6pPr>
      <a:lvl7pPr marL="748596" indent="-57584" algn="l" defTabSz="230337" rtl="0" eaLnBrk="1" latinLnBrk="0" hangingPunct="1">
        <a:lnSpc>
          <a:spcPct val="90000"/>
        </a:lnSpc>
        <a:spcBef>
          <a:spcPts val="126"/>
        </a:spcBef>
        <a:buFont typeface="Arial" panose="020B0604020202020204" pitchFamily="34" charset="0"/>
        <a:buChar char="•"/>
        <a:defRPr sz="453" kern="1200">
          <a:solidFill>
            <a:schemeClr val="tx1"/>
          </a:solidFill>
          <a:latin typeface="+mn-lt"/>
          <a:ea typeface="+mn-ea"/>
          <a:cs typeface="+mn-cs"/>
        </a:defRPr>
      </a:lvl7pPr>
      <a:lvl8pPr marL="863765" indent="-57584" algn="l" defTabSz="230337" rtl="0" eaLnBrk="1" latinLnBrk="0" hangingPunct="1">
        <a:lnSpc>
          <a:spcPct val="90000"/>
        </a:lnSpc>
        <a:spcBef>
          <a:spcPts val="126"/>
        </a:spcBef>
        <a:buFont typeface="Arial" panose="020B0604020202020204" pitchFamily="34" charset="0"/>
        <a:buChar char="•"/>
        <a:defRPr sz="453" kern="1200">
          <a:solidFill>
            <a:schemeClr val="tx1"/>
          </a:solidFill>
          <a:latin typeface="+mn-lt"/>
          <a:ea typeface="+mn-ea"/>
          <a:cs typeface="+mn-cs"/>
        </a:defRPr>
      </a:lvl8pPr>
      <a:lvl9pPr marL="978934" indent="-57584" algn="l" defTabSz="230337" rtl="0" eaLnBrk="1" latinLnBrk="0" hangingPunct="1">
        <a:lnSpc>
          <a:spcPct val="90000"/>
        </a:lnSpc>
        <a:spcBef>
          <a:spcPts val="126"/>
        </a:spcBef>
        <a:buFont typeface="Arial" panose="020B0604020202020204" pitchFamily="34" charset="0"/>
        <a:buChar char="•"/>
        <a:defRPr sz="4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0337" rtl="0" eaLnBrk="1" latinLnBrk="0" hangingPunct="1">
        <a:defRPr sz="453" kern="1200">
          <a:solidFill>
            <a:schemeClr val="tx1"/>
          </a:solidFill>
          <a:latin typeface="+mn-lt"/>
          <a:ea typeface="+mn-ea"/>
          <a:cs typeface="+mn-cs"/>
        </a:defRPr>
      </a:lvl1pPr>
      <a:lvl2pPr marL="115169" algn="l" defTabSz="230337" rtl="0" eaLnBrk="1" latinLnBrk="0" hangingPunct="1">
        <a:defRPr sz="453" kern="1200">
          <a:solidFill>
            <a:schemeClr val="tx1"/>
          </a:solidFill>
          <a:latin typeface="+mn-lt"/>
          <a:ea typeface="+mn-ea"/>
          <a:cs typeface="+mn-cs"/>
        </a:defRPr>
      </a:lvl2pPr>
      <a:lvl3pPr marL="230337" algn="l" defTabSz="230337" rtl="0" eaLnBrk="1" latinLnBrk="0" hangingPunct="1">
        <a:defRPr sz="453" kern="1200">
          <a:solidFill>
            <a:schemeClr val="tx1"/>
          </a:solidFill>
          <a:latin typeface="+mn-lt"/>
          <a:ea typeface="+mn-ea"/>
          <a:cs typeface="+mn-cs"/>
        </a:defRPr>
      </a:lvl3pPr>
      <a:lvl4pPr marL="345506" algn="l" defTabSz="230337" rtl="0" eaLnBrk="1" latinLnBrk="0" hangingPunct="1">
        <a:defRPr sz="453" kern="1200">
          <a:solidFill>
            <a:schemeClr val="tx1"/>
          </a:solidFill>
          <a:latin typeface="+mn-lt"/>
          <a:ea typeface="+mn-ea"/>
          <a:cs typeface="+mn-cs"/>
        </a:defRPr>
      </a:lvl4pPr>
      <a:lvl5pPr marL="460675" algn="l" defTabSz="230337" rtl="0" eaLnBrk="1" latinLnBrk="0" hangingPunct="1">
        <a:defRPr sz="453" kern="1200">
          <a:solidFill>
            <a:schemeClr val="tx1"/>
          </a:solidFill>
          <a:latin typeface="+mn-lt"/>
          <a:ea typeface="+mn-ea"/>
          <a:cs typeface="+mn-cs"/>
        </a:defRPr>
      </a:lvl5pPr>
      <a:lvl6pPr marL="575843" algn="l" defTabSz="230337" rtl="0" eaLnBrk="1" latinLnBrk="0" hangingPunct="1">
        <a:defRPr sz="453" kern="1200">
          <a:solidFill>
            <a:schemeClr val="tx1"/>
          </a:solidFill>
          <a:latin typeface="+mn-lt"/>
          <a:ea typeface="+mn-ea"/>
          <a:cs typeface="+mn-cs"/>
        </a:defRPr>
      </a:lvl6pPr>
      <a:lvl7pPr marL="691012" algn="l" defTabSz="230337" rtl="0" eaLnBrk="1" latinLnBrk="0" hangingPunct="1">
        <a:defRPr sz="453" kern="1200">
          <a:solidFill>
            <a:schemeClr val="tx1"/>
          </a:solidFill>
          <a:latin typeface="+mn-lt"/>
          <a:ea typeface="+mn-ea"/>
          <a:cs typeface="+mn-cs"/>
        </a:defRPr>
      </a:lvl7pPr>
      <a:lvl8pPr marL="806181" algn="l" defTabSz="230337" rtl="0" eaLnBrk="1" latinLnBrk="0" hangingPunct="1">
        <a:defRPr sz="453" kern="1200">
          <a:solidFill>
            <a:schemeClr val="tx1"/>
          </a:solidFill>
          <a:latin typeface="+mn-lt"/>
          <a:ea typeface="+mn-ea"/>
          <a:cs typeface="+mn-cs"/>
        </a:defRPr>
      </a:lvl8pPr>
      <a:lvl9pPr marL="921349" algn="l" defTabSz="230337" rtl="0" eaLnBrk="1" latinLnBrk="0" hangingPunct="1">
        <a:defRPr sz="4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1" y="99392"/>
            <a:ext cx="2303462" cy="3033422"/>
            <a:chOff x="1" y="99392"/>
            <a:chExt cx="2303462" cy="3033422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102159" y="99392"/>
              <a:ext cx="2099144" cy="3033422"/>
            </a:xfrm>
            <a:prstGeom prst="roundRect">
              <a:avLst>
                <a:gd name="adj" fmla="val 776"/>
              </a:avLst>
            </a:prstGeom>
            <a:solidFill>
              <a:srgbClr val="0685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" name="Parallélogramme 4"/>
            <p:cNvSpPr/>
            <p:nvPr/>
          </p:nvSpPr>
          <p:spPr>
            <a:xfrm rot="16200000" flipH="1">
              <a:off x="-78343" y="459583"/>
              <a:ext cx="2460149" cy="2303462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" name="ZoneTexte 5"/>
            <p:cNvSpPr txBox="1"/>
            <p:nvPr/>
          </p:nvSpPr>
          <p:spPr>
            <a:xfrm rot="20760670">
              <a:off x="418592" y="299447"/>
              <a:ext cx="10935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000" b="1" dirty="0" smtClean="0">
                  <a:solidFill>
                    <a:schemeClr val="bg1"/>
                  </a:solidFill>
                  <a:latin typeface="Blogger Sans Medium" panose="02000506030000020004" pitchFamily="50" charset="0"/>
                  <a:ea typeface="Blogger Sans Medium" panose="02000506030000020004" pitchFamily="50" charset="0"/>
                </a:rPr>
                <a:t>WHY ?</a:t>
              </a:r>
              <a:endParaRPr lang="fr-CH" sz="2000" b="1" dirty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endParaRPr>
            </a:p>
          </p:txBody>
        </p:sp>
        <p:sp>
          <p:nvSpPr>
            <p:cNvPr id="7" name="ZoneTexte 6"/>
            <p:cNvSpPr txBox="1"/>
            <p:nvPr/>
          </p:nvSpPr>
          <p:spPr>
            <a:xfrm rot="20777860" flipV="1">
              <a:off x="787002" y="2524229"/>
              <a:ext cx="10935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000" b="1" dirty="0" smtClean="0">
                  <a:solidFill>
                    <a:schemeClr val="bg1"/>
                  </a:solidFill>
                  <a:latin typeface="Blogger Sans Medium" panose="02000506030000020004" pitchFamily="50" charset="0"/>
                  <a:ea typeface="Blogger Sans Medium" panose="02000506030000020004" pitchFamily="50" charset="0"/>
                </a:rPr>
                <a:t>WHY ?</a:t>
              </a:r>
              <a:endParaRPr lang="fr-CH" sz="2000" b="1" dirty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endParaRPr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104147" y="972676"/>
            <a:ext cx="209516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1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The article "</a:t>
            </a:r>
            <a:r>
              <a:rPr lang="en-US" sz="11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Waves </a:t>
            </a:r>
            <a:r>
              <a:rPr lang="en-US" sz="1100" dirty="0">
                <a:latin typeface="Blogger Sans" panose="02000506030000020004" pitchFamily="50" charset="0"/>
                <a:ea typeface="Blogger Sans" panose="02000506030000020004" pitchFamily="50" charset="0"/>
              </a:rPr>
              <a:t>on the surface of the Orion molecular </a:t>
            </a:r>
            <a:r>
              <a:rPr lang="en-US" sz="11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cloud", published in 2010 has been cited only 20 times since then (within Web of Science</a:t>
            </a:r>
            <a:r>
              <a:rPr lang="en-US" sz="1100" dirty="0">
                <a:latin typeface="Blogger Sans" panose="02000506030000020004" pitchFamily="50" charset="0"/>
                <a:ea typeface="Blogger Sans" panose="02000506030000020004" pitchFamily="50" charset="0"/>
              </a:rPr>
              <a:t>) </a:t>
            </a:r>
            <a:r>
              <a:rPr lang="en-US" sz="11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whereas it has been published in </a:t>
            </a:r>
            <a:r>
              <a:rPr lang="en-US" sz="1100" i="1" dirty="0">
                <a:latin typeface="Blogger Sans" panose="02000506030000020004" pitchFamily="50" charset="0"/>
                <a:ea typeface="Blogger Sans" panose="02000506030000020004" pitchFamily="50" charset="0"/>
              </a:rPr>
              <a:t>Nature</a:t>
            </a:r>
            <a:r>
              <a:rPr lang="en-US" sz="1100" dirty="0">
                <a:latin typeface="Blogger Sans" panose="02000506030000020004" pitchFamily="50" charset="0"/>
                <a:ea typeface="Blogger Sans" panose="02000506030000020004" pitchFamily="50" charset="0"/>
              </a:rPr>
              <a:t> </a:t>
            </a:r>
            <a:r>
              <a:rPr lang="en-US" sz="11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whose IF is 41.577.</a:t>
            </a:r>
            <a:endParaRPr lang="fr-CH" sz="1100" dirty="0">
              <a:latin typeface="Blogger Sans" panose="02000506030000020004" pitchFamily="50" charset="0"/>
              <a:ea typeface="Blogger Sans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541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/>
        </p:nvGrpSpPr>
        <p:grpSpPr>
          <a:xfrm>
            <a:off x="1" y="99392"/>
            <a:ext cx="2303462" cy="3033422"/>
            <a:chOff x="1" y="99392"/>
            <a:chExt cx="2303462" cy="3033422"/>
          </a:xfrm>
        </p:grpSpPr>
        <p:sp>
          <p:nvSpPr>
            <p:cNvPr id="10" name="Rectangle à coins arrondis 9"/>
            <p:cNvSpPr/>
            <p:nvPr/>
          </p:nvSpPr>
          <p:spPr>
            <a:xfrm>
              <a:off x="102159" y="99392"/>
              <a:ext cx="2099144" cy="3033422"/>
            </a:xfrm>
            <a:prstGeom prst="roundRect">
              <a:avLst>
                <a:gd name="adj" fmla="val 776"/>
              </a:avLst>
            </a:prstGeom>
            <a:solidFill>
              <a:srgbClr val="0685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1" name="Parallélogramme 10"/>
            <p:cNvSpPr/>
            <p:nvPr/>
          </p:nvSpPr>
          <p:spPr>
            <a:xfrm rot="16200000" flipH="1">
              <a:off x="-78343" y="459583"/>
              <a:ext cx="2460149" cy="2303462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2" name="ZoneTexte 11"/>
            <p:cNvSpPr txBox="1"/>
            <p:nvPr/>
          </p:nvSpPr>
          <p:spPr>
            <a:xfrm rot="20760670">
              <a:off x="418592" y="299447"/>
              <a:ext cx="10935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000" b="1" dirty="0" smtClean="0">
                  <a:solidFill>
                    <a:schemeClr val="bg1"/>
                  </a:solidFill>
                  <a:latin typeface="Blogger Sans Medium" panose="02000506030000020004" pitchFamily="50" charset="0"/>
                  <a:ea typeface="Blogger Sans Medium" panose="02000506030000020004" pitchFamily="50" charset="0"/>
                </a:rPr>
                <a:t>WHY ?</a:t>
              </a:r>
              <a:endParaRPr lang="fr-CH" sz="2000" b="1" dirty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endParaRPr>
            </a:p>
          </p:txBody>
        </p:sp>
        <p:sp>
          <p:nvSpPr>
            <p:cNvPr id="13" name="ZoneTexte 12"/>
            <p:cNvSpPr txBox="1"/>
            <p:nvPr/>
          </p:nvSpPr>
          <p:spPr>
            <a:xfrm rot="20777860" flipV="1">
              <a:off x="787002" y="2524229"/>
              <a:ext cx="10935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000" b="1" dirty="0" smtClean="0">
                  <a:solidFill>
                    <a:schemeClr val="bg1"/>
                  </a:solidFill>
                  <a:latin typeface="Blogger Sans Medium" panose="02000506030000020004" pitchFamily="50" charset="0"/>
                  <a:ea typeface="Blogger Sans Medium" panose="02000506030000020004" pitchFamily="50" charset="0"/>
                </a:rPr>
                <a:t>WHY ?</a:t>
              </a:r>
              <a:endParaRPr lang="fr-CH" sz="2000" b="1" dirty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endParaRPr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104147" y="972676"/>
            <a:ext cx="209516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1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The article "</a:t>
            </a:r>
            <a:r>
              <a:rPr lang="en-US" sz="1100" dirty="0">
                <a:latin typeface="Blogger Sans" panose="02000506030000020004" pitchFamily="50" charset="0"/>
                <a:ea typeface="Blogger Sans" panose="02000506030000020004" pitchFamily="50" charset="0"/>
              </a:rPr>
              <a:t>Food Insecurity and Children's Mental Health", </a:t>
            </a:r>
            <a:r>
              <a:rPr lang="en-US" sz="11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published in 2012 has been cited 43 times since then (within Web of Science</a:t>
            </a:r>
            <a:r>
              <a:rPr lang="en-US" sz="1100" dirty="0">
                <a:latin typeface="Blogger Sans" panose="02000506030000020004" pitchFamily="50" charset="0"/>
                <a:ea typeface="Blogger Sans" panose="02000506030000020004" pitchFamily="50" charset="0"/>
              </a:rPr>
              <a:t>) whereas it has been published in </a:t>
            </a:r>
            <a:r>
              <a:rPr lang="en-US" sz="1100" i="1" dirty="0" err="1">
                <a:latin typeface="Blogger Sans" panose="02000506030000020004" pitchFamily="50" charset="0"/>
                <a:ea typeface="Blogger Sans" panose="02000506030000020004" pitchFamily="50" charset="0"/>
              </a:rPr>
              <a:t>Plos</a:t>
            </a:r>
            <a:r>
              <a:rPr lang="en-US" sz="1100" i="1" dirty="0">
                <a:latin typeface="Blogger Sans" panose="02000506030000020004" pitchFamily="50" charset="0"/>
                <a:ea typeface="Blogger Sans" panose="02000506030000020004" pitchFamily="50" charset="0"/>
              </a:rPr>
              <a:t> One</a:t>
            </a:r>
            <a:r>
              <a:rPr lang="en-US" sz="1100" dirty="0">
                <a:latin typeface="Blogger Sans" panose="02000506030000020004" pitchFamily="50" charset="0"/>
                <a:ea typeface="Blogger Sans" panose="02000506030000020004" pitchFamily="50" charset="0"/>
              </a:rPr>
              <a:t> </a:t>
            </a:r>
            <a:r>
              <a:rPr lang="en-US" sz="11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whose </a:t>
            </a:r>
          </a:p>
          <a:p>
            <a:pPr algn="ctr"/>
            <a:r>
              <a:rPr lang="en-US" sz="11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IF </a:t>
            </a:r>
            <a:r>
              <a:rPr lang="en-US" sz="1100" dirty="0">
                <a:latin typeface="Blogger Sans" panose="02000506030000020004" pitchFamily="50" charset="0"/>
                <a:ea typeface="Blogger Sans" panose="02000506030000020004" pitchFamily="50" charset="0"/>
              </a:rPr>
              <a:t>is </a:t>
            </a:r>
            <a:r>
              <a:rPr lang="en-US" sz="11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only 2.766.</a:t>
            </a:r>
            <a:endParaRPr lang="fr-CH" sz="1100" dirty="0">
              <a:latin typeface="Blogger Sans" panose="02000506030000020004" pitchFamily="50" charset="0"/>
              <a:ea typeface="Blogger Sans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641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/>
          <p:cNvGrpSpPr/>
          <p:nvPr/>
        </p:nvGrpSpPr>
        <p:grpSpPr>
          <a:xfrm>
            <a:off x="1" y="99392"/>
            <a:ext cx="2303462" cy="3033422"/>
            <a:chOff x="1" y="99392"/>
            <a:chExt cx="2303462" cy="3033422"/>
          </a:xfrm>
        </p:grpSpPr>
        <p:sp>
          <p:nvSpPr>
            <p:cNvPr id="11" name="Rectangle à coins arrondis 10"/>
            <p:cNvSpPr/>
            <p:nvPr/>
          </p:nvSpPr>
          <p:spPr>
            <a:xfrm>
              <a:off x="102159" y="99392"/>
              <a:ext cx="2099144" cy="3033422"/>
            </a:xfrm>
            <a:prstGeom prst="roundRect">
              <a:avLst>
                <a:gd name="adj" fmla="val 776"/>
              </a:avLst>
            </a:prstGeom>
            <a:solidFill>
              <a:srgbClr val="0685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2" name="Parallélogramme 11"/>
            <p:cNvSpPr/>
            <p:nvPr/>
          </p:nvSpPr>
          <p:spPr>
            <a:xfrm rot="16200000" flipH="1">
              <a:off x="-78343" y="459583"/>
              <a:ext cx="2460149" cy="2303462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3" name="ZoneTexte 12"/>
            <p:cNvSpPr txBox="1"/>
            <p:nvPr/>
          </p:nvSpPr>
          <p:spPr>
            <a:xfrm rot="20760670">
              <a:off x="418592" y="299447"/>
              <a:ext cx="10935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000" b="1" dirty="0" smtClean="0">
                  <a:solidFill>
                    <a:schemeClr val="bg1"/>
                  </a:solidFill>
                  <a:latin typeface="Blogger Sans Medium" panose="02000506030000020004" pitchFamily="50" charset="0"/>
                  <a:ea typeface="Blogger Sans Medium" panose="02000506030000020004" pitchFamily="50" charset="0"/>
                </a:rPr>
                <a:t>WHY ?</a:t>
              </a:r>
              <a:endParaRPr lang="fr-CH" sz="2000" b="1" dirty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endParaRPr>
            </a:p>
          </p:txBody>
        </p:sp>
        <p:sp>
          <p:nvSpPr>
            <p:cNvPr id="14" name="ZoneTexte 13"/>
            <p:cNvSpPr txBox="1"/>
            <p:nvPr/>
          </p:nvSpPr>
          <p:spPr>
            <a:xfrm rot="20777860" flipV="1">
              <a:off x="787002" y="2524229"/>
              <a:ext cx="10935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000" b="1" dirty="0" smtClean="0">
                  <a:solidFill>
                    <a:schemeClr val="bg1"/>
                  </a:solidFill>
                  <a:latin typeface="Blogger Sans Medium" panose="02000506030000020004" pitchFamily="50" charset="0"/>
                  <a:ea typeface="Blogger Sans Medium" panose="02000506030000020004" pitchFamily="50" charset="0"/>
                </a:rPr>
                <a:t>WHY ?</a:t>
              </a:r>
              <a:endParaRPr lang="fr-CH" sz="2000" b="1" dirty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endParaRPr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104147" y="1288147"/>
            <a:ext cx="2095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Some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 </a:t>
            </a:r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questionable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 editors </a:t>
            </a:r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prefer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 to </a:t>
            </a:r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publish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 </a:t>
            </a:r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reviews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 </a:t>
            </a:r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rather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 </a:t>
            </a:r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than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 </a:t>
            </a:r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research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 articles.</a:t>
            </a:r>
            <a:endParaRPr lang="fr-CH" sz="1200" dirty="0">
              <a:latin typeface="Blogger Sans" panose="02000506030000020004" pitchFamily="50" charset="0"/>
              <a:ea typeface="Blogger Sans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454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/>
          <p:cNvGrpSpPr/>
          <p:nvPr/>
        </p:nvGrpSpPr>
        <p:grpSpPr>
          <a:xfrm>
            <a:off x="1" y="99392"/>
            <a:ext cx="2303462" cy="3033422"/>
            <a:chOff x="1" y="99392"/>
            <a:chExt cx="2303462" cy="3033422"/>
          </a:xfrm>
        </p:grpSpPr>
        <p:sp>
          <p:nvSpPr>
            <p:cNvPr id="11" name="Rectangle à coins arrondis 10"/>
            <p:cNvSpPr/>
            <p:nvPr/>
          </p:nvSpPr>
          <p:spPr>
            <a:xfrm>
              <a:off x="102159" y="99392"/>
              <a:ext cx="2099144" cy="3033422"/>
            </a:xfrm>
            <a:prstGeom prst="roundRect">
              <a:avLst>
                <a:gd name="adj" fmla="val 776"/>
              </a:avLst>
            </a:prstGeom>
            <a:solidFill>
              <a:srgbClr val="0685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2" name="Parallélogramme 11"/>
            <p:cNvSpPr/>
            <p:nvPr/>
          </p:nvSpPr>
          <p:spPr>
            <a:xfrm rot="16200000" flipH="1">
              <a:off x="-78343" y="459583"/>
              <a:ext cx="2460149" cy="2303462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3" name="ZoneTexte 12"/>
            <p:cNvSpPr txBox="1"/>
            <p:nvPr/>
          </p:nvSpPr>
          <p:spPr>
            <a:xfrm rot="20760670">
              <a:off x="418592" y="299447"/>
              <a:ext cx="10935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000" b="1" dirty="0" smtClean="0">
                  <a:solidFill>
                    <a:schemeClr val="bg1"/>
                  </a:solidFill>
                  <a:latin typeface="Blogger Sans Medium" panose="02000506030000020004" pitchFamily="50" charset="0"/>
                  <a:ea typeface="Blogger Sans Medium" panose="02000506030000020004" pitchFamily="50" charset="0"/>
                </a:rPr>
                <a:t>WHY ?</a:t>
              </a:r>
              <a:endParaRPr lang="fr-CH" sz="2000" b="1" dirty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endParaRPr>
            </a:p>
          </p:txBody>
        </p:sp>
        <p:sp>
          <p:nvSpPr>
            <p:cNvPr id="14" name="ZoneTexte 13"/>
            <p:cNvSpPr txBox="1"/>
            <p:nvPr/>
          </p:nvSpPr>
          <p:spPr>
            <a:xfrm rot="20777860" flipV="1">
              <a:off x="787002" y="2524229"/>
              <a:ext cx="10935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000" b="1" dirty="0" smtClean="0">
                  <a:solidFill>
                    <a:schemeClr val="bg1"/>
                  </a:solidFill>
                  <a:latin typeface="Blogger Sans Medium" panose="02000506030000020004" pitchFamily="50" charset="0"/>
                  <a:ea typeface="Blogger Sans Medium" panose="02000506030000020004" pitchFamily="50" charset="0"/>
                </a:rPr>
                <a:t>WHY ?</a:t>
              </a:r>
              <a:endParaRPr lang="fr-CH" sz="2000" b="1" dirty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endParaRPr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104147" y="1380480"/>
            <a:ext cx="209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An </a:t>
            </a:r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author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 </a:t>
            </a:r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would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 </a:t>
            </a:r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rather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 </a:t>
            </a:r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write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 </a:t>
            </a:r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reviews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 </a:t>
            </a:r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than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 </a:t>
            </a:r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research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 articles.</a:t>
            </a:r>
            <a:endParaRPr lang="fr-CH" sz="1200" dirty="0">
              <a:latin typeface="Blogger Sans" panose="02000506030000020004" pitchFamily="50" charset="0"/>
              <a:ea typeface="Blogger Sans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269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/>
          <p:cNvGrpSpPr/>
          <p:nvPr/>
        </p:nvGrpSpPr>
        <p:grpSpPr>
          <a:xfrm>
            <a:off x="1" y="99392"/>
            <a:ext cx="2303462" cy="3033422"/>
            <a:chOff x="1" y="99392"/>
            <a:chExt cx="2303462" cy="3033422"/>
          </a:xfrm>
        </p:grpSpPr>
        <p:sp>
          <p:nvSpPr>
            <p:cNvPr id="11" name="Rectangle à coins arrondis 10"/>
            <p:cNvSpPr/>
            <p:nvPr/>
          </p:nvSpPr>
          <p:spPr>
            <a:xfrm>
              <a:off x="102159" y="99392"/>
              <a:ext cx="2099144" cy="3033422"/>
            </a:xfrm>
            <a:prstGeom prst="roundRect">
              <a:avLst>
                <a:gd name="adj" fmla="val 776"/>
              </a:avLst>
            </a:prstGeom>
            <a:solidFill>
              <a:srgbClr val="0685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2" name="Parallélogramme 11"/>
            <p:cNvSpPr/>
            <p:nvPr/>
          </p:nvSpPr>
          <p:spPr>
            <a:xfrm rot="16200000" flipH="1">
              <a:off x="-78343" y="459583"/>
              <a:ext cx="2460149" cy="2303462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3" name="ZoneTexte 12"/>
            <p:cNvSpPr txBox="1"/>
            <p:nvPr/>
          </p:nvSpPr>
          <p:spPr>
            <a:xfrm rot="20760670">
              <a:off x="418592" y="299447"/>
              <a:ext cx="10935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000" b="1" dirty="0" smtClean="0">
                  <a:solidFill>
                    <a:schemeClr val="bg1"/>
                  </a:solidFill>
                  <a:latin typeface="Blogger Sans Medium" panose="02000506030000020004" pitchFamily="50" charset="0"/>
                  <a:ea typeface="Blogger Sans Medium" panose="02000506030000020004" pitchFamily="50" charset="0"/>
                </a:rPr>
                <a:t>WHY ?</a:t>
              </a:r>
              <a:endParaRPr lang="fr-CH" sz="2000" b="1" dirty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endParaRPr>
            </a:p>
          </p:txBody>
        </p:sp>
        <p:sp>
          <p:nvSpPr>
            <p:cNvPr id="14" name="ZoneTexte 13"/>
            <p:cNvSpPr txBox="1"/>
            <p:nvPr/>
          </p:nvSpPr>
          <p:spPr>
            <a:xfrm rot="20777860" flipV="1">
              <a:off x="787002" y="2524229"/>
              <a:ext cx="10935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000" b="1" dirty="0" smtClean="0">
                  <a:solidFill>
                    <a:schemeClr val="bg1"/>
                  </a:solidFill>
                  <a:latin typeface="Blogger Sans Medium" panose="02000506030000020004" pitchFamily="50" charset="0"/>
                  <a:ea typeface="Blogger Sans Medium" panose="02000506030000020004" pitchFamily="50" charset="0"/>
                </a:rPr>
                <a:t>WHY ?</a:t>
              </a:r>
              <a:endParaRPr lang="fr-CH" sz="2000" b="1" dirty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endParaRPr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104147" y="1195814"/>
            <a:ext cx="20951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Some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 editors </a:t>
            </a:r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ask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 </a:t>
            </a:r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authors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 to </a:t>
            </a:r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add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 </a:t>
            </a:r>
            <a:r>
              <a:rPr lang="fr-CH" sz="1200" dirty="0">
                <a:latin typeface="Blogger Sans" panose="02000506030000020004" pitchFamily="50" charset="0"/>
                <a:ea typeface="Blogger Sans" panose="02000506030000020004" pitchFamily="50" charset="0"/>
              </a:rPr>
              <a:t>in </a:t>
            </a:r>
            <a:r>
              <a:rPr lang="fr-CH" sz="1200" dirty="0" err="1">
                <a:latin typeface="Blogger Sans" panose="02000506030000020004" pitchFamily="50" charset="0"/>
                <a:ea typeface="Blogger Sans" panose="02000506030000020004" pitchFamily="50" charset="0"/>
              </a:rPr>
              <a:t>their</a:t>
            </a:r>
            <a:r>
              <a:rPr lang="fr-CH" sz="1200" dirty="0">
                <a:latin typeface="Blogger Sans" panose="02000506030000020004" pitchFamily="50" charset="0"/>
                <a:ea typeface="Blogger Sans" panose="02000506030000020004" pitchFamily="50" charset="0"/>
              </a:rPr>
              <a:t> </a:t>
            </a:r>
            <a:r>
              <a:rPr lang="fr-CH" sz="1200" dirty="0" err="1">
                <a:latin typeface="Blogger Sans" panose="02000506030000020004" pitchFamily="50" charset="0"/>
                <a:ea typeface="Blogger Sans" panose="02000506030000020004" pitchFamily="50" charset="0"/>
              </a:rPr>
              <a:t>bibliography</a:t>
            </a:r>
            <a:r>
              <a:rPr lang="fr-CH" sz="1200" dirty="0">
                <a:latin typeface="Blogger Sans" panose="02000506030000020004" pitchFamily="50" charset="0"/>
                <a:ea typeface="Blogger Sans" panose="02000506030000020004" pitchFamily="50" charset="0"/>
              </a:rPr>
              <a:t> </a:t>
            </a:r>
            <a:r>
              <a:rPr lang="fr-CH" sz="1200" dirty="0" err="1">
                <a:latin typeface="Blogger Sans" panose="02000506030000020004" pitchFamily="50" charset="0"/>
                <a:ea typeface="Blogger Sans" panose="02000506030000020004" pitchFamily="50" charset="0"/>
              </a:rPr>
              <a:t>references</a:t>
            </a:r>
            <a:r>
              <a:rPr lang="fr-CH" sz="1200" dirty="0">
                <a:latin typeface="Blogger Sans" panose="02000506030000020004" pitchFamily="50" charset="0"/>
                <a:ea typeface="Blogger Sans" panose="02000506030000020004" pitchFamily="50" charset="0"/>
              </a:rPr>
              <a:t> </a:t>
            </a:r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from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 the journal 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in </a:t>
            </a:r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which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 </a:t>
            </a:r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they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 </a:t>
            </a:r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want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 to </a:t>
            </a:r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publish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.</a:t>
            </a:r>
            <a:endParaRPr lang="fr-CH" sz="1200" dirty="0">
              <a:latin typeface="Blogger Sans" panose="02000506030000020004" pitchFamily="50" charset="0"/>
              <a:ea typeface="Blogger Sans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754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/>
          <p:cNvGrpSpPr/>
          <p:nvPr/>
        </p:nvGrpSpPr>
        <p:grpSpPr>
          <a:xfrm>
            <a:off x="1" y="99392"/>
            <a:ext cx="2303462" cy="3033422"/>
            <a:chOff x="1" y="99392"/>
            <a:chExt cx="2303462" cy="3033422"/>
          </a:xfrm>
        </p:grpSpPr>
        <p:sp>
          <p:nvSpPr>
            <p:cNvPr id="11" name="Rectangle à coins arrondis 10"/>
            <p:cNvSpPr/>
            <p:nvPr/>
          </p:nvSpPr>
          <p:spPr>
            <a:xfrm>
              <a:off x="102159" y="99392"/>
              <a:ext cx="2099144" cy="3033422"/>
            </a:xfrm>
            <a:prstGeom prst="roundRect">
              <a:avLst>
                <a:gd name="adj" fmla="val 776"/>
              </a:avLst>
            </a:prstGeom>
            <a:solidFill>
              <a:srgbClr val="0685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2" name="Parallélogramme 11"/>
            <p:cNvSpPr/>
            <p:nvPr/>
          </p:nvSpPr>
          <p:spPr>
            <a:xfrm rot="16200000" flipH="1">
              <a:off x="-78343" y="459583"/>
              <a:ext cx="2460149" cy="2303462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3" name="ZoneTexte 12"/>
            <p:cNvSpPr txBox="1"/>
            <p:nvPr/>
          </p:nvSpPr>
          <p:spPr>
            <a:xfrm rot="20760670">
              <a:off x="418592" y="299447"/>
              <a:ext cx="10935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000" b="1" dirty="0" smtClean="0">
                  <a:solidFill>
                    <a:schemeClr val="bg1"/>
                  </a:solidFill>
                  <a:latin typeface="Blogger Sans Medium" panose="02000506030000020004" pitchFamily="50" charset="0"/>
                  <a:ea typeface="Blogger Sans Medium" panose="02000506030000020004" pitchFamily="50" charset="0"/>
                </a:rPr>
                <a:t>WHY ?</a:t>
              </a:r>
              <a:endParaRPr lang="fr-CH" sz="2000" b="1" dirty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endParaRPr>
            </a:p>
          </p:txBody>
        </p:sp>
        <p:sp>
          <p:nvSpPr>
            <p:cNvPr id="14" name="ZoneTexte 13"/>
            <p:cNvSpPr txBox="1"/>
            <p:nvPr/>
          </p:nvSpPr>
          <p:spPr>
            <a:xfrm rot="20777860" flipV="1">
              <a:off x="787002" y="2524229"/>
              <a:ext cx="10935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000" b="1" dirty="0" smtClean="0">
                  <a:solidFill>
                    <a:schemeClr val="bg1"/>
                  </a:solidFill>
                  <a:latin typeface="Blogger Sans Medium" panose="02000506030000020004" pitchFamily="50" charset="0"/>
                  <a:ea typeface="Blogger Sans Medium" panose="02000506030000020004" pitchFamily="50" charset="0"/>
                </a:rPr>
                <a:t>WHY ?</a:t>
              </a:r>
              <a:endParaRPr lang="fr-CH" sz="2000" b="1" dirty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endParaRPr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104147" y="1195814"/>
            <a:ext cx="20951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An </a:t>
            </a:r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author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 </a:t>
            </a:r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always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 </a:t>
            </a:r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adds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 </a:t>
            </a:r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references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 </a:t>
            </a:r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from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 all </a:t>
            </a:r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his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/</a:t>
            </a:r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her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 </a:t>
            </a:r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previous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 publications in the </a:t>
            </a:r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bibliography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 of </a:t>
            </a:r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his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/</a:t>
            </a:r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her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 articles.</a:t>
            </a:r>
            <a:endParaRPr lang="fr-CH" sz="1200" dirty="0">
              <a:latin typeface="Blogger Sans" panose="02000506030000020004" pitchFamily="50" charset="0"/>
              <a:ea typeface="Blogger Sans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920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/>
          <p:cNvGrpSpPr/>
          <p:nvPr/>
        </p:nvGrpSpPr>
        <p:grpSpPr>
          <a:xfrm>
            <a:off x="1" y="99392"/>
            <a:ext cx="2303462" cy="3033422"/>
            <a:chOff x="1" y="99392"/>
            <a:chExt cx="2303462" cy="3033422"/>
          </a:xfrm>
        </p:grpSpPr>
        <p:sp>
          <p:nvSpPr>
            <p:cNvPr id="11" name="Rectangle à coins arrondis 10"/>
            <p:cNvSpPr/>
            <p:nvPr/>
          </p:nvSpPr>
          <p:spPr>
            <a:xfrm>
              <a:off x="102159" y="99392"/>
              <a:ext cx="2099144" cy="3033422"/>
            </a:xfrm>
            <a:prstGeom prst="roundRect">
              <a:avLst>
                <a:gd name="adj" fmla="val 776"/>
              </a:avLst>
            </a:prstGeom>
            <a:solidFill>
              <a:srgbClr val="0685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2" name="Parallélogramme 11"/>
            <p:cNvSpPr/>
            <p:nvPr/>
          </p:nvSpPr>
          <p:spPr>
            <a:xfrm rot="16200000" flipH="1">
              <a:off x="-78343" y="459583"/>
              <a:ext cx="2460149" cy="2303462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3" name="ZoneTexte 12"/>
            <p:cNvSpPr txBox="1"/>
            <p:nvPr/>
          </p:nvSpPr>
          <p:spPr>
            <a:xfrm rot="20760670">
              <a:off x="418592" y="299447"/>
              <a:ext cx="10935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000" b="1" dirty="0" smtClean="0">
                  <a:solidFill>
                    <a:schemeClr val="bg1"/>
                  </a:solidFill>
                  <a:latin typeface="Blogger Sans Medium" panose="02000506030000020004" pitchFamily="50" charset="0"/>
                  <a:ea typeface="Blogger Sans Medium" panose="02000506030000020004" pitchFamily="50" charset="0"/>
                </a:rPr>
                <a:t>WHY ?</a:t>
              </a:r>
              <a:endParaRPr lang="fr-CH" sz="2000" b="1" dirty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endParaRPr>
            </a:p>
          </p:txBody>
        </p:sp>
        <p:sp>
          <p:nvSpPr>
            <p:cNvPr id="14" name="ZoneTexte 13"/>
            <p:cNvSpPr txBox="1"/>
            <p:nvPr/>
          </p:nvSpPr>
          <p:spPr>
            <a:xfrm rot="20777860" flipV="1">
              <a:off x="787002" y="2524229"/>
              <a:ext cx="10935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000" b="1" dirty="0" smtClean="0">
                  <a:solidFill>
                    <a:schemeClr val="bg1"/>
                  </a:solidFill>
                  <a:latin typeface="Blogger Sans Medium" panose="02000506030000020004" pitchFamily="50" charset="0"/>
                  <a:ea typeface="Blogger Sans Medium" panose="02000506030000020004" pitchFamily="50" charset="0"/>
                </a:rPr>
                <a:t>WHY ?</a:t>
              </a:r>
              <a:endParaRPr lang="fr-CH" sz="2000" b="1" dirty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endParaRPr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104147" y="1195814"/>
            <a:ext cx="20951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An </a:t>
            </a:r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experienced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 </a:t>
            </a:r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lab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 assistant has an </a:t>
            </a:r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higher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 h-index </a:t>
            </a:r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than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 a PhD </a:t>
            </a:r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with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 2 publications as 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first </a:t>
            </a:r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author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.</a:t>
            </a:r>
            <a:endParaRPr lang="fr-CH" sz="1200" dirty="0">
              <a:latin typeface="Blogger Sans" panose="02000506030000020004" pitchFamily="50" charset="0"/>
              <a:ea typeface="Blogger Sans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052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/>
          <p:cNvGrpSpPr/>
          <p:nvPr/>
        </p:nvGrpSpPr>
        <p:grpSpPr>
          <a:xfrm>
            <a:off x="1" y="99392"/>
            <a:ext cx="2303462" cy="3033422"/>
            <a:chOff x="1" y="99392"/>
            <a:chExt cx="2303462" cy="3033422"/>
          </a:xfrm>
        </p:grpSpPr>
        <p:sp>
          <p:nvSpPr>
            <p:cNvPr id="11" name="Rectangle à coins arrondis 10"/>
            <p:cNvSpPr/>
            <p:nvPr/>
          </p:nvSpPr>
          <p:spPr>
            <a:xfrm>
              <a:off x="102159" y="99392"/>
              <a:ext cx="2099144" cy="3033422"/>
            </a:xfrm>
            <a:prstGeom prst="roundRect">
              <a:avLst>
                <a:gd name="adj" fmla="val 776"/>
              </a:avLst>
            </a:prstGeom>
            <a:solidFill>
              <a:srgbClr val="0685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2" name="Parallélogramme 11"/>
            <p:cNvSpPr/>
            <p:nvPr/>
          </p:nvSpPr>
          <p:spPr>
            <a:xfrm rot="16200000" flipH="1">
              <a:off x="-78343" y="459583"/>
              <a:ext cx="2460149" cy="2303462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3" name="ZoneTexte 12"/>
            <p:cNvSpPr txBox="1"/>
            <p:nvPr/>
          </p:nvSpPr>
          <p:spPr>
            <a:xfrm rot="20760670">
              <a:off x="418592" y="299447"/>
              <a:ext cx="10935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000" b="1" dirty="0" smtClean="0">
                  <a:solidFill>
                    <a:schemeClr val="bg1"/>
                  </a:solidFill>
                  <a:latin typeface="Blogger Sans Medium" panose="02000506030000020004" pitchFamily="50" charset="0"/>
                  <a:ea typeface="Blogger Sans Medium" panose="02000506030000020004" pitchFamily="50" charset="0"/>
                </a:rPr>
                <a:t>WHY ?</a:t>
              </a:r>
              <a:endParaRPr lang="fr-CH" sz="2000" b="1" dirty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endParaRPr>
            </a:p>
          </p:txBody>
        </p:sp>
        <p:sp>
          <p:nvSpPr>
            <p:cNvPr id="14" name="ZoneTexte 13"/>
            <p:cNvSpPr txBox="1"/>
            <p:nvPr/>
          </p:nvSpPr>
          <p:spPr>
            <a:xfrm rot="20777860" flipV="1">
              <a:off x="787002" y="2524229"/>
              <a:ext cx="10935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000" b="1" dirty="0" smtClean="0">
                  <a:solidFill>
                    <a:schemeClr val="bg1"/>
                  </a:solidFill>
                  <a:latin typeface="Blogger Sans Medium" panose="02000506030000020004" pitchFamily="50" charset="0"/>
                  <a:ea typeface="Blogger Sans Medium" panose="02000506030000020004" pitchFamily="50" charset="0"/>
                </a:rPr>
                <a:t>WHY ?</a:t>
              </a:r>
              <a:endParaRPr lang="fr-CH" sz="2000" b="1" dirty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endParaRPr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104147" y="1011148"/>
            <a:ext cx="20951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A </a:t>
            </a:r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young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 </a:t>
            </a:r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author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 </a:t>
            </a:r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who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 </a:t>
            </a:r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published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 a few </a:t>
            </a:r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reviews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 but </a:t>
            </a:r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still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 no </a:t>
            </a:r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research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 article has an </a:t>
            </a:r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higher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 h-index </a:t>
            </a:r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than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 an </a:t>
            </a:r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author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 </a:t>
            </a:r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with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 a first publication of </a:t>
            </a:r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his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/</a:t>
            </a:r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her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 </a:t>
            </a:r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own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 </a:t>
            </a:r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research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 </a:t>
            </a:r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results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.</a:t>
            </a:r>
            <a:endParaRPr lang="fr-CH" sz="1200" dirty="0">
              <a:latin typeface="Blogger Sans" panose="02000506030000020004" pitchFamily="50" charset="0"/>
              <a:ea typeface="Blogger Sans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158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/>
          <p:cNvGrpSpPr/>
          <p:nvPr/>
        </p:nvGrpSpPr>
        <p:grpSpPr>
          <a:xfrm>
            <a:off x="1" y="99392"/>
            <a:ext cx="2303462" cy="3033422"/>
            <a:chOff x="1" y="99392"/>
            <a:chExt cx="2303462" cy="3033422"/>
          </a:xfrm>
        </p:grpSpPr>
        <p:sp>
          <p:nvSpPr>
            <p:cNvPr id="11" name="Rectangle à coins arrondis 10"/>
            <p:cNvSpPr/>
            <p:nvPr/>
          </p:nvSpPr>
          <p:spPr>
            <a:xfrm>
              <a:off x="102159" y="99392"/>
              <a:ext cx="2099144" cy="3033422"/>
            </a:xfrm>
            <a:prstGeom prst="roundRect">
              <a:avLst>
                <a:gd name="adj" fmla="val 776"/>
              </a:avLst>
            </a:prstGeom>
            <a:solidFill>
              <a:srgbClr val="0685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2" name="Parallélogramme 11"/>
            <p:cNvSpPr/>
            <p:nvPr/>
          </p:nvSpPr>
          <p:spPr>
            <a:xfrm rot="16200000" flipH="1">
              <a:off x="-78343" y="459583"/>
              <a:ext cx="2460149" cy="2303462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3" name="ZoneTexte 12"/>
            <p:cNvSpPr txBox="1"/>
            <p:nvPr/>
          </p:nvSpPr>
          <p:spPr>
            <a:xfrm rot="20760670">
              <a:off x="418592" y="299447"/>
              <a:ext cx="10935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000" b="1" dirty="0" smtClean="0">
                  <a:solidFill>
                    <a:schemeClr val="bg1"/>
                  </a:solidFill>
                  <a:latin typeface="Blogger Sans Medium" panose="02000506030000020004" pitchFamily="50" charset="0"/>
                  <a:ea typeface="Blogger Sans Medium" panose="02000506030000020004" pitchFamily="50" charset="0"/>
                </a:rPr>
                <a:t>WHY ?</a:t>
              </a:r>
              <a:endParaRPr lang="fr-CH" sz="2000" b="1" dirty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endParaRPr>
            </a:p>
          </p:txBody>
        </p:sp>
        <p:sp>
          <p:nvSpPr>
            <p:cNvPr id="14" name="ZoneTexte 13"/>
            <p:cNvSpPr txBox="1"/>
            <p:nvPr/>
          </p:nvSpPr>
          <p:spPr>
            <a:xfrm rot="20777860" flipV="1">
              <a:off x="787002" y="2524229"/>
              <a:ext cx="10935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000" b="1" dirty="0" smtClean="0">
                  <a:solidFill>
                    <a:schemeClr val="bg1"/>
                  </a:solidFill>
                  <a:latin typeface="Blogger Sans Medium" panose="02000506030000020004" pitchFamily="50" charset="0"/>
                  <a:ea typeface="Blogger Sans Medium" panose="02000506030000020004" pitchFamily="50" charset="0"/>
                </a:rPr>
                <a:t>WHY ?</a:t>
              </a:r>
              <a:endParaRPr lang="fr-CH" sz="2000" b="1" dirty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endParaRPr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104147" y="1288147"/>
            <a:ext cx="2095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200" i="1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Chemical </a:t>
            </a:r>
            <a:r>
              <a:rPr lang="fr-CH" sz="1200" i="1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Reviews</a:t>
            </a:r>
            <a:r>
              <a:rPr lang="fr-CH" sz="1200" i="1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 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has an IF of 52.613 and </a:t>
            </a:r>
            <a:r>
              <a:rPr lang="fr-CH" sz="1200" i="1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Nature </a:t>
            </a:r>
            <a:r>
              <a:rPr lang="fr-CH" sz="1200" i="1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Chemistry</a:t>
            </a:r>
            <a:r>
              <a:rPr lang="fr-CH" sz="1200" i="1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 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an IF of 26.201.</a:t>
            </a:r>
            <a:endParaRPr lang="fr-CH" sz="1200" dirty="0">
              <a:latin typeface="Blogger Sans" panose="02000506030000020004" pitchFamily="50" charset="0"/>
              <a:ea typeface="Blogger Sans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8925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</TotalTime>
  <Words>240</Words>
  <Application>Microsoft Office PowerPoint</Application>
  <PresentationFormat>Personnalisé</PresentationFormat>
  <Paragraphs>28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Blogger Sans</vt:lpstr>
      <vt:lpstr>Blogger Sans Medium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Unige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Laure Mellifluo</dc:creator>
  <cp:lastModifiedBy>Laure Mellifluo</cp:lastModifiedBy>
  <cp:revision>42</cp:revision>
  <dcterms:created xsi:type="dcterms:W3CDTF">2018-06-19T06:52:02Z</dcterms:created>
  <dcterms:modified xsi:type="dcterms:W3CDTF">2018-10-29T08:18:33Z</dcterms:modified>
</cp:coreProperties>
</file>