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959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57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76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25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9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00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313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2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2DE2-CA5C-482F-B15E-27B9BC642192}" type="datetimeFigureOut">
              <a:rPr lang="fr-CH" smtClean="0"/>
              <a:t>29.10.2018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5B4F-198B-4C8A-AFEA-488BF4A24C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60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Entrée manuelle 9"/>
          <p:cNvSpPr/>
          <p:nvPr/>
        </p:nvSpPr>
        <p:spPr>
          <a:xfrm>
            <a:off x="-1" y="8514129"/>
            <a:ext cx="6857999" cy="1390650"/>
          </a:xfrm>
          <a:prstGeom prst="flowChartManualInput">
            <a:avLst/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Organigramme : Entrée manuelle 8"/>
          <p:cNvSpPr/>
          <p:nvPr/>
        </p:nvSpPr>
        <p:spPr>
          <a:xfrm flipH="1" flipV="1">
            <a:off x="0" y="0"/>
            <a:ext cx="6857999" cy="1390650"/>
          </a:xfrm>
          <a:prstGeom prst="flowChartManualInput">
            <a:avLst/>
          </a:prstGeom>
          <a:solidFill>
            <a:srgbClr val="F4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79938"/>
            <a:ext cx="5829300" cy="721176"/>
          </a:xfrm>
        </p:spPr>
        <p:txBody>
          <a:bodyPr>
            <a:normAutofit fontScale="90000"/>
          </a:bodyPr>
          <a:lstStyle/>
          <a:p>
            <a: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The </a:t>
            </a:r>
            <a:r>
              <a:rPr lang="fr-CH" sz="2400" dirty="0" err="1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hidden</a:t>
            </a:r>
            <a: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 </a:t>
            </a:r>
            <a:r>
              <a:rPr lang="fr-CH" sz="2400" dirty="0" err="1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sides</a:t>
            </a:r>
            <a: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 of </a:t>
            </a:r>
            <a:r>
              <a:rPr lang="fr-CH" sz="2400" dirty="0" err="1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bibliometric</a:t>
            </a:r>
            <a: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 </a:t>
            </a:r>
            <a:r>
              <a:rPr lang="fr-CH" sz="2400" dirty="0" err="1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indicators</a:t>
            </a:r>
            <a: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/>
            </a:r>
            <a:br>
              <a:rPr lang="fr-CH" sz="2400" dirty="0" smtClean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fr-CH" sz="2400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~ The </a:t>
            </a:r>
            <a:r>
              <a:rPr lang="fr-CH" sz="2400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rules</a:t>
            </a:r>
            <a:r>
              <a:rPr lang="fr-CH" sz="2400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 ~</a:t>
            </a:r>
            <a:endParaRPr lang="fr-CH" sz="2400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14350" y="1533525"/>
            <a:ext cx="5829300" cy="6971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CH" sz="1400" dirty="0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Objective of the </a:t>
            </a:r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game</a:t>
            </a:r>
            <a:endParaRPr lang="fr-CH" sz="1400" dirty="0" smtClean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algn="l"/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To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aware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of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common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pitfalls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of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bibliometric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indicators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like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Impact factor or h-index.</a:t>
            </a:r>
          </a:p>
          <a:p>
            <a:pPr algn="l"/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Number</a:t>
            </a:r>
            <a:r>
              <a:rPr lang="fr-CH" sz="1400" dirty="0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 of </a:t>
            </a:r>
            <a:r>
              <a:rPr lang="fr-CH" sz="1400" dirty="0" err="1">
                <a:latin typeface="Blogger Sans Medium" panose="02000506030000020004" pitchFamily="50" charset="0"/>
                <a:ea typeface="Blogger Sans Medium" panose="02000506030000020004" pitchFamily="50" charset="0"/>
              </a:rPr>
              <a:t>p</a:t>
            </a:r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layers</a:t>
            </a:r>
            <a:endParaRPr lang="fr-CH" sz="1400" dirty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algn="l"/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3-5</a:t>
            </a:r>
          </a:p>
          <a:p>
            <a:pPr algn="l"/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r>
              <a:rPr lang="fr-CH" sz="1400" dirty="0">
                <a:latin typeface="Blogger Sans Medium" panose="02000506030000020004" pitchFamily="50" charset="0"/>
                <a:ea typeface="Blogger Sans Medium" panose="02000506030000020004" pitchFamily="50" charset="0"/>
              </a:rPr>
              <a:t>Duration of the </a:t>
            </a:r>
            <a:r>
              <a:rPr lang="fr-CH" sz="1400" dirty="0" err="1">
                <a:latin typeface="Blogger Sans Medium" panose="02000506030000020004" pitchFamily="50" charset="0"/>
                <a:ea typeface="Blogger Sans Medium" panose="02000506030000020004" pitchFamily="50" charset="0"/>
              </a:rPr>
              <a:t>game</a:t>
            </a:r>
            <a:endParaRPr lang="fr-CH" sz="1400" dirty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algn="l"/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15 minutes</a:t>
            </a:r>
          </a:p>
          <a:p>
            <a:pPr algn="l"/>
            <a:endParaRPr lang="fr-CH" sz="1300" dirty="0" smtClean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algn="l"/>
            <a:r>
              <a:rPr lang="fr-CH" sz="1400" dirty="0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Contents</a:t>
            </a:r>
          </a:p>
          <a:p>
            <a:pPr marL="172800" indent="-172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20 "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Why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marL="172800" indent="-172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CH" sz="1300" dirty="0" smtClean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marL="172800" indent="-172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27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Because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marL="172800" indent="-172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CH" sz="1300" dirty="0" smtClean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marL="172800" indent="-1728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20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tokens</a:t>
            </a:r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endParaRPr lang="fr-CH" sz="1300" dirty="0" smtClean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r>
              <a:rPr lang="fr-CH" sz="1400" dirty="0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Setting up the </a:t>
            </a:r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game</a:t>
            </a:r>
            <a:endParaRPr lang="fr-CH" sz="1400" dirty="0" smtClean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Deal 3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Because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to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each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Put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remaining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Because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and 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Why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2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stacks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the center of the table,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along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with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tokens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CH" sz="1300" dirty="0" smtClean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Playing</a:t>
            </a:r>
            <a:r>
              <a:rPr lang="fr-CH" sz="1400" dirty="0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 the </a:t>
            </a:r>
            <a:r>
              <a:rPr lang="fr-CH" sz="1400" dirty="0" err="1" smtClean="0">
                <a:latin typeface="Blogger Sans Medium" panose="02000506030000020004" pitchFamily="50" charset="0"/>
                <a:ea typeface="Blogger Sans Medium" panose="02000506030000020004" pitchFamily="50" charset="0"/>
              </a:rPr>
              <a:t>game</a:t>
            </a:r>
            <a:endParaRPr lang="fr-CH" sz="1400" dirty="0" smtClean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 first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takes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1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Why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from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stack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she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looks in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his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hand if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she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has a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corresponding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Because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:</a:t>
            </a:r>
            <a:b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</a:br>
            <a:r>
              <a:rPr lang="fr-CH" sz="1300" b="1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YES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: if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other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agree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with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match,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takes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a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token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and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puts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both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front of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him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on the table.</a:t>
            </a:r>
            <a:b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</a:br>
            <a:r>
              <a:rPr lang="fr-CH" sz="1300" b="1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NO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: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takes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1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supplementary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Because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"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and 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looks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again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for a match. If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still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don’t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match,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keeps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all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his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hand for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next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turn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It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goes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up to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next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,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until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there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are no more </a:t>
            </a:r>
            <a:r>
              <a:rPr lang="fr-CH" sz="13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one 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of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stacks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 </a:t>
            </a:r>
            <a:endParaRPr lang="fr-CH" sz="1300"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endParaRPr lang="fr-CH" sz="1300" dirty="0" smtClean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  <a:p>
            <a:pPr algn="l"/>
            <a:r>
              <a:rPr lang="fr-CH" sz="1400" dirty="0" err="1">
                <a:latin typeface="Blogger Sans Medium" panose="02000506030000020004" pitchFamily="50" charset="0"/>
                <a:ea typeface="Blogger Sans Medium" panose="02000506030000020004" pitchFamily="50" charset="0"/>
              </a:rPr>
              <a:t>Ending</a:t>
            </a:r>
            <a:r>
              <a:rPr lang="fr-CH" sz="1400" dirty="0">
                <a:latin typeface="Blogger Sans Medium" panose="02000506030000020004" pitchFamily="50" charset="0"/>
                <a:ea typeface="Blogger Sans Medium" panose="02000506030000020004" pitchFamily="50" charset="0"/>
              </a:rPr>
              <a:t> the </a:t>
            </a:r>
            <a:r>
              <a:rPr lang="fr-CH" sz="1400" dirty="0" err="1">
                <a:latin typeface="Blogger Sans Medium" panose="02000506030000020004" pitchFamily="50" charset="0"/>
                <a:ea typeface="Blogger Sans Medium" panose="02000506030000020004" pitchFamily="50" charset="0"/>
              </a:rPr>
              <a:t>game</a:t>
            </a:r>
            <a:endParaRPr lang="fr-CH" sz="1400" dirty="0"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game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is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over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when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there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are no more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one of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stacks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with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most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tokens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wins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game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 In case of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egality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,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player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with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less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cards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in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his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/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her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hand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wins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the </a:t>
            </a:r>
            <a:r>
              <a:rPr lang="fr-CH" sz="13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game</a:t>
            </a:r>
            <a:r>
              <a:rPr lang="fr-CH" sz="13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8971330"/>
            <a:ext cx="901450" cy="31776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415800" y="8971330"/>
            <a:ext cx="5378575" cy="731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Bibliothèque</a:t>
            </a:r>
            <a:r>
              <a:rPr lang="en-US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de </a:t>
            </a:r>
            <a:r>
              <a:rPr lang="en-US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l’UNIGE</a:t>
            </a:r>
            <a:r>
              <a:rPr lang="en-US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, 2018</a:t>
            </a:r>
          </a:p>
          <a:p>
            <a:pPr algn="l"/>
            <a:r>
              <a:rPr lang="en-US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This </a:t>
            </a:r>
            <a:r>
              <a:rPr lang="en-US" sz="10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work is licensed under a </a:t>
            </a:r>
            <a:r>
              <a:rPr lang="en-US" sz="1000" dirty="0">
                <a:latin typeface="Blogger Sans Light" panose="02000506030000020004" pitchFamily="50" charset="0"/>
                <a:ea typeface="Blogger Sans Light" panose="02000506030000020004" pitchFamily="50" charset="0"/>
                <a:hlinkClick r:id="rId3"/>
              </a:rPr>
              <a:t>Creative Commons Attribution 4.0 International </a:t>
            </a:r>
            <a:r>
              <a:rPr lang="en-US" sz="1000" dirty="0" smtClean="0">
                <a:latin typeface="Blogger Sans Light" panose="02000506030000020004" pitchFamily="50" charset="0"/>
                <a:ea typeface="Blogger Sans Light" panose="02000506030000020004" pitchFamily="50" charset="0"/>
                <a:hlinkClick r:id="rId3"/>
              </a:rPr>
              <a:t>License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.</a:t>
            </a:r>
          </a:p>
          <a:p>
            <a:pPr algn="l"/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Logo </a:t>
            </a:r>
            <a:r>
              <a:rPr lang="fr-CH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credits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:</a:t>
            </a:r>
            <a:r>
              <a:rPr lang="fr-CH" sz="1000" i="1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000" i="1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Idea</a:t>
            </a:r>
            <a:r>
              <a:rPr lang="fr-CH" sz="1000" i="1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by </a:t>
            </a:r>
            <a:r>
              <a:rPr lang="fr-CH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Sma-retz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and </a:t>
            </a:r>
            <a:r>
              <a:rPr lang="fr-CH" sz="1000" i="1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Question Mark 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by James </a:t>
            </a:r>
            <a:r>
              <a:rPr lang="fr-CH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Cottell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from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</a:t>
            </a:r>
            <a:r>
              <a:rPr lang="fr-CH" sz="10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from</a:t>
            </a:r>
            <a:r>
              <a:rPr lang="fr-CH" sz="10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Noun 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Project (CC BY)</a:t>
            </a:r>
          </a:p>
          <a:p>
            <a:pPr algn="l"/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Fonts: </a:t>
            </a:r>
            <a:r>
              <a:rPr lang="fr-CH" sz="1000" i="1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Blogger</a:t>
            </a:r>
            <a:r>
              <a:rPr lang="fr-CH" sz="10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by </a:t>
            </a:r>
            <a:r>
              <a:rPr lang="fr-CH" sz="1000" dirty="0" err="1">
                <a:latin typeface="Blogger Sans Light" panose="02000506030000020004" pitchFamily="50" charset="0"/>
                <a:ea typeface="Blogger Sans Light" panose="02000506030000020004" pitchFamily="50" charset="0"/>
              </a:rPr>
              <a:t>Sergiy</a:t>
            </a:r>
            <a:r>
              <a:rPr lang="fr-CH" sz="1000" dirty="0">
                <a:latin typeface="Blogger Sans Light" panose="02000506030000020004" pitchFamily="50" charset="0"/>
                <a:ea typeface="Blogger Sans Light" panose="02000506030000020004" pitchFamily="50" charset="0"/>
              </a:rPr>
              <a:t> S. </a:t>
            </a:r>
            <a:r>
              <a:rPr lang="fr-CH" sz="1000" dirty="0" err="1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Tkachenko</a:t>
            </a:r>
            <a:r>
              <a:rPr lang="fr-CH" sz="1000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 (CC BY)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2237527" y="3838197"/>
            <a:ext cx="381922" cy="533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00000">
            <a:off x="1881344" y="3411416"/>
            <a:ext cx="381923" cy="53359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495035" y="4364374"/>
            <a:ext cx="252000" cy="2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0328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172</Words>
  <Application>Microsoft Office PowerPoint</Application>
  <PresentationFormat>Format A4 (210 x 297 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Blogger Sans Light</vt:lpstr>
      <vt:lpstr>Blogger Sans Medium</vt:lpstr>
      <vt:lpstr>Calibri</vt:lpstr>
      <vt:lpstr>Calibri Light</vt:lpstr>
      <vt:lpstr>Thème Office</vt:lpstr>
      <vt:lpstr>The hidden sides of bibliometric indicators ~ The rules ~</vt:lpstr>
    </vt:vector>
  </TitlesOfParts>
  <Company>Université de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sides of bibliometric indicators ~ The rules ~</dc:title>
  <dc:creator>Laure Mellifluo</dc:creator>
  <cp:lastModifiedBy>Laure Mellifluo</cp:lastModifiedBy>
  <cp:revision>16</cp:revision>
  <dcterms:created xsi:type="dcterms:W3CDTF">2018-10-11T09:13:16Z</dcterms:created>
  <dcterms:modified xsi:type="dcterms:W3CDTF">2018-10-29T08:40:54Z</dcterms:modified>
</cp:coreProperties>
</file>