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82" r:id="rId8"/>
    <p:sldId id="283" r:id="rId9"/>
    <p:sldId id="284" r:id="rId10"/>
    <p:sldId id="271" r:id="rId11"/>
    <p:sldId id="277" r:id="rId12"/>
    <p:sldId id="278" r:id="rId13"/>
    <p:sldId id="279" r:id="rId14"/>
    <p:sldId id="280" r:id="rId15"/>
    <p:sldId id="281" r:id="rId16"/>
    <p:sldId id="285" r:id="rId17"/>
    <p:sldId id="286" r:id="rId18"/>
    <p:sldId id="287" r:id="rId19"/>
  </p:sldIdLst>
  <p:sldSz cx="2303463" cy="3222625"/>
  <p:notesSz cx="6858000" cy="9144000"/>
  <p:defaultTextStyle>
    <a:defPPr>
      <a:defRPr lang="fr-FR"/>
    </a:defPPr>
    <a:lvl1pPr marL="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1pPr>
    <a:lvl2pPr marL="13258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2pPr>
    <a:lvl3pPr marL="26517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3pPr>
    <a:lvl4pPr marL="39776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4pPr>
    <a:lvl5pPr marL="530352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5pPr>
    <a:lvl6pPr marL="66294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6pPr>
    <a:lvl7pPr marL="79552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7pPr>
    <a:lvl8pPr marL="92811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8pPr>
    <a:lvl9pPr marL="106070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A13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7" autoAdjust="0"/>
    <p:restoredTop sz="94660"/>
  </p:normalViewPr>
  <p:slideViewPr>
    <p:cSldViewPr snapToGrid="0">
      <p:cViewPr varScale="1">
        <p:scale>
          <a:sx n="239" d="100"/>
          <a:sy n="239" d="100"/>
        </p:scale>
        <p:origin x="3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60" y="527407"/>
            <a:ext cx="1957944" cy="1121951"/>
          </a:xfrm>
        </p:spPr>
        <p:txBody>
          <a:bodyPr anchor="b"/>
          <a:lstStyle>
            <a:lvl1pPr algn="ctr">
              <a:defRPr sz="151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33" y="1692624"/>
            <a:ext cx="1727597" cy="778055"/>
          </a:xfrm>
        </p:spPr>
        <p:txBody>
          <a:bodyPr/>
          <a:lstStyle>
            <a:lvl1pPr marL="0" indent="0" algn="ctr">
              <a:buNone/>
              <a:defRPr sz="605"/>
            </a:lvl1pPr>
            <a:lvl2pPr marL="115169" indent="0" algn="ctr">
              <a:buNone/>
              <a:defRPr sz="504"/>
            </a:lvl2pPr>
            <a:lvl3pPr marL="230337" indent="0" algn="ctr">
              <a:buNone/>
              <a:defRPr sz="453"/>
            </a:lvl3pPr>
            <a:lvl4pPr marL="345506" indent="0" algn="ctr">
              <a:buNone/>
              <a:defRPr sz="403"/>
            </a:lvl4pPr>
            <a:lvl5pPr marL="460675" indent="0" algn="ctr">
              <a:buNone/>
              <a:defRPr sz="403"/>
            </a:lvl5pPr>
            <a:lvl6pPr marL="575843" indent="0" algn="ctr">
              <a:buNone/>
              <a:defRPr sz="403"/>
            </a:lvl6pPr>
            <a:lvl7pPr marL="691012" indent="0" algn="ctr">
              <a:buNone/>
              <a:defRPr sz="403"/>
            </a:lvl7pPr>
            <a:lvl8pPr marL="806181" indent="0" algn="ctr">
              <a:buNone/>
              <a:defRPr sz="403"/>
            </a:lvl8pPr>
            <a:lvl9pPr marL="921349" indent="0" algn="ctr">
              <a:buNone/>
              <a:defRPr sz="40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03.03.23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675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03.03.23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826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416" y="171575"/>
            <a:ext cx="496684" cy="273102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3" y="171575"/>
            <a:ext cx="1461259" cy="2731026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03.03.23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5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03.03.23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803419"/>
            <a:ext cx="1986737" cy="1340522"/>
          </a:xfrm>
        </p:spPr>
        <p:txBody>
          <a:bodyPr anchor="b"/>
          <a:lstStyle>
            <a:lvl1pPr>
              <a:defRPr sz="151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2156623"/>
            <a:ext cx="1986737" cy="704949"/>
          </a:xfrm>
        </p:spPr>
        <p:txBody>
          <a:bodyPr/>
          <a:lstStyle>
            <a:lvl1pPr marL="0" indent="0">
              <a:buNone/>
              <a:defRPr sz="605">
                <a:solidFill>
                  <a:schemeClr val="tx1"/>
                </a:solidFill>
              </a:defRPr>
            </a:lvl1pPr>
            <a:lvl2pPr marL="11516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2pPr>
            <a:lvl3pPr marL="230337" indent="0">
              <a:buNone/>
              <a:defRPr sz="453">
                <a:solidFill>
                  <a:schemeClr val="tx1">
                    <a:tint val="75000"/>
                  </a:schemeClr>
                </a:solidFill>
              </a:defRPr>
            </a:lvl3pPr>
            <a:lvl4pPr marL="345506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4pPr>
            <a:lvl5pPr marL="460675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5pPr>
            <a:lvl6pPr marL="575843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6pPr>
            <a:lvl7pPr marL="691012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7pPr>
            <a:lvl8pPr marL="806181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8pPr>
            <a:lvl9pPr marL="921349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03.03.23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768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63" y="857875"/>
            <a:ext cx="978972" cy="204472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28" y="857875"/>
            <a:ext cx="978972" cy="204472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03.03.23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598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171576"/>
            <a:ext cx="1986737" cy="62289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63" y="789991"/>
            <a:ext cx="974473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63" y="1177153"/>
            <a:ext cx="974473" cy="173141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128" y="789991"/>
            <a:ext cx="979272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128" y="1177153"/>
            <a:ext cx="979272" cy="173141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03.03.23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77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03.03.23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79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03.03.23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1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272" y="463999"/>
            <a:ext cx="1166128" cy="2290152"/>
          </a:xfrm>
        </p:spPr>
        <p:txBody>
          <a:bodyPr/>
          <a:lstStyle>
            <a:lvl1pPr>
              <a:defRPr sz="806"/>
            </a:lvl1pPr>
            <a:lvl2pPr>
              <a:defRPr sz="705"/>
            </a:lvl2pPr>
            <a:lvl3pPr>
              <a:defRPr sz="605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03.03.23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59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272" y="463999"/>
            <a:ext cx="1166128" cy="2290152"/>
          </a:xfrm>
        </p:spPr>
        <p:txBody>
          <a:bodyPr anchor="t"/>
          <a:lstStyle>
            <a:lvl1pPr marL="0" indent="0">
              <a:buNone/>
              <a:defRPr sz="806"/>
            </a:lvl1pPr>
            <a:lvl2pPr marL="115169" indent="0">
              <a:buNone/>
              <a:defRPr sz="705"/>
            </a:lvl2pPr>
            <a:lvl3pPr marL="230337" indent="0">
              <a:buNone/>
              <a:defRPr sz="605"/>
            </a:lvl3pPr>
            <a:lvl4pPr marL="345506" indent="0">
              <a:buNone/>
              <a:defRPr sz="504"/>
            </a:lvl4pPr>
            <a:lvl5pPr marL="460675" indent="0">
              <a:buNone/>
              <a:defRPr sz="504"/>
            </a:lvl5pPr>
            <a:lvl6pPr marL="575843" indent="0">
              <a:buNone/>
              <a:defRPr sz="504"/>
            </a:lvl6pPr>
            <a:lvl7pPr marL="691012" indent="0">
              <a:buNone/>
              <a:defRPr sz="504"/>
            </a:lvl7pPr>
            <a:lvl8pPr marL="806181" indent="0">
              <a:buNone/>
              <a:defRPr sz="504"/>
            </a:lvl8pPr>
            <a:lvl9pPr marL="921349" indent="0">
              <a:buNone/>
              <a:defRPr sz="50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03.03.23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863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63" y="171576"/>
            <a:ext cx="1986737" cy="622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3" y="857875"/>
            <a:ext cx="1986737" cy="204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63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06AF-FDE2-4A89-B9A3-C1E09395C1EE}" type="datetimeFigureOut">
              <a:rPr lang="fr-CH" smtClean="0"/>
              <a:t>03.03.23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022" y="2986897"/>
            <a:ext cx="77741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6821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58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0337" rtl="0" eaLnBrk="1" latinLnBrk="0" hangingPunct="1">
        <a:lnSpc>
          <a:spcPct val="90000"/>
        </a:lnSpc>
        <a:spcBef>
          <a:spcPct val="0"/>
        </a:spcBef>
        <a:buNone/>
        <a:defRPr sz="11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84" indent="-57584" algn="l" defTabSz="230337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705" kern="1200">
          <a:solidFill>
            <a:schemeClr val="tx1"/>
          </a:solidFill>
          <a:latin typeface="+mn-lt"/>
          <a:ea typeface="+mn-ea"/>
          <a:cs typeface="+mn-cs"/>
        </a:defRPr>
      </a:lvl1pPr>
      <a:lvl2pPr marL="172753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287922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403090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518259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633428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748596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63765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78934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1pPr>
      <a:lvl2pPr marL="11516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2pPr>
      <a:lvl3pPr marL="230337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3pPr>
      <a:lvl4pPr marL="345506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460675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575843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691012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06181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2134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02159" y="99392"/>
            <a:ext cx="2099144" cy="3033422"/>
            <a:chOff x="102159" y="99392"/>
            <a:chExt cx="2099144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54171" y="140924"/>
              <a:ext cx="19183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1" dirty="0">
                  <a:solidFill>
                    <a:schemeClr val="bg1"/>
                  </a:solidFill>
                </a:rPr>
                <a:t>Alice: Journal of the </a:t>
              </a:r>
              <a:r>
                <a:rPr lang="fr-FR" sz="1800" b="1" dirty="0" err="1">
                  <a:solidFill>
                    <a:schemeClr val="bg1"/>
                  </a:solidFill>
                </a:rPr>
                <a:t>Wonderland</a:t>
              </a:r>
              <a:r>
                <a:rPr lang="fr-FR" sz="1800" b="1" dirty="0">
                  <a:solidFill>
                    <a:schemeClr val="bg1"/>
                  </a:solidFill>
                </a:rPr>
                <a:t> Association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981C781-31F7-F343-BD5D-83DD12CBD067}"/>
              </a:ext>
            </a:extLst>
          </p:cNvPr>
          <p:cNvSpPr/>
          <p:nvPr/>
        </p:nvSpPr>
        <p:spPr>
          <a:xfrm>
            <a:off x="104147" y="1105786"/>
            <a:ext cx="2095169" cy="183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04147" y="1490168"/>
            <a:ext cx="2095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Specialized</a:t>
            </a:r>
            <a:r>
              <a:rPr lang="fr-FR" sz="1200" dirty="0"/>
              <a:t> in </a:t>
            </a:r>
            <a:r>
              <a:rPr lang="fr-FR" sz="1200" dirty="0" err="1"/>
              <a:t>your</a:t>
            </a:r>
            <a:r>
              <a:rPr lang="fr-FR" sz="1200" dirty="0"/>
              <a:t> </a:t>
            </a:r>
            <a:r>
              <a:rPr lang="fr-FR" sz="1200" dirty="0" err="1"/>
              <a:t>field</a:t>
            </a:r>
            <a:r>
              <a:rPr lang="fr-FR" sz="1200" dirty="0"/>
              <a:t>, shows a </a:t>
            </a:r>
            <a:r>
              <a:rPr lang="fr-FR" sz="1200" dirty="0" err="1"/>
              <a:t>fair</a:t>
            </a:r>
            <a:r>
              <a:rPr lang="fr-FR" sz="1200" dirty="0"/>
              <a:t> Impact Factor for </a:t>
            </a:r>
            <a:r>
              <a:rPr lang="fr-FR" sz="1200" dirty="0" err="1"/>
              <a:t>its</a:t>
            </a:r>
            <a:r>
              <a:rPr lang="fr-FR" sz="1200" dirty="0"/>
              <a:t> </a:t>
            </a:r>
            <a:r>
              <a:rPr lang="fr-FR" sz="1200" dirty="0" err="1"/>
              <a:t>category</a:t>
            </a:r>
            <a:r>
              <a:rPr lang="fr-FR" sz="1200" dirty="0"/>
              <a:t>, and </a:t>
            </a:r>
            <a:r>
              <a:rPr lang="fr-FR" sz="1200" dirty="0" err="1"/>
              <a:t>offers</a:t>
            </a:r>
            <a:r>
              <a:rPr lang="fr-FR" sz="1200" dirty="0"/>
              <a:t> an option for Open Access if </a:t>
            </a:r>
            <a:r>
              <a:rPr lang="fr-FR" sz="1200" dirty="0" err="1"/>
              <a:t>you</a:t>
            </a:r>
            <a:r>
              <a:rPr lang="fr-FR" sz="1200" dirty="0"/>
              <a:t> </a:t>
            </a:r>
            <a:r>
              <a:rPr lang="fr-FR" sz="1200" dirty="0" err="1"/>
              <a:t>can</a:t>
            </a:r>
            <a:r>
              <a:rPr lang="fr-FR" sz="1200" dirty="0"/>
              <a:t> </a:t>
            </a:r>
            <a:r>
              <a:rPr lang="fr-FR" sz="1200" dirty="0" err="1"/>
              <a:t>pay</a:t>
            </a:r>
            <a:r>
              <a:rPr lang="fr-FR" sz="1200" dirty="0"/>
              <a:t> 4000 $ of APC.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91CF47-891E-B26B-1119-A961087E2DD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790465" y="663426"/>
            <a:ext cx="398219" cy="4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6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4D3A50B-4A1E-2A47-998C-551AAADC002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99197" y="588959"/>
            <a:ext cx="1905067" cy="2044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009F10-B8F2-264A-A126-B13F0AB07D05}"/>
              </a:ext>
            </a:extLst>
          </p:cNvPr>
          <p:cNvSpPr/>
          <p:nvPr/>
        </p:nvSpPr>
        <p:spPr>
          <a:xfrm>
            <a:off x="814259" y="2992034"/>
            <a:ext cx="1526416" cy="17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journal by </a:t>
            </a:r>
            <a:r>
              <a:rPr lang="fr-FR" dirty="0" err="1">
                <a:solidFill>
                  <a:schemeClr val="bg1"/>
                </a:solidFill>
              </a:rPr>
              <a:t>Becca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O'Shea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the Noun Project</a:t>
            </a:r>
          </a:p>
        </p:txBody>
      </p:sp>
    </p:spTree>
    <p:extLst>
      <p:ext uri="{BB962C8B-B14F-4D97-AF65-F5344CB8AC3E}">
        <p14:creationId xmlns:p14="http://schemas.microsoft.com/office/powerpoint/2010/main" val="342654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4D3A50B-4A1E-2A47-998C-551AAADC002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99197" y="588959"/>
            <a:ext cx="1905067" cy="2044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009F10-B8F2-264A-A126-B13F0AB07D05}"/>
              </a:ext>
            </a:extLst>
          </p:cNvPr>
          <p:cNvSpPr/>
          <p:nvPr/>
        </p:nvSpPr>
        <p:spPr>
          <a:xfrm>
            <a:off x="814259" y="2992034"/>
            <a:ext cx="1526416" cy="17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journal by </a:t>
            </a:r>
            <a:r>
              <a:rPr lang="fr-FR" dirty="0" err="1">
                <a:solidFill>
                  <a:schemeClr val="bg1"/>
                </a:solidFill>
              </a:rPr>
              <a:t>Becca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O'Shea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the Noun Project</a:t>
            </a:r>
          </a:p>
        </p:txBody>
      </p:sp>
    </p:spTree>
    <p:extLst>
      <p:ext uri="{BB962C8B-B14F-4D97-AF65-F5344CB8AC3E}">
        <p14:creationId xmlns:p14="http://schemas.microsoft.com/office/powerpoint/2010/main" val="96825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4D3A50B-4A1E-2A47-998C-551AAADC002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99197" y="588959"/>
            <a:ext cx="1905067" cy="2044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009F10-B8F2-264A-A126-B13F0AB07D05}"/>
              </a:ext>
            </a:extLst>
          </p:cNvPr>
          <p:cNvSpPr/>
          <p:nvPr/>
        </p:nvSpPr>
        <p:spPr>
          <a:xfrm>
            <a:off x="814259" y="2992034"/>
            <a:ext cx="1526416" cy="17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journal by </a:t>
            </a:r>
            <a:r>
              <a:rPr lang="fr-FR" dirty="0" err="1">
                <a:solidFill>
                  <a:schemeClr val="bg1"/>
                </a:solidFill>
              </a:rPr>
              <a:t>Becca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O'Shea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the Noun Project</a:t>
            </a:r>
          </a:p>
        </p:txBody>
      </p:sp>
    </p:spTree>
    <p:extLst>
      <p:ext uri="{BB962C8B-B14F-4D97-AF65-F5344CB8AC3E}">
        <p14:creationId xmlns:p14="http://schemas.microsoft.com/office/powerpoint/2010/main" val="178379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4D3A50B-4A1E-2A47-998C-551AAADC002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99197" y="588959"/>
            <a:ext cx="1905067" cy="2044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009F10-B8F2-264A-A126-B13F0AB07D05}"/>
              </a:ext>
            </a:extLst>
          </p:cNvPr>
          <p:cNvSpPr/>
          <p:nvPr/>
        </p:nvSpPr>
        <p:spPr>
          <a:xfrm>
            <a:off x="814259" y="2992034"/>
            <a:ext cx="1526416" cy="17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journal by </a:t>
            </a:r>
            <a:r>
              <a:rPr lang="fr-FR" dirty="0" err="1">
                <a:solidFill>
                  <a:schemeClr val="bg1"/>
                </a:solidFill>
              </a:rPr>
              <a:t>Becca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O'Shea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the Noun Project</a:t>
            </a:r>
          </a:p>
        </p:txBody>
      </p:sp>
    </p:spTree>
    <p:extLst>
      <p:ext uri="{BB962C8B-B14F-4D97-AF65-F5344CB8AC3E}">
        <p14:creationId xmlns:p14="http://schemas.microsoft.com/office/powerpoint/2010/main" val="390953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4D3A50B-4A1E-2A47-998C-551AAADC002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99197" y="588959"/>
            <a:ext cx="1905067" cy="2044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009F10-B8F2-264A-A126-B13F0AB07D05}"/>
              </a:ext>
            </a:extLst>
          </p:cNvPr>
          <p:cNvSpPr/>
          <p:nvPr/>
        </p:nvSpPr>
        <p:spPr>
          <a:xfrm>
            <a:off x="814259" y="2992034"/>
            <a:ext cx="1526416" cy="17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journal by </a:t>
            </a:r>
            <a:r>
              <a:rPr lang="fr-FR" dirty="0" err="1">
                <a:solidFill>
                  <a:schemeClr val="bg1"/>
                </a:solidFill>
              </a:rPr>
              <a:t>Becca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O'Shea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the Noun Project</a:t>
            </a:r>
          </a:p>
        </p:txBody>
      </p:sp>
    </p:spTree>
    <p:extLst>
      <p:ext uri="{BB962C8B-B14F-4D97-AF65-F5344CB8AC3E}">
        <p14:creationId xmlns:p14="http://schemas.microsoft.com/office/powerpoint/2010/main" val="101650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4D3A50B-4A1E-2A47-998C-551AAADC002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99197" y="588959"/>
            <a:ext cx="1905067" cy="2044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009F10-B8F2-264A-A126-B13F0AB07D05}"/>
              </a:ext>
            </a:extLst>
          </p:cNvPr>
          <p:cNvSpPr/>
          <p:nvPr/>
        </p:nvSpPr>
        <p:spPr>
          <a:xfrm>
            <a:off x="814259" y="2992034"/>
            <a:ext cx="1526416" cy="17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journal by </a:t>
            </a:r>
            <a:r>
              <a:rPr lang="fr-FR" dirty="0" err="1">
                <a:solidFill>
                  <a:schemeClr val="bg1"/>
                </a:solidFill>
              </a:rPr>
              <a:t>Becca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O'Shea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the Noun Project</a:t>
            </a:r>
          </a:p>
        </p:txBody>
      </p:sp>
    </p:spTree>
    <p:extLst>
      <p:ext uri="{BB962C8B-B14F-4D97-AF65-F5344CB8AC3E}">
        <p14:creationId xmlns:p14="http://schemas.microsoft.com/office/powerpoint/2010/main" val="178334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96A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09F10-B8F2-264A-A126-B13F0AB07D05}"/>
              </a:ext>
            </a:extLst>
          </p:cNvPr>
          <p:cNvSpPr/>
          <p:nvPr/>
        </p:nvSpPr>
        <p:spPr>
          <a:xfrm>
            <a:off x="930348" y="2992034"/>
            <a:ext cx="1373115" cy="17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write</a:t>
            </a:r>
            <a:r>
              <a:rPr lang="fr-FR" dirty="0">
                <a:solidFill>
                  <a:schemeClr val="bg1"/>
                </a:solidFill>
              </a:rPr>
              <a:t> by </a:t>
            </a:r>
            <a:r>
              <a:rPr lang="fr-FR" dirty="0" err="1">
                <a:solidFill>
                  <a:schemeClr val="bg1"/>
                </a:solidFill>
              </a:rPr>
              <a:t>barurezeki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the Noun Project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F9D28B-C3AD-FE4D-AB6B-9C2123F121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1" y="225157"/>
            <a:ext cx="2303463" cy="27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96A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09F10-B8F2-264A-A126-B13F0AB07D05}"/>
              </a:ext>
            </a:extLst>
          </p:cNvPr>
          <p:cNvSpPr/>
          <p:nvPr/>
        </p:nvSpPr>
        <p:spPr>
          <a:xfrm>
            <a:off x="930348" y="2992034"/>
            <a:ext cx="1373115" cy="17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write</a:t>
            </a:r>
            <a:r>
              <a:rPr lang="fr-FR" dirty="0">
                <a:solidFill>
                  <a:schemeClr val="bg1"/>
                </a:solidFill>
              </a:rPr>
              <a:t> by </a:t>
            </a:r>
            <a:r>
              <a:rPr lang="fr-FR" dirty="0" err="1">
                <a:solidFill>
                  <a:schemeClr val="bg1"/>
                </a:solidFill>
              </a:rPr>
              <a:t>barurezeki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the Noun Project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F9D28B-C3AD-FE4D-AB6B-9C2123F121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1" y="225157"/>
            <a:ext cx="2303463" cy="27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2159" y="99392"/>
            <a:ext cx="2099144" cy="3033422"/>
          </a:xfrm>
          <a:prstGeom prst="roundRect">
            <a:avLst>
              <a:gd name="adj" fmla="val 776"/>
            </a:avLst>
          </a:prstGeom>
          <a:solidFill>
            <a:srgbClr val="96A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09F10-B8F2-264A-A126-B13F0AB07D05}"/>
              </a:ext>
            </a:extLst>
          </p:cNvPr>
          <p:cNvSpPr/>
          <p:nvPr/>
        </p:nvSpPr>
        <p:spPr>
          <a:xfrm>
            <a:off x="930348" y="2992034"/>
            <a:ext cx="1373115" cy="17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write</a:t>
            </a:r>
            <a:r>
              <a:rPr lang="fr-FR" dirty="0">
                <a:solidFill>
                  <a:schemeClr val="bg1"/>
                </a:solidFill>
              </a:rPr>
              <a:t> by </a:t>
            </a:r>
            <a:r>
              <a:rPr lang="fr-FR" dirty="0" err="1">
                <a:solidFill>
                  <a:schemeClr val="bg1"/>
                </a:solidFill>
              </a:rPr>
              <a:t>barurezeki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the Noun Project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F9D28B-C3AD-FE4D-AB6B-9C2123F121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1" y="225157"/>
            <a:ext cx="2303463" cy="27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6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02159" y="99392"/>
            <a:ext cx="2099144" cy="3033422"/>
            <a:chOff x="102159" y="99392"/>
            <a:chExt cx="2099144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54171" y="140924"/>
              <a:ext cx="1918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1" dirty="0" err="1">
                  <a:solidFill>
                    <a:schemeClr val="bg1"/>
                  </a:solidFill>
                </a:rPr>
                <a:t>Through</a:t>
              </a:r>
              <a:r>
                <a:rPr lang="fr-FR" sz="1800" b="1" dirty="0">
                  <a:solidFill>
                    <a:schemeClr val="bg1"/>
                  </a:solidFill>
                </a:rPr>
                <a:t> the </a:t>
              </a:r>
              <a:r>
                <a:rPr lang="fr-FR" sz="1800" b="1" dirty="0" err="1">
                  <a:solidFill>
                    <a:schemeClr val="bg1"/>
                  </a:solidFill>
                </a:rPr>
                <a:t>Looking</a:t>
              </a:r>
              <a:r>
                <a:rPr lang="fr-FR" sz="1800" b="1" dirty="0">
                  <a:solidFill>
                    <a:schemeClr val="bg1"/>
                  </a:solidFill>
                </a:rPr>
                <a:t> Glass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981C781-31F7-F343-BD5D-83DD12CBD067}"/>
              </a:ext>
            </a:extLst>
          </p:cNvPr>
          <p:cNvSpPr/>
          <p:nvPr/>
        </p:nvSpPr>
        <p:spPr>
          <a:xfrm>
            <a:off x="104147" y="1105786"/>
            <a:ext cx="2095169" cy="183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04147" y="1405105"/>
            <a:ext cx="209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Open Access journal </a:t>
            </a:r>
            <a:r>
              <a:rPr lang="fr-FR" sz="1200" dirty="0" err="1"/>
              <a:t>referenced</a:t>
            </a:r>
            <a:r>
              <a:rPr lang="fr-FR" sz="1200" dirty="0"/>
              <a:t> in the Directory of Open Access </a:t>
            </a:r>
            <a:r>
              <a:rPr lang="fr-FR" sz="1200" dirty="0" err="1"/>
              <a:t>Journals</a:t>
            </a:r>
            <a:r>
              <a:rPr lang="fr-FR" sz="1200" dirty="0"/>
              <a:t> (DOAJ) and in the Journal Citation Report. 3000 $ APC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charged</a:t>
            </a:r>
            <a:r>
              <a:rPr lang="fr-FR" sz="1200" dirty="0"/>
              <a:t> for </a:t>
            </a:r>
            <a:r>
              <a:rPr lang="fr-FR" sz="1200" dirty="0" err="1"/>
              <a:t>every</a:t>
            </a:r>
            <a:r>
              <a:rPr lang="fr-FR" sz="1200" dirty="0"/>
              <a:t> publications.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A43460-E886-F190-822C-3F11314E08B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790465" y="663426"/>
            <a:ext cx="398219" cy="4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6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02159" y="99392"/>
            <a:ext cx="2099144" cy="3033422"/>
            <a:chOff x="102159" y="99392"/>
            <a:chExt cx="2099144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54171" y="140924"/>
              <a:ext cx="19183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1" dirty="0">
                  <a:solidFill>
                    <a:schemeClr val="bg1"/>
                  </a:solidFill>
                </a:rPr>
                <a:t>International Journal of</a:t>
              </a:r>
            </a:p>
            <a:p>
              <a:r>
                <a:rPr lang="fr-FR" sz="1800" b="1" dirty="0" err="1">
                  <a:solidFill>
                    <a:schemeClr val="bg1"/>
                  </a:solidFill>
                </a:rPr>
                <a:t>Fairy</a:t>
              </a:r>
              <a:r>
                <a:rPr lang="fr-FR" sz="1800" b="1" dirty="0">
                  <a:solidFill>
                    <a:schemeClr val="bg1"/>
                  </a:solidFill>
                </a:rPr>
                <a:t> Tales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981C781-31F7-F343-BD5D-83DD12CBD067}"/>
              </a:ext>
            </a:extLst>
          </p:cNvPr>
          <p:cNvSpPr/>
          <p:nvPr/>
        </p:nvSpPr>
        <p:spPr>
          <a:xfrm>
            <a:off x="104147" y="1105786"/>
            <a:ext cx="2095169" cy="183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04147" y="1431687"/>
            <a:ext cx="209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Argues to have a </a:t>
            </a:r>
            <a:r>
              <a:rPr lang="fr-FR" sz="1200" dirty="0" err="1"/>
              <a:t>very</a:t>
            </a:r>
            <a:r>
              <a:rPr lang="fr-FR" sz="1200" dirty="0"/>
              <a:t> </a:t>
            </a:r>
            <a:r>
              <a:rPr lang="fr-FR" sz="1200" dirty="0" err="1"/>
              <a:t>fast</a:t>
            </a:r>
            <a:r>
              <a:rPr lang="fr-FR" sz="1200" dirty="0"/>
              <a:t> </a:t>
            </a:r>
            <a:r>
              <a:rPr lang="fr-FR" sz="1200" dirty="0" err="1"/>
              <a:t>peer</a:t>
            </a:r>
            <a:r>
              <a:rPr lang="fr-FR" sz="1200" dirty="0"/>
              <a:t> </a:t>
            </a:r>
            <a:r>
              <a:rPr lang="fr-FR" sz="1200" dirty="0" err="1"/>
              <a:t>review</a:t>
            </a:r>
            <a:r>
              <a:rPr lang="fr-FR" sz="1200" dirty="0"/>
              <a:t>. All </a:t>
            </a:r>
            <a:r>
              <a:rPr lang="fr-FR" sz="1200" dirty="0" err="1"/>
              <a:t>accepted</a:t>
            </a:r>
            <a:r>
              <a:rPr lang="fr-FR" sz="1200" dirty="0"/>
              <a:t> </a:t>
            </a:r>
            <a:r>
              <a:rPr lang="fr-FR" sz="1200" dirty="0" err="1"/>
              <a:t>manuscripts</a:t>
            </a:r>
            <a:r>
              <a:rPr lang="fr-FR" sz="1200" dirty="0"/>
              <a:t> are </a:t>
            </a:r>
            <a:r>
              <a:rPr lang="fr-FR" sz="1200" dirty="0" err="1"/>
              <a:t>published</a:t>
            </a:r>
            <a:r>
              <a:rPr lang="fr-FR" sz="1200" dirty="0"/>
              <a:t> in Open Access on the journal </a:t>
            </a:r>
            <a:r>
              <a:rPr lang="fr-FR" sz="1200" dirty="0" err="1"/>
              <a:t>website</a:t>
            </a:r>
            <a:r>
              <a:rPr lang="fr-FR" sz="1200" dirty="0"/>
              <a:t> </a:t>
            </a:r>
            <a:r>
              <a:rPr lang="fr-FR" sz="1200" dirty="0" err="1"/>
              <a:t>provided</a:t>
            </a:r>
            <a:r>
              <a:rPr lang="fr-FR" sz="1200" dirty="0"/>
              <a:t> </a:t>
            </a:r>
            <a:r>
              <a:rPr lang="fr-FR" sz="1200" dirty="0" err="1"/>
              <a:t>that</a:t>
            </a:r>
            <a:r>
              <a:rPr lang="fr-FR" sz="1200" dirty="0"/>
              <a:t> an APC of 1000 $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paid</a:t>
            </a:r>
            <a:r>
              <a:rPr lang="fr-FR" sz="1200" dirty="0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588280-78AD-B51D-EE77-D000BF0910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790465" y="663426"/>
            <a:ext cx="398219" cy="4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3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02159" y="99392"/>
            <a:ext cx="2099144" cy="3033422"/>
            <a:chOff x="102159" y="99392"/>
            <a:chExt cx="2099144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54171" y="140924"/>
              <a:ext cx="19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1" dirty="0">
                  <a:solidFill>
                    <a:schemeClr val="bg1"/>
                  </a:solidFill>
                </a:rPr>
                <a:t>Spirit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981C781-31F7-F343-BD5D-83DD12CBD067}"/>
              </a:ext>
            </a:extLst>
          </p:cNvPr>
          <p:cNvSpPr/>
          <p:nvPr/>
        </p:nvSpPr>
        <p:spPr>
          <a:xfrm>
            <a:off x="104147" y="1105786"/>
            <a:ext cx="2095169" cy="183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04147" y="1059552"/>
            <a:ext cx="2095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With</a:t>
            </a:r>
            <a:r>
              <a:rPr lang="fr-FR" sz="1200" dirty="0"/>
              <a:t> an Impact Factor of 45, the </a:t>
            </a:r>
            <a:r>
              <a:rPr lang="fr-FR" sz="1200" dirty="0" err="1"/>
              <a:t>hightest</a:t>
            </a:r>
            <a:r>
              <a:rPr lang="fr-FR" sz="1200" dirty="0"/>
              <a:t> </a:t>
            </a:r>
            <a:r>
              <a:rPr lang="fr-FR" sz="1200" dirty="0" err="1"/>
              <a:t>ever</a:t>
            </a:r>
            <a:r>
              <a:rPr lang="fr-FR" sz="1200" dirty="0"/>
              <a:t> </a:t>
            </a:r>
            <a:r>
              <a:rPr lang="fr-FR" sz="1200" dirty="0" err="1"/>
              <a:t>seen</a:t>
            </a:r>
            <a:r>
              <a:rPr lang="fr-FR" sz="1200" dirty="0"/>
              <a:t> in the Journal Citation Report, Spirit promises </a:t>
            </a:r>
            <a:r>
              <a:rPr lang="fr-FR" sz="1200" dirty="0" err="1"/>
              <a:t>you</a:t>
            </a:r>
            <a:r>
              <a:rPr lang="fr-FR" sz="1200" dirty="0"/>
              <a:t> </a:t>
            </a:r>
            <a:r>
              <a:rPr lang="fr-FR" sz="1200" dirty="0" err="1"/>
              <a:t>considerable</a:t>
            </a:r>
            <a:r>
              <a:rPr lang="fr-FR" sz="1200" dirty="0"/>
              <a:t> </a:t>
            </a:r>
            <a:r>
              <a:rPr lang="fr-FR" sz="1200" dirty="0" err="1"/>
              <a:t>fame</a:t>
            </a:r>
            <a:r>
              <a:rPr lang="fr-FR" sz="1200" dirty="0"/>
              <a:t> </a:t>
            </a:r>
            <a:r>
              <a:rPr lang="fr-FR" sz="1200" dirty="0" err="1"/>
              <a:t>among</a:t>
            </a:r>
            <a:r>
              <a:rPr lang="fr-FR" sz="1200" dirty="0"/>
              <a:t> </a:t>
            </a:r>
            <a:r>
              <a:rPr lang="fr-FR" sz="1200" dirty="0" err="1"/>
              <a:t>your</a:t>
            </a:r>
            <a:r>
              <a:rPr lang="fr-FR" sz="1200" dirty="0"/>
              <a:t> </a:t>
            </a:r>
            <a:r>
              <a:rPr lang="fr-FR" sz="1200" dirty="0" err="1"/>
              <a:t>peers</a:t>
            </a:r>
            <a:r>
              <a:rPr lang="fr-FR" sz="1200" dirty="0"/>
              <a:t>. You </a:t>
            </a:r>
            <a:r>
              <a:rPr lang="fr-FR" sz="1200" dirty="0" err="1"/>
              <a:t>checked</a:t>
            </a:r>
            <a:r>
              <a:rPr lang="fr-FR" sz="1200" dirty="0"/>
              <a:t> </a:t>
            </a:r>
            <a:r>
              <a:rPr lang="fr-FR" sz="1200" dirty="0" err="1"/>
              <a:t>that</a:t>
            </a:r>
            <a:r>
              <a:rPr lang="fr-FR" sz="1200" dirty="0"/>
              <a:t> </a:t>
            </a:r>
            <a:r>
              <a:rPr lang="fr-FR" sz="1200" dirty="0" err="1"/>
              <a:t>you</a:t>
            </a:r>
            <a:r>
              <a:rPr lang="fr-FR" sz="1200" dirty="0"/>
              <a:t> </a:t>
            </a:r>
            <a:r>
              <a:rPr lang="fr-FR" sz="1200" dirty="0" err="1"/>
              <a:t>could</a:t>
            </a:r>
            <a:r>
              <a:rPr lang="fr-FR" sz="1200" dirty="0"/>
              <a:t>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funded</a:t>
            </a:r>
            <a:r>
              <a:rPr lang="fr-FR" sz="1200" dirty="0"/>
              <a:t> by </a:t>
            </a:r>
            <a:r>
              <a:rPr lang="fr-FR" sz="1200" dirty="0" err="1"/>
              <a:t>your</a:t>
            </a:r>
            <a:r>
              <a:rPr lang="fr-FR" sz="1200" dirty="0"/>
              <a:t> </a:t>
            </a:r>
            <a:r>
              <a:rPr lang="fr-FR" sz="1200" dirty="0" err="1"/>
              <a:t>university</a:t>
            </a:r>
            <a:r>
              <a:rPr lang="fr-FR" sz="1200" dirty="0"/>
              <a:t> for Open Access publication </a:t>
            </a:r>
            <a:r>
              <a:rPr lang="fr-FR" sz="1200" dirty="0" err="1"/>
              <a:t>through</a:t>
            </a:r>
            <a:r>
              <a:rPr lang="fr-FR" sz="1200" dirty="0"/>
              <a:t> an agreement </a:t>
            </a:r>
            <a:r>
              <a:rPr lang="fr-FR" sz="1200" dirty="0" err="1"/>
              <a:t>with</a:t>
            </a:r>
            <a:r>
              <a:rPr lang="fr-FR" sz="1200" dirty="0"/>
              <a:t> the </a:t>
            </a:r>
            <a:r>
              <a:rPr lang="fr-FR" sz="1200" dirty="0" err="1"/>
              <a:t>publisher</a:t>
            </a:r>
            <a:r>
              <a:rPr lang="fr-FR" sz="1200" dirty="0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5A2747-D4D5-CD1C-5D49-743F7BB5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790465" y="663426"/>
            <a:ext cx="398219" cy="4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3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02159" y="99392"/>
            <a:ext cx="2099144" cy="3033422"/>
            <a:chOff x="102159" y="99392"/>
            <a:chExt cx="2099144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54171" y="140924"/>
              <a:ext cx="1918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1" dirty="0" err="1">
                  <a:solidFill>
                    <a:schemeClr val="bg1"/>
                  </a:solidFill>
                </a:rPr>
                <a:t>Fairy</a:t>
              </a:r>
              <a:r>
                <a:rPr lang="fr-FR" sz="1800" b="1" dirty="0">
                  <a:solidFill>
                    <a:schemeClr val="bg1"/>
                  </a:solidFill>
                </a:rPr>
                <a:t> Tales </a:t>
              </a:r>
              <a:r>
                <a:rPr lang="fr-FR" sz="1800" b="1" dirty="0" err="1">
                  <a:solidFill>
                    <a:schemeClr val="bg1"/>
                  </a:solidFill>
                </a:rPr>
                <a:t>Research</a:t>
              </a:r>
              <a:endParaRPr lang="fr-FR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981C781-31F7-F343-BD5D-83DD12CBD067}"/>
              </a:ext>
            </a:extLst>
          </p:cNvPr>
          <p:cNvSpPr/>
          <p:nvPr/>
        </p:nvSpPr>
        <p:spPr>
          <a:xfrm>
            <a:off x="104147" y="1105786"/>
            <a:ext cx="2095169" cy="183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04147" y="1596489"/>
            <a:ext cx="209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Traditional</a:t>
            </a:r>
            <a:r>
              <a:rPr lang="fr-FR" sz="1200" dirty="0"/>
              <a:t> and </a:t>
            </a:r>
            <a:r>
              <a:rPr lang="fr-FR" sz="1200" dirty="0" err="1"/>
              <a:t>reputable</a:t>
            </a:r>
            <a:r>
              <a:rPr lang="fr-FR" sz="1200" dirty="0"/>
              <a:t> journal in </a:t>
            </a:r>
            <a:r>
              <a:rPr lang="fr-FR" sz="1200" dirty="0" err="1"/>
              <a:t>your</a:t>
            </a:r>
            <a:r>
              <a:rPr lang="fr-FR" sz="1200" dirty="0"/>
              <a:t> </a:t>
            </a:r>
            <a:r>
              <a:rPr lang="fr-FR" sz="1200" dirty="0" err="1"/>
              <a:t>field</a:t>
            </a:r>
            <a:r>
              <a:rPr lang="fr-FR" sz="1200" dirty="0"/>
              <a:t>, </a:t>
            </a:r>
            <a:r>
              <a:rPr lang="fr-FR" sz="1200" dirty="0" err="1"/>
              <a:t>without</a:t>
            </a:r>
            <a:r>
              <a:rPr lang="fr-FR" sz="1200" dirty="0"/>
              <a:t> </a:t>
            </a:r>
            <a:r>
              <a:rPr lang="fr-FR" sz="1200" dirty="0" err="1"/>
              <a:t>any</a:t>
            </a:r>
            <a:r>
              <a:rPr lang="fr-FR" sz="1200" dirty="0"/>
              <a:t> Open Access option.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D30F41-A550-FD4B-AC77-FD9F0CEA646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790465" y="663426"/>
            <a:ext cx="398219" cy="4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02159" y="99392"/>
            <a:ext cx="2099144" cy="3033422"/>
            <a:chOff x="102159" y="99392"/>
            <a:chExt cx="2099144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54171" y="140924"/>
              <a:ext cx="19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1" dirty="0">
                  <a:solidFill>
                    <a:schemeClr val="bg1"/>
                  </a:solidFill>
                </a:rPr>
                <a:t>Fantasy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981C781-31F7-F343-BD5D-83DD12CBD067}"/>
              </a:ext>
            </a:extLst>
          </p:cNvPr>
          <p:cNvSpPr/>
          <p:nvPr/>
        </p:nvSpPr>
        <p:spPr>
          <a:xfrm>
            <a:off x="104147" y="1105786"/>
            <a:ext cx="2095169" cy="183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04147" y="1250935"/>
            <a:ext cx="2095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Young Open Access journal </a:t>
            </a:r>
            <a:r>
              <a:rPr lang="fr-FR" sz="1200" dirty="0" err="1"/>
              <a:t>that</a:t>
            </a:r>
            <a:r>
              <a:rPr lang="fr-FR" sz="1200" dirty="0"/>
              <a:t> </a:t>
            </a:r>
            <a:r>
              <a:rPr lang="fr-FR" sz="1200" dirty="0" err="1"/>
              <a:t>experiments</a:t>
            </a:r>
            <a:r>
              <a:rPr lang="fr-FR" sz="1200" dirty="0"/>
              <a:t> new </a:t>
            </a:r>
            <a:r>
              <a:rPr lang="fr-FR" sz="1200" dirty="0" err="1"/>
              <a:t>ways</a:t>
            </a:r>
            <a:r>
              <a:rPr lang="fr-FR" sz="1200" dirty="0"/>
              <a:t> of </a:t>
            </a:r>
            <a:r>
              <a:rPr lang="fr-FR" sz="1200" dirty="0" err="1"/>
              <a:t>publishing</a:t>
            </a:r>
            <a:r>
              <a:rPr lang="fr-FR" sz="1200" dirty="0"/>
              <a:t> and </a:t>
            </a:r>
            <a:r>
              <a:rPr lang="fr-FR" sz="1200" dirty="0" err="1"/>
              <a:t>asks</a:t>
            </a:r>
            <a:r>
              <a:rPr lang="fr-FR" sz="1200" dirty="0"/>
              <a:t> </a:t>
            </a:r>
            <a:r>
              <a:rPr lang="fr-FR" sz="1200" dirty="0" err="1"/>
              <a:t>you</a:t>
            </a:r>
            <a:r>
              <a:rPr lang="fr-FR" sz="1200" dirty="0"/>
              <a:t> to </a:t>
            </a:r>
            <a:r>
              <a:rPr lang="fr-FR" sz="1200" dirty="0" err="1"/>
              <a:t>publish</a:t>
            </a:r>
            <a:r>
              <a:rPr lang="fr-FR" sz="1200" dirty="0"/>
              <a:t> as a </a:t>
            </a:r>
            <a:r>
              <a:rPr lang="fr-FR" sz="1200" dirty="0" err="1"/>
              <a:t>preprint</a:t>
            </a:r>
            <a:r>
              <a:rPr lang="fr-FR" sz="1200" dirty="0"/>
              <a:t> </a:t>
            </a:r>
            <a:r>
              <a:rPr lang="fr-FR" sz="1200" dirty="0" err="1"/>
              <a:t>before</a:t>
            </a:r>
            <a:r>
              <a:rPr lang="fr-FR" sz="1200" dirty="0"/>
              <a:t> </a:t>
            </a:r>
            <a:r>
              <a:rPr lang="fr-FR" sz="1200" dirty="0" err="1"/>
              <a:t>submission</a:t>
            </a:r>
            <a:r>
              <a:rPr lang="fr-FR" sz="1200" dirty="0"/>
              <a:t>. It </a:t>
            </a:r>
            <a:r>
              <a:rPr lang="fr-FR" sz="1200" dirty="0" err="1"/>
              <a:t>doesn’t</a:t>
            </a:r>
            <a:r>
              <a:rPr lang="fr-FR" sz="1200" dirty="0"/>
              <a:t> </a:t>
            </a:r>
            <a:r>
              <a:rPr lang="fr-FR" sz="1200" dirty="0" err="1"/>
              <a:t>yet</a:t>
            </a:r>
            <a:r>
              <a:rPr lang="fr-FR" sz="1200" dirty="0"/>
              <a:t> has </a:t>
            </a:r>
            <a:r>
              <a:rPr lang="fr-FR" sz="1200" dirty="0" err="1"/>
              <a:t>any</a:t>
            </a:r>
            <a:r>
              <a:rPr lang="fr-FR" sz="1200" dirty="0"/>
              <a:t> impact factor but has a good </a:t>
            </a:r>
            <a:r>
              <a:rPr lang="fr-FR" sz="1200" dirty="0" err="1"/>
              <a:t>reputation</a:t>
            </a:r>
            <a:r>
              <a:rPr lang="fr-FR" sz="1200" dirty="0"/>
              <a:t> </a:t>
            </a:r>
            <a:r>
              <a:rPr lang="fr-FR" sz="1200" dirty="0" err="1"/>
              <a:t>among</a:t>
            </a:r>
            <a:r>
              <a:rPr lang="fr-FR" sz="1200" dirty="0"/>
              <a:t> </a:t>
            </a:r>
            <a:r>
              <a:rPr lang="fr-FR" sz="1200" dirty="0" err="1"/>
              <a:t>your</a:t>
            </a:r>
            <a:r>
              <a:rPr lang="fr-FR" sz="1200" dirty="0"/>
              <a:t> </a:t>
            </a:r>
            <a:r>
              <a:rPr lang="fr-FR" sz="1200" dirty="0" err="1"/>
              <a:t>colleagues</a:t>
            </a:r>
            <a:r>
              <a:rPr lang="fr-FR" sz="1200" dirty="0"/>
              <a:t>. No APC.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B836F-A99C-9681-545F-485C923D244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790465" y="663426"/>
            <a:ext cx="398219" cy="4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0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02159" y="99392"/>
            <a:ext cx="2099144" cy="3033422"/>
            <a:chOff x="102159" y="99392"/>
            <a:chExt cx="2099144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96A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54171" y="140924"/>
              <a:ext cx="191835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Wonderland’s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Rabbit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genome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analysis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reveals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unique signatures of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evolution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981C781-31F7-F343-BD5D-83DD12CBD067}"/>
              </a:ext>
            </a:extLst>
          </p:cNvPr>
          <p:cNvSpPr/>
          <p:nvPr/>
        </p:nvSpPr>
        <p:spPr>
          <a:xfrm>
            <a:off x="104147" y="1105786"/>
            <a:ext cx="2095169" cy="183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04147" y="1333004"/>
            <a:ext cx="20951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This article </a:t>
            </a:r>
            <a:r>
              <a:rPr lang="fr-FR" sz="1200" dirty="0" err="1"/>
              <a:t>summarizes</a:t>
            </a:r>
            <a:r>
              <a:rPr lang="fr-FR" sz="1200" dirty="0"/>
              <a:t> 3 </a:t>
            </a:r>
            <a:r>
              <a:rPr lang="fr-FR" sz="1200" dirty="0" err="1"/>
              <a:t>years</a:t>
            </a:r>
            <a:r>
              <a:rPr lang="fr-FR" sz="1200" dirty="0"/>
              <a:t> of </a:t>
            </a:r>
            <a:r>
              <a:rPr lang="fr-FR" sz="1200" dirty="0" err="1"/>
              <a:t>your</a:t>
            </a:r>
            <a:r>
              <a:rPr lang="fr-FR" sz="1200" dirty="0"/>
              <a:t> </a:t>
            </a:r>
            <a:r>
              <a:rPr lang="fr-FR" sz="1200" dirty="0" err="1"/>
              <a:t>research</a:t>
            </a:r>
            <a:r>
              <a:rPr lang="fr-FR" sz="1200" dirty="0"/>
              <a:t> </a:t>
            </a:r>
            <a:r>
              <a:rPr lang="fr-FR" sz="1200" dirty="0" err="1"/>
              <a:t>financed</a:t>
            </a:r>
            <a:r>
              <a:rPr lang="fr-FR" sz="1200" dirty="0"/>
              <a:t> by the Lewis </a:t>
            </a:r>
            <a:r>
              <a:rPr lang="fr-FR" sz="1200" dirty="0" err="1"/>
              <a:t>Carroll’s</a:t>
            </a:r>
            <a:r>
              <a:rPr lang="fr-FR" sz="1200" dirty="0"/>
              <a:t> </a:t>
            </a:r>
            <a:r>
              <a:rPr lang="fr-FR" sz="1200" dirty="0" err="1"/>
              <a:t>Fundation</a:t>
            </a:r>
            <a:r>
              <a:rPr lang="fr-FR" sz="1200" dirty="0"/>
              <a:t>. </a:t>
            </a:r>
            <a:r>
              <a:rPr lang="fr-FR" sz="1200" dirty="0" err="1"/>
              <a:t>It’s</a:t>
            </a:r>
            <a:r>
              <a:rPr lang="fr-FR" sz="1200" dirty="0"/>
              <a:t> </a:t>
            </a:r>
            <a:r>
              <a:rPr lang="fr-FR" sz="1200" dirty="0" err="1"/>
              <a:t>co-authored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3 </a:t>
            </a:r>
            <a:r>
              <a:rPr lang="fr-FR" sz="1200" dirty="0" err="1"/>
              <a:t>members</a:t>
            </a:r>
            <a:r>
              <a:rPr lang="fr-FR" sz="1200" dirty="0"/>
              <a:t> of </a:t>
            </a:r>
            <a:r>
              <a:rPr lang="fr-FR" sz="1200" dirty="0" err="1"/>
              <a:t>your</a:t>
            </a:r>
            <a:r>
              <a:rPr lang="fr-FR" sz="1200" dirty="0"/>
              <a:t> </a:t>
            </a:r>
            <a:r>
              <a:rPr lang="fr-FR" sz="1200" dirty="0" err="1"/>
              <a:t>research</a:t>
            </a:r>
            <a:r>
              <a:rPr lang="fr-FR" sz="1200" dirty="0"/>
              <a:t> team, but </a:t>
            </a:r>
            <a:r>
              <a:rPr lang="fr-FR" sz="1200" dirty="0" err="1"/>
              <a:t>you</a:t>
            </a:r>
            <a:r>
              <a:rPr lang="fr-FR" sz="1200" dirty="0"/>
              <a:t> are the 1st </a:t>
            </a:r>
            <a:r>
              <a:rPr lang="fr-FR" sz="1200" dirty="0" err="1"/>
              <a:t>protagonist</a:t>
            </a:r>
            <a:r>
              <a:rPr lang="fr-FR" sz="12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C1D77-0EE1-57D6-796D-C009840399E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H="1">
            <a:off x="1828800" y="597258"/>
            <a:ext cx="422528" cy="5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1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02159" y="99392"/>
            <a:ext cx="2099144" cy="3033422"/>
            <a:chOff x="102159" y="99392"/>
            <a:chExt cx="2099144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96A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54171" y="140924"/>
              <a:ext cx="191835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Rabbits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in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Wonderland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: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comprehensive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literature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review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of the 21st Century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981C781-31F7-F343-BD5D-83DD12CBD067}"/>
              </a:ext>
            </a:extLst>
          </p:cNvPr>
          <p:cNvSpPr/>
          <p:nvPr/>
        </p:nvSpPr>
        <p:spPr>
          <a:xfrm>
            <a:off x="104147" y="1105786"/>
            <a:ext cx="2095169" cy="183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04147" y="1702336"/>
            <a:ext cx="209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As </a:t>
            </a:r>
            <a:r>
              <a:rPr lang="fr-FR" sz="1200" dirty="0" err="1"/>
              <a:t>said</a:t>
            </a:r>
            <a:r>
              <a:rPr lang="fr-FR" sz="1200" dirty="0"/>
              <a:t> in the </a:t>
            </a:r>
            <a:r>
              <a:rPr lang="fr-FR" sz="1200" dirty="0" err="1"/>
              <a:t>title</a:t>
            </a:r>
            <a:r>
              <a:rPr lang="fr-FR" sz="1200" dirty="0"/>
              <a:t>, </a:t>
            </a:r>
            <a:r>
              <a:rPr lang="fr-FR" sz="1200" dirty="0" err="1"/>
              <a:t>this</a:t>
            </a:r>
            <a:r>
              <a:rPr lang="fr-FR" sz="1200" dirty="0"/>
              <a:t> article </a:t>
            </a:r>
            <a:r>
              <a:rPr lang="fr-FR" sz="1200" dirty="0" err="1"/>
              <a:t>is</a:t>
            </a:r>
            <a:r>
              <a:rPr lang="fr-FR" sz="1200" dirty="0"/>
              <a:t> a </a:t>
            </a:r>
            <a:r>
              <a:rPr lang="fr-FR" sz="1200" dirty="0" err="1"/>
              <a:t>literature</a:t>
            </a:r>
            <a:r>
              <a:rPr lang="fr-FR" sz="1200" dirty="0"/>
              <a:t> </a:t>
            </a:r>
            <a:r>
              <a:rPr lang="fr-FR" sz="1200" dirty="0" err="1"/>
              <a:t>review</a:t>
            </a:r>
            <a:r>
              <a:rPr lang="fr-FR" sz="1200" dirty="0"/>
              <a:t> and </a:t>
            </a:r>
            <a:r>
              <a:rPr lang="fr-FR" sz="1200" dirty="0" err="1"/>
              <a:t>you</a:t>
            </a:r>
            <a:r>
              <a:rPr lang="fr-FR" sz="1200" dirty="0"/>
              <a:t> are the </a:t>
            </a:r>
            <a:r>
              <a:rPr lang="fr-FR" sz="1200" dirty="0" err="1"/>
              <a:t>only</a:t>
            </a:r>
            <a:r>
              <a:rPr lang="fr-FR" sz="1200" dirty="0"/>
              <a:t> </a:t>
            </a:r>
            <a:r>
              <a:rPr lang="fr-FR" sz="1200" dirty="0" err="1"/>
              <a:t>author</a:t>
            </a:r>
            <a:r>
              <a:rPr lang="fr-FR" sz="12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A403725-7944-806F-E081-AD33469073B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H="1">
            <a:off x="1828800" y="597258"/>
            <a:ext cx="422528" cy="5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0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02159" y="99392"/>
            <a:ext cx="2099144" cy="3033422"/>
            <a:chOff x="102159" y="99392"/>
            <a:chExt cx="2099144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96A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54171" y="140924"/>
              <a:ext cx="204514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The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rabbit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genome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sequence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and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its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comparison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with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those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of cat and  mouse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from</a:t>
              </a:r>
              <a:r>
                <a:rPr lang="fr-FR" sz="1300" i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fr-FR" sz="1300" i="1" dirty="0" err="1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Wonderland</a:t>
              </a:r>
              <a:endParaRPr lang="fr-FR" sz="1300" i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981C781-31F7-F343-BD5D-83DD12CBD067}"/>
              </a:ext>
            </a:extLst>
          </p:cNvPr>
          <p:cNvSpPr/>
          <p:nvPr/>
        </p:nvSpPr>
        <p:spPr>
          <a:xfrm>
            <a:off x="104147" y="1105786"/>
            <a:ext cx="2095169" cy="183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04147" y="1468902"/>
            <a:ext cx="2095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This article </a:t>
            </a:r>
            <a:r>
              <a:rPr lang="fr-FR" sz="1200" dirty="0" err="1"/>
              <a:t>is</a:t>
            </a:r>
            <a:r>
              <a:rPr lang="fr-FR" sz="1200" dirty="0"/>
              <a:t> the fruit of a collaboration </a:t>
            </a:r>
            <a:r>
              <a:rPr lang="fr-FR" sz="1200" dirty="0" err="1"/>
              <a:t>with</a:t>
            </a:r>
            <a:r>
              <a:rPr lang="fr-FR" sz="1200" dirty="0"/>
              <a:t> 2 </a:t>
            </a:r>
            <a:r>
              <a:rPr lang="fr-FR" sz="1200" dirty="0" err="1"/>
              <a:t>other</a:t>
            </a:r>
            <a:r>
              <a:rPr lang="fr-FR" sz="1200" dirty="0"/>
              <a:t> </a:t>
            </a:r>
            <a:r>
              <a:rPr lang="fr-FR" sz="1200" dirty="0" err="1"/>
              <a:t>research</a:t>
            </a:r>
            <a:r>
              <a:rPr lang="fr-FR" sz="1200" dirty="0"/>
              <a:t> groups and </a:t>
            </a:r>
            <a:r>
              <a:rPr lang="fr-FR" sz="1200" dirty="0" err="1"/>
              <a:t>you</a:t>
            </a:r>
            <a:r>
              <a:rPr lang="fr-FR" sz="1200" dirty="0"/>
              <a:t> are in charge to </a:t>
            </a:r>
            <a:r>
              <a:rPr lang="fr-FR" sz="1200" dirty="0" err="1"/>
              <a:t>find</a:t>
            </a:r>
            <a:r>
              <a:rPr lang="fr-FR" sz="1200" dirty="0"/>
              <a:t> the best venue to </a:t>
            </a:r>
            <a:r>
              <a:rPr lang="fr-FR" sz="1200" dirty="0" err="1"/>
              <a:t>publish</a:t>
            </a:r>
            <a:r>
              <a:rPr lang="fr-FR" sz="1200" dirty="0"/>
              <a:t> </a:t>
            </a:r>
            <a:r>
              <a:rPr lang="fr-FR" sz="1200" dirty="0" err="1"/>
              <a:t>it</a:t>
            </a:r>
            <a:r>
              <a:rPr lang="fr-FR" sz="1200" dirty="0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369E15-FE01-BCA1-6C50-D1F1A146487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H="1">
            <a:off x="1828800" y="597258"/>
            <a:ext cx="422528" cy="5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319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395</Words>
  <Application>Microsoft Macintosh PowerPoint</Application>
  <PresentationFormat>Personnalisé</PresentationFormat>
  <Paragraphs>28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>Université de Genève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Submission Gamble - Cards</dc:title>
  <dc:subject/>
  <dc:creator>Laure Mellifluo</dc:creator>
  <cp:keywords/>
  <dc:description/>
  <cp:lastModifiedBy>Laure Mellifluo</cp:lastModifiedBy>
  <cp:revision>30</cp:revision>
  <dcterms:created xsi:type="dcterms:W3CDTF">2018-06-19T06:52:02Z</dcterms:created>
  <dcterms:modified xsi:type="dcterms:W3CDTF">2023-03-03T10:58:58Z</dcterms:modified>
  <cp:category/>
</cp:coreProperties>
</file>