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handoutMasterIdLst>
    <p:handoutMasterId r:id="rId11"/>
  </p:handoutMasterIdLst>
  <p:sldIdLst>
    <p:sldId id="630" r:id="rId2"/>
    <p:sldId id="632" r:id="rId3"/>
    <p:sldId id="635" r:id="rId4"/>
    <p:sldId id="631" r:id="rId5"/>
    <p:sldId id="633" r:id="rId6"/>
    <p:sldId id="636" r:id="rId7"/>
    <p:sldId id="634" r:id="rId8"/>
    <p:sldId id="637" r:id="rId9"/>
  </p:sldIdLst>
  <p:sldSz cx="9144000" cy="6858000" type="screen4x3"/>
  <p:notesSz cx="6735763" cy="98663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8" userDrawn="1">
          <p15:clr>
            <a:srgbClr val="A4A3A4"/>
          </p15:clr>
        </p15:guide>
        <p15:guide id="2" pos="212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Dimitri Donzé" initials="DD [2]" lastIdx="1" clrIdx="6">
    <p:extLst>
      <p:ext uri="{19B8F6BF-5375-455C-9EA6-DF929625EA0E}">
        <p15:presenceInfo xmlns:p15="http://schemas.microsoft.com/office/powerpoint/2012/main" userId="Dimitri Donzé" providerId="None"/>
      </p:ext>
    </p:extLst>
  </p:cmAuthor>
  <p:cmAuthor id="1" name="Dimitri Donzé" initials="DD" lastIdx="46" clrIdx="0">
    <p:extLst>
      <p:ext uri="{19B8F6BF-5375-455C-9EA6-DF929625EA0E}">
        <p15:presenceInfo xmlns:p15="http://schemas.microsoft.com/office/powerpoint/2012/main" userId="S-1-5-21-2549886845-264585227-397852783-30799" providerId="AD"/>
      </p:ext>
    </p:extLst>
  </p:cmAuthor>
  <p:cmAuthor id="2" name="Audrey Bellier" initials="AB" lastIdx="13" clrIdx="1">
    <p:extLst>
      <p:ext uri="{19B8F6BF-5375-455C-9EA6-DF929625EA0E}">
        <p15:presenceInfo xmlns:p15="http://schemas.microsoft.com/office/powerpoint/2012/main" userId="S-1-5-21-2549886845-264585227-397852783-28273" providerId="AD"/>
      </p:ext>
    </p:extLst>
  </p:cmAuthor>
  <p:cmAuthor id="3" name="Floriane Sophie Muller" initials="FSM" lastIdx="61" clrIdx="2">
    <p:extLst>
      <p:ext uri="{19B8F6BF-5375-455C-9EA6-DF929625EA0E}">
        <p15:presenceInfo xmlns:p15="http://schemas.microsoft.com/office/powerpoint/2012/main" userId="S-1-5-21-2549886845-264585227-397852783-58385" providerId="AD"/>
      </p:ext>
    </p:extLst>
  </p:cmAuthor>
  <p:cmAuthor id="4" name="Laure Mellifluo" initials="LM" lastIdx="9" clrIdx="3">
    <p:extLst>
      <p:ext uri="{19B8F6BF-5375-455C-9EA6-DF929625EA0E}">
        <p15:presenceInfo xmlns:p15="http://schemas.microsoft.com/office/powerpoint/2012/main" userId="S-1-5-21-2549886845-264585227-397852783-51347" providerId="AD"/>
      </p:ext>
    </p:extLst>
  </p:cmAuthor>
  <p:cmAuthor id="5" name="Laure Mellifluo" initials="LM [2]" lastIdx="8" clrIdx="4">
    <p:extLst>
      <p:ext uri="{19B8F6BF-5375-455C-9EA6-DF929625EA0E}">
        <p15:presenceInfo xmlns:p15="http://schemas.microsoft.com/office/powerpoint/2012/main" userId="S::laure.mellifluo@unige.ch::5a8d1248-3338-4890-bc27-c26d6e0a9a9b" providerId="AD"/>
      </p:ext>
    </p:extLst>
  </p:cmAuthor>
  <p:cmAuthor id="6" name="Floriane Sophie Muller" initials="FSM [2]" lastIdx="34" clrIdx="5">
    <p:extLst>
      <p:ext uri="{19B8F6BF-5375-455C-9EA6-DF929625EA0E}">
        <p15:presenceInfo xmlns:p15="http://schemas.microsoft.com/office/powerpoint/2012/main" userId="S::floriane.muller@unige.ch::6b4d021e-e778-4371-88a5-9f255b274ac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0063"/>
    <a:srgbClr val="45934A"/>
    <a:srgbClr val="FDC035"/>
    <a:srgbClr val="696969"/>
    <a:srgbClr val="D9D9D9"/>
    <a:srgbClr val="D9E5C1"/>
    <a:srgbClr val="B9CDE5"/>
    <a:srgbClr val="C3D79C"/>
    <a:srgbClr val="EDCBD3"/>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01" autoAdjust="0"/>
    <p:restoredTop sz="67130" autoAdjust="0"/>
  </p:normalViewPr>
  <p:slideViewPr>
    <p:cSldViewPr>
      <p:cViewPr varScale="1">
        <p:scale>
          <a:sx n="73" d="100"/>
          <a:sy n="73" d="100"/>
        </p:scale>
        <p:origin x="2464" y="176"/>
      </p:cViewPr>
      <p:guideLst>
        <p:guide orient="horz" pos="2160"/>
        <p:guide pos="2880"/>
      </p:guideLst>
    </p:cSldViewPr>
  </p:slideViewPr>
  <p:notesTextViewPr>
    <p:cViewPr>
      <p:scale>
        <a:sx n="3" d="2"/>
        <a:sy n="3" d="2"/>
      </p:scale>
      <p:origin x="0" y="0"/>
    </p:cViewPr>
  </p:notesTextViewPr>
  <p:sorterViewPr>
    <p:cViewPr>
      <p:scale>
        <a:sx n="111" d="100"/>
        <a:sy n="111" d="100"/>
      </p:scale>
      <p:origin x="0" y="-4932"/>
    </p:cViewPr>
  </p:sorterViewPr>
  <p:notesViewPr>
    <p:cSldViewPr>
      <p:cViewPr varScale="1">
        <p:scale>
          <a:sx n="86" d="100"/>
          <a:sy n="86" d="100"/>
        </p:scale>
        <p:origin x="3798" y="108"/>
      </p:cViewPr>
      <p:guideLst>
        <p:guide orient="horz" pos="3108"/>
        <p:guide pos="212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8" y="9"/>
            <a:ext cx="2918830" cy="493316"/>
          </a:xfrm>
          <a:prstGeom prst="rect">
            <a:avLst/>
          </a:prstGeom>
        </p:spPr>
        <p:txBody>
          <a:bodyPr vert="horz" lIns="90981" tIns="45489" rIns="90981" bIns="45489" rtlCol="0"/>
          <a:lstStyle>
            <a:lvl1pPr algn="l">
              <a:defRPr sz="1200"/>
            </a:lvl1pPr>
          </a:lstStyle>
          <a:p>
            <a:endParaRPr lang="fr-CH"/>
          </a:p>
        </p:txBody>
      </p:sp>
      <p:sp>
        <p:nvSpPr>
          <p:cNvPr id="3" name="Espace réservé de la date 2"/>
          <p:cNvSpPr>
            <a:spLocks noGrp="1"/>
          </p:cNvSpPr>
          <p:nvPr>
            <p:ph type="dt" sz="quarter" idx="1"/>
          </p:nvPr>
        </p:nvSpPr>
        <p:spPr>
          <a:xfrm>
            <a:off x="3815390" y="9"/>
            <a:ext cx="2918830" cy="493316"/>
          </a:xfrm>
          <a:prstGeom prst="rect">
            <a:avLst/>
          </a:prstGeom>
        </p:spPr>
        <p:txBody>
          <a:bodyPr vert="horz" lIns="90981" tIns="45489" rIns="90981" bIns="45489" rtlCol="0"/>
          <a:lstStyle>
            <a:lvl1pPr algn="r">
              <a:defRPr sz="1200"/>
            </a:lvl1pPr>
          </a:lstStyle>
          <a:p>
            <a:fld id="{CD7E8075-618A-450D-8907-D0A6A9747C26}" type="datetimeFigureOut">
              <a:rPr lang="fr-CH" smtClean="0"/>
              <a:t>03.03.23</a:t>
            </a:fld>
            <a:endParaRPr lang="fr-CH"/>
          </a:p>
        </p:txBody>
      </p:sp>
      <p:sp>
        <p:nvSpPr>
          <p:cNvPr id="4" name="Espace réservé du pied de page 3"/>
          <p:cNvSpPr>
            <a:spLocks noGrp="1"/>
          </p:cNvSpPr>
          <p:nvPr>
            <p:ph type="ftr" sz="quarter" idx="2"/>
          </p:nvPr>
        </p:nvSpPr>
        <p:spPr>
          <a:xfrm>
            <a:off x="18" y="9371289"/>
            <a:ext cx="2918830" cy="493316"/>
          </a:xfrm>
          <a:prstGeom prst="rect">
            <a:avLst/>
          </a:prstGeom>
        </p:spPr>
        <p:txBody>
          <a:bodyPr vert="horz" lIns="90981" tIns="45489" rIns="90981" bIns="45489" rtlCol="0" anchor="b"/>
          <a:lstStyle>
            <a:lvl1pPr algn="l">
              <a:defRPr sz="1200"/>
            </a:lvl1pPr>
          </a:lstStyle>
          <a:p>
            <a:endParaRPr lang="fr-CH"/>
          </a:p>
        </p:txBody>
      </p:sp>
      <p:sp>
        <p:nvSpPr>
          <p:cNvPr id="5" name="Espace réservé du numéro de diapositive 4"/>
          <p:cNvSpPr>
            <a:spLocks noGrp="1"/>
          </p:cNvSpPr>
          <p:nvPr>
            <p:ph type="sldNum" sz="quarter" idx="3"/>
          </p:nvPr>
        </p:nvSpPr>
        <p:spPr>
          <a:xfrm>
            <a:off x="3815390" y="9371289"/>
            <a:ext cx="2918830" cy="493316"/>
          </a:xfrm>
          <a:prstGeom prst="rect">
            <a:avLst/>
          </a:prstGeom>
        </p:spPr>
        <p:txBody>
          <a:bodyPr vert="horz" lIns="90981" tIns="45489" rIns="90981" bIns="45489" rtlCol="0" anchor="b"/>
          <a:lstStyle>
            <a:lvl1pPr algn="r">
              <a:defRPr sz="1200"/>
            </a:lvl1pPr>
          </a:lstStyle>
          <a:p>
            <a:fld id="{195FB71D-A883-4F60-8F5A-96BC9A28CC0D}" type="slidenum">
              <a:rPr lang="fr-CH" smtClean="0"/>
              <a:t>‹N°›</a:t>
            </a:fld>
            <a:endParaRPr lang="fr-CH"/>
          </a:p>
        </p:txBody>
      </p:sp>
    </p:spTree>
    <p:extLst>
      <p:ext uri="{BB962C8B-B14F-4D97-AF65-F5344CB8AC3E}">
        <p14:creationId xmlns:p14="http://schemas.microsoft.com/office/powerpoint/2010/main" val="33094061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8" y="9"/>
            <a:ext cx="2918830" cy="493316"/>
          </a:xfrm>
          <a:prstGeom prst="rect">
            <a:avLst/>
          </a:prstGeom>
        </p:spPr>
        <p:txBody>
          <a:bodyPr vert="horz" lIns="90981" tIns="45489" rIns="90981" bIns="45489" rtlCol="0"/>
          <a:lstStyle>
            <a:lvl1pPr algn="l">
              <a:defRPr sz="1200"/>
            </a:lvl1pPr>
          </a:lstStyle>
          <a:p>
            <a:endParaRPr lang="fr-CH"/>
          </a:p>
        </p:txBody>
      </p:sp>
      <p:sp>
        <p:nvSpPr>
          <p:cNvPr id="3" name="Espace réservé de la date 2"/>
          <p:cNvSpPr>
            <a:spLocks noGrp="1"/>
          </p:cNvSpPr>
          <p:nvPr>
            <p:ph type="dt" idx="1"/>
          </p:nvPr>
        </p:nvSpPr>
        <p:spPr>
          <a:xfrm>
            <a:off x="3815390" y="9"/>
            <a:ext cx="2918830" cy="493316"/>
          </a:xfrm>
          <a:prstGeom prst="rect">
            <a:avLst/>
          </a:prstGeom>
        </p:spPr>
        <p:txBody>
          <a:bodyPr vert="horz" lIns="90981" tIns="45489" rIns="90981" bIns="45489" rtlCol="0"/>
          <a:lstStyle>
            <a:lvl1pPr algn="r">
              <a:defRPr sz="1200"/>
            </a:lvl1pPr>
          </a:lstStyle>
          <a:p>
            <a:fld id="{13749716-20C0-482E-B645-ED343EF9349D}" type="datetimeFigureOut">
              <a:rPr lang="fr-CH" smtClean="0"/>
              <a:t>03.03.23</a:t>
            </a:fld>
            <a:endParaRPr lang="fr-CH"/>
          </a:p>
        </p:txBody>
      </p:sp>
      <p:sp>
        <p:nvSpPr>
          <p:cNvPr id="4" name="Espace réservé de l'image des diapositives 3"/>
          <p:cNvSpPr>
            <a:spLocks noGrp="1" noRot="1" noChangeAspect="1"/>
          </p:cNvSpPr>
          <p:nvPr>
            <p:ph type="sldImg" idx="2"/>
          </p:nvPr>
        </p:nvSpPr>
        <p:spPr>
          <a:xfrm>
            <a:off x="900113" y="739775"/>
            <a:ext cx="4935537" cy="3702050"/>
          </a:xfrm>
          <a:prstGeom prst="rect">
            <a:avLst/>
          </a:prstGeom>
          <a:noFill/>
          <a:ln w="12700">
            <a:solidFill>
              <a:prstClr val="black"/>
            </a:solidFill>
          </a:ln>
        </p:spPr>
        <p:txBody>
          <a:bodyPr vert="horz" lIns="90981" tIns="45489" rIns="90981" bIns="45489" rtlCol="0" anchor="ctr"/>
          <a:lstStyle/>
          <a:p>
            <a:endParaRPr lang="fr-CH"/>
          </a:p>
        </p:txBody>
      </p:sp>
      <p:sp>
        <p:nvSpPr>
          <p:cNvPr id="5" name="Espace réservé des commentaires 4"/>
          <p:cNvSpPr>
            <a:spLocks noGrp="1"/>
          </p:cNvSpPr>
          <p:nvPr>
            <p:ph type="body" sz="quarter" idx="3"/>
          </p:nvPr>
        </p:nvSpPr>
        <p:spPr>
          <a:xfrm>
            <a:off x="673578" y="4686505"/>
            <a:ext cx="5388610" cy="4439839"/>
          </a:xfrm>
          <a:prstGeom prst="rect">
            <a:avLst/>
          </a:prstGeom>
        </p:spPr>
        <p:txBody>
          <a:bodyPr vert="horz" lIns="90981" tIns="45489" rIns="90981" bIns="45489"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18" y="9371289"/>
            <a:ext cx="2918830" cy="493316"/>
          </a:xfrm>
          <a:prstGeom prst="rect">
            <a:avLst/>
          </a:prstGeom>
        </p:spPr>
        <p:txBody>
          <a:bodyPr vert="horz" lIns="90981" tIns="45489" rIns="90981" bIns="45489"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15390" y="9371289"/>
            <a:ext cx="2918830" cy="493316"/>
          </a:xfrm>
          <a:prstGeom prst="rect">
            <a:avLst/>
          </a:prstGeom>
        </p:spPr>
        <p:txBody>
          <a:bodyPr vert="horz" lIns="90981" tIns="45489" rIns="90981" bIns="45489" rtlCol="0" anchor="b"/>
          <a:lstStyle>
            <a:lvl1pPr algn="r">
              <a:defRPr sz="1200"/>
            </a:lvl1pPr>
          </a:lstStyle>
          <a:p>
            <a:fld id="{2CE319D8-CB67-4A63-BCD2-D4C292142D3E}" type="slidenum">
              <a:rPr lang="fr-CH" smtClean="0"/>
              <a:t>‹N°›</a:t>
            </a:fld>
            <a:endParaRPr lang="fr-CH"/>
          </a:p>
        </p:txBody>
      </p:sp>
    </p:spTree>
    <p:extLst>
      <p:ext uri="{BB962C8B-B14F-4D97-AF65-F5344CB8AC3E}">
        <p14:creationId xmlns:p14="http://schemas.microsoft.com/office/powerpoint/2010/main" val="2840403004"/>
      </p:ext>
    </p:extLst>
  </p:cSld>
  <p:clrMap bg1="lt1" tx1="dk1" bg2="lt2" tx2="dk2" accent1="accent1" accent2="accent2" accent3="accent3" accent4="accent4" accent5="accent5" accent6="accent6" hlink="hlink" folHlink="folHlink"/>
  <p:notesStyle>
    <a:lvl1pPr marL="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defTabSz="907526">
              <a:defRPr/>
            </a:pPr>
            <a:endParaRPr lang="fr-CH" dirty="0"/>
          </a:p>
        </p:txBody>
      </p:sp>
      <p:sp>
        <p:nvSpPr>
          <p:cNvPr id="4" name="Espace réservé du numéro de diapositive 3"/>
          <p:cNvSpPr>
            <a:spLocks noGrp="1"/>
          </p:cNvSpPr>
          <p:nvPr>
            <p:ph type="sldNum" sz="quarter" idx="10"/>
          </p:nvPr>
        </p:nvSpPr>
        <p:spPr/>
        <p:txBody>
          <a:bodyPr/>
          <a:lstStyle/>
          <a:p>
            <a:fld id="{2CE319D8-CB67-4A63-BCD2-D4C292142D3E}" type="slidenum">
              <a:rPr lang="fr-CH" smtClean="0"/>
              <a:t>1</a:t>
            </a:fld>
            <a:endParaRPr lang="fr-CH"/>
          </a:p>
        </p:txBody>
      </p:sp>
    </p:spTree>
    <p:extLst>
      <p:ext uri="{BB962C8B-B14F-4D97-AF65-F5344CB8AC3E}">
        <p14:creationId xmlns:p14="http://schemas.microsoft.com/office/powerpoint/2010/main" val="144329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H" dirty="0" err="1"/>
              <a:t>Who</a:t>
            </a:r>
            <a:r>
              <a:rPr lang="fr-CH" dirty="0"/>
              <a:t> </a:t>
            </a:r>
            <a:r>
              <a:rPr lang="fr-CH" dirty="0" err="1"/>
              <a:t>choosed</a:t>
            </a:r>
            <a:r>
              <a:rPr lang="fr-CH" dirty="0"/>
              <a:t> to </a:t>
            </a:r>
            <a:r>
              <a:rPr lang="fr-CH" dirty="0" err="1"/>
              <a:t>submit</a:t>
            </a:r>
            <a:r>
              <a:rPr lang="fr-CH" dirty="0"/>
              <a:t> to </a:t>
            </a:r>
            <a:r>
              <a:rPr lang="fr-CH" dirty="0" err="1"/>
              <a:t>this</a:t>
            </a:r>
            <a:r>
              <a:rPr lang="fr-CH" dirty="0"/>
              <a:t> journal?</a:t>
            </a:r>
          </a:p>
          <a:p>
            <a:endParaRPr lang="fr-CH" dirty="0"/>
          </a:p>
          <a:p>
            <a:r>
              <a:rPr lang="fr-CH" dirty="0" err="1"/>
              <a:t>Which</a:t>
            </a:r>
            <a:r>
              <a:rPr lang="fr-CH" dirty="0"/>
              <a:t> type of journal </a:t>
            </a:r>
            <a:r>
              <a:rPr lang="fr-CH" dirty="0" err="1"/>
              <a:t>it</a:t>
            </a:r>
            <a:r>
              <a:rPr lang="fr-CH" dirty="0"/>
              <a:t> </a:t>
            </a:r>
            <a:r>
              <a:rPr lang="fr-CH" dirty="0" err="1"/>
              <a:t>is</a:t>
            </a:r>
            <a:r>
              <a:rPr lang="fr-CH" dirty="0"/>
              <a:t>, </a:t>
            </a:r>
            <a:r>
              <a:rPr lang="fr-CH" dirty="0" err="1"/>
              <a:t>according</a:t>
            </a:r>
            <a:r>
              <a:rPr lang="fr-CH" dirty="0"/>
              <a:t> to the </a:t>
            </a:r>
            <a:r>
              <a:rPr lang="fr-CH" dirty="0" err="1"/>
              <a:t>typology</a:t>
            </a:r>
            <a:r>
              <a:rPr lang="fr-CH" dirty="0"/>
              <a:t> </a:t>
            </a:r>
            <a:r>
              <a:rPr lang="fr-CH" dirty="0" err="1"/>
              <a:t>we</a:t>
            </a:r>
            <a:r>
              <a:rPr lang="fr-CH" dirty="0"/>
              <a:t> have </a:t>
            </a:r>
            <a:r>
              <a:rPr lang="fr-CH" dirty="0" err="1"/>
              <a:t>seen</a:t>
            </a:r>
            <a:r>
              <a:rPr lang="fr-CH" dirty="0"/>
              <a:t> </a:t>
            </a:r>
            <a:r>
              <a:rPr lang="fr-CH" dirty="0" err="1"/>
              <a:t>just</a:t>
            </a:r>
            <a:r>
              <a:rPr lang="fr-CH" dirty="0"/>
              <a:t> </a:t>
            </a:r>
            <a:r>
              <a:rPr lang="fr-CH" dirty="0" err="1"/>
              <a:t>before</a:t>
            </a:r>
            <a:r>
              <a:rPr lang="fr-CH" dirty="0"/>
              <a:t>?</a:t>
            </a:r>
          </a:p>
          <a:p>
            <a:endParaRPr lang="fr-CH" dirty="0"/>
          </a:p>
          <a:p>
            <a:r>
              <a:rPr lang="fr-CH" dirty="0"/>
              <a:t>Gold OA journal</a:t>
            </a:r>
          </a:p>
        </p:txBody>
      </p:sp>
      <p:sp>
        <p:nvSpPr>
          <p:cNvPr id="4" name="Espace réservé du numéro de diapositive 3"/>
          <p:cNvSpPr>
            <a:spLocks noGrp="1"/>
          </p:cNvSpPr>
          <p:nvPr>
            <p:ph type="sldNum" sz="quarter" idx="10"/>
          </p:nvPr>
        </p:nvSpPr>
        <p:spPr/>
        <p:txBody>
          <a:bodyPr/>
          <a:lstStyle/>
          <a:p>
            <a:fld id="{2CE319D8-CB67-4A63-BCD2-D4C292142D3E}" type="slidenum">
              <a:rPr lang="fr-CH" smtClean="0"/>
              <a:t>2</a:t>
            </a:fld>
            <a:endParaRPr lang="fr-CH"/>
          </a:p>
        </p:txBody>
      </p:sp>
    </p:spTree>
    <p:extLst>
      <p:ext uri="{BB962C8B-B14F-4D97-AF65-F5344CB8AC3E}">
        <p14:creationId xmlns:p14="http://schemas.microsoft.com/office/powerpoint/2010/main" val="17574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a:t>Traditional</a:t>
            </a:r>
            <a:r>
              <a:rPr lang="fr-CH" dirty="0"/>
              <a:t> journal</a:t>
            </a:r>
          </a:p>
        </p:txBody>
      </p:sp>
      <p:sp>
        <p:nvSpPr>
          <p:cNvPr id="4" name="Espace réservé du numéro de diapositive 3"/>
          <p:cNvSpPr>
            <a:spLocks noGrp="1"/>
          </p:cNvSpPr>
          <p:nvPr>
            <p:ph type="sldNum" sz="quarter" idx="10"/>
          </p:nvPr>
        </p:nvSpPr>
        <p:spPr/>
        <p:txBody>
          <a:bodyPr/>
          <a:lstStyle/>
          <a:p>
            <a:fld id="{2CE319D8-CB67-4A63-BCD2-D4C292142D3E}" type="slidenum">
              <a:rPr lang="fr-CH" smtClean="0"/>
              <a:t>3</a:t>
            </a:fld>
            <a:endParaRPr lang="fr-CH"/>
          </a:p>
        </p:txBody>
      </p:sp>
    </p:spTree>
    <p:extLst>
      <p:ext uri="{BB962C8B-B14F-4D97-AF65-F5344CB8AC3E}">
        <p14:creationId xmlns:p14="http://schemas.microsoft.com/office/powerpoint/2010/main" val="1805168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H" dirty="0" err="1"/>
              <a:t>Hybrid</a:t>
            </a:r>
            <a:r>
              <a:rPr lang="fr-CH" dirty="0"/>
              <a:t> journal</a:t>
            </a:r>
          </a:p>
        </p:txBody>
      </p:sp>
      <p:sp>
        <p:nvSpPr>
          <p:cNvPr id="4" name="Espace réservé du numéro de diapositive 3"/>
          <p:cNvSpPr>
            <a:spLocks noGrp="1"/>
          </p:cNvSpPr>
          <p:nvPr>
            <p:ph type="sldNum" sz="quarter" idx="10"/>
          </p:nvPr>
        </p:nvSpPr>
        <p:spPr/>
        <p:txBody>
          <a:bodyPr/>
          <a:lstStyle/>
          <a:p>
            <a:fld id="{2CE319D8-CB67-4A63-BCD2-D4C292142D3E}" type="slidenum">
              <a:rPr lang="fr-CH" smtClean="0"/>
              <a:t>4</a:t>
            </a:fld>
            <a:endParaRPr lang="fr-CH"/>
          </a:p>
        </p:txBody>
      </p:sp>
    </p:spTree>
    <p:extLst>
      <p:ext uri="{BB962C8B-B14F-4D97-AF65-F5344CB8AC3E}">
        <p14:creationId xmlns:p14="http://schemas.microsoft.com/office/powerpoint/2010/main" val="3462426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H" dirty="0" err="1"/>
              <a:t>Predatory</a:t>
            </a:r>
            <a:r>
              <a:rPr lang="fr-CH" dirty="0"/>
              <a:t> journal !!!</a:t>
            </a:r>
          </a:p>
        </p:txBody>
      </p:sp>
      <p:sp>
        <p:nvSpPr>
          <p:cNvPr id="4" name="Espace réservé du numéro de diapositive 3"/>
          <p:cNvSpPr>
            <a:spLocks noGrp="1"/>
          </p:cNvSpPr>
          <p:nvPr>
            <p:ph type="sldNum" sz="quarter" idx="10"/>
          </p:nvPr>
        </p:nvSpPr>
        <p:spPr/>
        <p:txBody>
          <a:bodyPr/>
          <a:lstStyle/>
          <a:p>
            <a:fld id="{2CE319D8-CB67-4A63-BCD2-D4C292142D3E}" type="slidenum">
              <a:rPr lang="fr-CH" smtClean="0"/>
              <a:t>5</a:t>
            </a:fld>
            <a:endParaRPr lang="fr-CH"/>
          </a:p>
        </p:txBody>
      </p:sp>
    </p:spTree>
    <p:extLst>
      <p:ext uri="{BB962C8B-B14F-4D97-AF65-F5344CB8AC3E}">
        <p14:creationId xmlns:p14="http://schemas.microsoft.com/office/powerpoint/2010/main" val="3672643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H" dirty="0"/>
              <a:t>Gold OA journal</a:t>
            </a:r>
          </a:p>
        </p:txBody>
      </p:sp>
      <p:sp>
        <p:nvSpPr>
          <p:cNvPr id="4" name="Espace réservé du numéro de diapositive 3"/>
          <p:cNvSpPr>
            <a:spLocks noGrp="1"/>
          </p:cNvSpPr>
          <p:nvPr>
            <p:ph type="sldNum" sz="quarter" idx="10"/>
          </p:nvPr>
        </p:nvSpPr>
        <p:spPr/>
        <p:txBody>
          <a:bodyPr/>
          <a:lstStyle/>
          <a:p>
            <a:fld id="{2CE319D8-CB67-4A63-BCD2-D4C292142D3E}" type="slidenum">
              <a:rPr lang="fr-CH" smtClean="0"/>
              <a:t>6</a:t>
            </a:fld>
            <a:endParaRPr lang="fr-CH"/>
          </a:p>
        </p:txBody>
      </p:sp>
    </p:spTree>
    <p:extLst>
      <p:ext uri="{BB962C8B-B14F-4D97-AF65-F5344CB8AC3E}">
        <p14:creationId xmlns:p14="http://schemas.microsoft.com/office/powerpoint/2010/main" val="1607798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H" dirty="0" err="1"/>
              <a:t>Hybrid</a:t>
            </a:r>
            <a:r>
              <a:rPr lang="fr-CH" dirty="0"/>
              <a:t> (or Gold OA) journal</a:t>
            </a:r>
          </a:p>
        </p:txBody>
      </p:sp>
      <p:sp>
        <p:nvSpPr>
          <p:cNvPr id="4" name="Espace réservé du numéro de diapositive 3"/>
          <p:cNvSpPr>
            <a:spLocks noGrp="1"/>
          </p:cNvSpPr>
          <p:nvPr>
            <p:ph type="sldNum" sz="quarter" idx="10"/>
          </p:nvPr>
        </p:nvSpPr>
        <p:spPr/>
        <p:txBody>
          <a:bodyPr/>
          <a:lstStyle/>
          <a:p>
            <a:fld id="{2CE319D8-CB67-4A63-BCD2-D4C292142D3E}" type="slidenum">
              <a:rPr lang="fr-CH" smtClean="0"/>
              <a:t>7</a:t>
            </a:fld>
            <a:endParaRPr lang="fr-CH"/>
          </a:p>
        </p:txBody>
      </p:sp>
    </p:spTree>
    <p:extLst>
      <p:ext uri="{BB962C8B-B14F-4D97-AF65-F5344CB8AC3E}">
        <p14:creationId xmlns:p14="http://schemas.microsoft.com/office/powerpoint/2010/main" val="247819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83062" indent="-283062">
              <a:buFontTx/>
              <a:buChar char="-"/>
            </a:pPr>
            <a:endParaRPr lang="fr-CH" dirty="0"/>
          </a:p>
        </p:txBody>
      </p:sp>
      <p:sp>
        <p:nvSpPr>
          <p:cNvPr id="4" name="Espace réservé du numéro de diapositive 3"/>
          <p:cNvSpPr>
            <a:spLocks noGrp="1"/>
          </p:cNvSpPr>
          <p:nvPr>
            <p:ph type="sldNum" sz="quarter" idx="10"/>
          </p:nvPr>
        </p:nvSpPr>
        <p:spPr/>
        <p:txBody>
          <a:bodyPr/>
          <a:lstStyle/>
          <a:p>
            <a:fld id="{2CE319D8-CB67-4A63-BCD2-D4C292142D3E}" type="slidenum">
              <a:rPr lang="fr-CH" smtClean="0"/>
              <a:t>8</a:t>
            </a:fld>
            <a:endParaRPr lang="fr-CH"/>
          </a:p>
        </p:txBody>
      </p:sp>
    </p:spTree>
    <p:extLst>
      <p:ext uri="{BB962C8B-B14F-4D97-AF65-F5344CB8AC3E}">
        <p14:creationId xmlns:p14="http://schemas.microsoft.com/office/powerpoint/2010/main" val="3905496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endParaRPr lang="fr-CH" dirty="0"/>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fr-CH" dirty="0"/>
          </a:p>
        </p:txBody>
      </p:sp>
      <p:sp>
        <p:nvSpPr>
          <p:cNvPr id="4" name="Rectangle 6"/>
          <p:cNvSpPr>
            <a:spLocks noGrp="1" noChangeArrowheads="1"/>
          </p:cNvSpPr>
          <p:nvPr>
            <p:ph type="sldNum" sz="quarter" idx="12"/>
          </p:nvPr>
        </p:nvSpPr>
        <p:spPr>
          <a:xfrm>
            <a:off x="8495928" y="0"/>
            <a:ext cx="648072" cy="432048"/>
          </a:xfrm>
          <a:prstGeom prst="rect">
            <a:avLst/>
          </a:prstGeom>
          <a:ln/>
        </p:spPr>
        <p:txBody>
          <a:bodyPr/>
          <a:lstStyle>
            <a:lvl1pPr>
              <a:defRPr/>
            </a:lvl1pPr>
          </a:lstStyle>
          <a:p>
            <a:pPr>
              <a:defRPr/>
            </a:pPr>
            <a:fld id="{F6777C44-E200-40A9-A99C-7DEB161776E9}" type="slidenum">
              <a:rPr lang="fr-FR"/>
              <a:pPr>
                <a:defRPr/>
              </a:pPr>
              <a:t>‹N°›</a:t>
            </a:fld>
            <a:endParaRPr lang="fr-FR" dirty="0"/>
          </a:p>
        </p:txBody>
      </p:sp>
      <p:pic>
        <p:nvPicPr>
          <p:cNvPr id="5" name="Image 4" descr="template.jpg"/>
          <p:cNvPicPr>
            <a:picLocks noChangeAspect="1"/>
          </p:cNvPicPr>
          <p:nvPr userDrawn="1"/>
        </p:nvPicPr>
        <p:blipFill>
          <a:blip r:embed="rId2" cstate="print"/>
          <a:stretch>
            <a:fillRect/>
          </a:stretch>
        </p:blipFill>
        <p:spPr>
          <a:xfrm>
            <a:off x="0" y="5779008"/>
            <a:ext cx="9144000" cy="1078992"/>
          </a:xfrm>
          <a:prstGeom prst="rect">
            <a:avLst/>
          </a:prstGeom>
        </p:spPr>
      </p:pic>
      <p:sp>
        <p:nvSpPr>
          <p:cNvPr id="6" name="ZoneTexte 5"/>
          <p:cNvSpPr txBox="1"/>
          <p:nvPr userDrawn="1"/>
        </p:nvSpPr>
        <p:spPr>
          <a:xfrm>
            <a:off x="348280" y="6021288"/>
            <a:ext cx="6009670" cy="369332"/>
          </a:xfrm>
          <a:prstGeom prst="rect">
            <a:avLst/>
          </a:prstGeom>
          <a:noFill/>
        </p:spPr>
        <p:txBody>
          <a:bodyPr wrap="square" rtlCol="0">
            <a:spAutoFit/>
          </a:bodyPr>
          <a:lstStyle/>
          <a:p>
            <a:r>
              <a:rPr lang="fr-CH" b="1" dirty="0">
                <a:solidFill>
                  <a:schemeClr val="bg1"/>
                </a:solidFill>
                <a:latin typeface="Arial" pitchFamily="34" charset="0"/>
                <a:cs typeface="Arial" pitchFamily="34" charset="0"/>
              </a:rPr>
              <a:t>LIBRARY</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H"/>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7" name="Rectangle 6"/>
          <p:cNvSpPr txBox="1">
            <a:spLocks noChangeArrowheads="1"/>
          </p:cNvSpPr>
          <p:nvPr userDrawn="1"/>
        </p:nvSpPr>
        <p:spPr>
          <a:xfrm>
            <a:off x="8748464" y="-27384"/>
            <a:ext cx="648072" cy="432048"/>
          </a:xfrm>
          <a:prstGeom prst="rect">
            <a:avLst/>
          </a:prstGeom>
          <a:ln/>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6777C44-E200-40A9-A99C-7DEB161776E9}" type="slidenum">
              <a:rPr lang="fr-FR" smtClean="0"/>
              <a:pPr>
                <a:defRPr/>
              </a:pPr>
              <a:t>‹N°›</a:t>
            </a:fld>
            <a:endParaRPr lang="fr-FR" dirty="0"/>
          </a:p>
        </p:txBody>
      </p:sp>
      <p:cxnSp>
        <p:nvCxnSpPr>
          <p:cNvPr id="5" name="Connecteur droit 4"/>
          <p:cNvCxnSpPr/>
          <p:nvPr userDrawn="1"/>
        </p:nvCxnSpPr>
        <p:spPr>
          <a:xfrm>
            <a:off x="0" y="1484784"/>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2057400" cy="5386610"/>
          </a:xfrm>
        </p:spPr>
        <p:txBody>
          <a:bodyPr vert="eaVert"/>
          <a:lstStyle/>
          <a:p>
            <a:r>
              <a:rPr lang="fr-FR"/>
              <a:t>Modifiez le style du titre</a:t>
            </a:r>
            <a:endParaRPr lang="fr-CH"/>
          </a:p>
        </p:txBody>
      </p:sp>
      <p:sp>
        <p:nvSpPr>
          <p:cNvPr id="3" name="Espace réservé du texte vertical 2"/>
          <p:cNvSpPr>
            <a:spLocks noGrp="1"/>
          </p:cNvSpPr>
          <p:nvPr>
            <p:ph type="body" orient="vert" idx="1"/>
          </p:nvPr>
        </p:nvSpPr>
        <p:spPr>
          <a:xfrm>
            <a:off x="457200" y="274639"/>
            <a:ext cx="6019800" cy="5386610"/>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7" name="Rectangle 6"/>
          <p:cNvSpPr txBox="1">
            <a:spLocks noChangeArrowheads="1"/>
          </p:cNvSpPr>
          <p:nvPr userDrawn="1"/>
        </p:nvSpPr>
        <p:spPr>
          <a:xfrm>
            <a:off x="8748464" y="-27384"/>
            <a:ext cx="648072" cy="432048"/>
          </a:xfrm>
          <a:prstGeom prst="rect">
            <a:avLst/>
          </a:prstGeom>
          <a:ln/>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6777C44-E200-40A9-A99C-7DEB161776E9}" type="slidenum">
              <a:rPr lang="fr-FR" smtClean="0"/>
              <a:pPr>
                <a:defRPr/>
              </a:pPr>
              <a:t>‹N°›</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re sans bandeau">
    <p:spTree>
      <p:nvGrpSpPr>
        <p:cNvPr id="1" name=""/>
        <p:cNvGrpSpPr/>
        <p:nvPr/>
      </p:nvGrpSpPr>
      <p:grpSpPr>
        <a:xfrm>
          <a:off x="0" y="0"/>
          <a:ext cx="0" cy="0"/>
          <a:chOff x="0" y="0"/>
          <a:chExt cx="0" cy="0"/>
        </a:xfrm>
      </p:grpSpPr>
      <p:cxnSp>
        <p:nvCxnSpPr>
          <p:cNvPr id="2" name="Connecteur droit 1"/>
          <p:cNvCxnSpPr/>
          <p:nvPr userDrawn="1"/>
        </p:nvCxnSpPr>
        <p:spPr>
          <a:xfrm>
            <a:off x="0" y="1484784"/>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Rectangle 6"/>
          <p:cNvSpPr>
            <a:spLocks noGrp="1" noChangeArrowheads="1"/>
          </p:cNvSpPr>
          <p:nvPr>
            <p:ph type="sldNum" sz="quarter" idx="12"/>
          </p:nvPr>
        </p:nvSpPr>
        <p:spPr>
          <a:xfrm>
            <a:off x="8748464" y="-27384"/>
            <a:ext cx="648072" cy="432048"/>
          </a:xfrm>
          <a:prstGeom prst="rect">
            <a:avLst/>
          </a:prstGeom>
          <a:ln/>
        </p:spPr>
        <p:txBody>
          <a:bodyPr/>
          <a:lstStyle>
            <a:lvl1pPr>
              <a:defRPr/>
            </a:lvl1pPr>
          </a:lstStyle>
          <a:p>
            <a:pPr>
              <a:defRPr/>
            </a:pPr>
            <a:fld id="{F6777C44-E200-40A9-A99C-7DEB161776E9}" type="slidenum">
              <a:rPr lang="fr-FR"/>
              <a:pPr>
                <a:defRPr/>
              </a:pPr>
              <a:t>‹N°›</a:t>
            </a:fld>
            <a:endParaRPr lang="fr-FR" dirty="0"/>
          </a:p>
        </p:txBody>
      </p:sp>
      <p:sp>
        <p:nvSpPr>
          <p:cNvPr id="4" name="Titre 1"/>
          <p:cNvSpPr>
            <a:spLocks noGrp="1"/>
          </p:cNvSpPr>
          <p:nvPr>
            <p:ph type="title"/>
          </p:nvPr>
        </p:nvSpPr>
        <p:spPr>
          <a:xfrm>
            <a:off x="457200" y="274638"/>
            <a:ext cx="8229600" cy="1143000"/>
          </a:xfrm>
        </p:spPr>
        <p:txBody>
          <a:bodyPr/>
          <a:lstStyle/>
          <a:p>
            <a:r>
              <a:rPr lang="fr-FR"/>
              <a:t>Modifiez le style du titre</a:t>
            </a:r>
            <a:endParaRPr lang="fr-CH"/>
          </a:p>
        </p:txBody>
      </p:sp>
      <p:sp>
        <p:nvSpPr>
          <p:cNvPr id="5" name="Espace réservé du contenu 2"/>
          <p:cNvSpPr>
            <a:spLocks noGrp="1"/>
          </p:cNvSpPr>
          <p:nvPr>
            <p:ph idx="1"/>
          </p:nvPr>
        </p:nvSpPr>
        <p:spPr>
          <a:xfrm>
            <a:off x="457200" y="1600201"/>
            <a:ext cx="8229600" cy="3845024"/>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dirty="0"/>
          </a:p>
        </p:txBody>
      </p:sp>
    </p:spTree>
    <p:extLst>
      <p:ext uri="{BB962C8B-B14F-4D97-AF65-F5344CB8AC3E}">
        <p14:creationId xmlns:p14="http://schemas.microsoft.com/office/powerpoint/2010/main" val="1817746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c">
    <p:spTree>
      <p:nvGrpSpPr>
        <p:cNvPr id="1" name=""/>
        <p:cNvGrpSpPr/>
        <p:nvPr/>
      </p:nvGrpSpPr>
      <p:grpSpPr>
        <a:xfrm>
          <a:off x="0" y="0"/>
          <a:ext cx="0" cy="0"/>
          <a:chOff x="0" y="0"/>
          <a:chExt cx="0" cy="0"/>
        </a:xfrm>
      </p:grpSpPr>
    </p:spTree>
    <p:extLst>
      <p:ext uri="{BB962C8B-B14F-4D97-AF65-F5344CB8AC3E}">
        <p14:creationId xmlns:p14="http://schemas.microsoft.com/office/powerpoint/2010/main" val="4518342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4400" b="0" strike="noStrike" spc="-1">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de-CH" sz="3200" b="0" strike="noStrike" spc="-1">
              <a:latin typeface="Arial"/>
            </a:endParaRPr>
          </a:p>
        </p:txBody>
      </p:sp>
    </p:spTree>
    <p:extLst>
      <p:ext uri="{BB962C8B-B14F-4D97-AF65-F5344CB8AC3E}">
        <p14:creationId xmlns:p14="http://schemas.microsoft.com/office/powerpoint/2010/main" val="3783147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H"/>
          </a:p>
        </p:txBody>
      </p:sp>
      <p:sp>
        <p:nvSpPr>
          <p:cNvPr id="3" name="Espace réservé du contenu 2"/>
          <p:cNvSpPr>
            <a:spLocks noGrp="1"/>
          </p:cNvSpPr>
          <p:nvPr>
            <p:ph idx="1"/>
          </p:nvPr>
        </p:nvSpPr>
        <p:spPr/>
        <p:txBody>
          <a:bodyPr/>
          <a:lstStyle>
            <a:lvl1pPr>
              <a:defRPr sz="2600"/>
            </a:lvl1pPr>
            <a:lvl2pPr>
              <a:defRPr sz="2400"/>
            </a:lvl2pPr>
            <a:lvl3pPr>
              <a:defRPr sz="2000"/>
            </a:lvl3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H" dirty="0"/>
          </a:p>
        </p:txBody>
      </p:sp>
      <p:sp>
        <p:nvSpPr>
          <p:cNvPr id="9" name="Rectangle 6"/>
          <p:cNvSpPr>
            <a:spLocks noGrp="1" noChangeArrowheads="1"/>
          </p:cNvSpPr>
          <p:nvPr>
            <p:ph type="sldNum" sz="quarter" idx="12"/>
          </p:nvPr>
        </p:nvSpPr>
        <p:spPr>
          <a:xfrm>
            <a:off x="0" y="0"/>
            <a:ext cx="648072" cy="432048"/>
          </a:xfrm>
          <a:prstGeom prst="rect">
            <a:avLst/>
          </a:prstGeom>
          <a:ln/>
        </p:spPr>
        <p:txBody>
          <a:bodyPr/>
          <a:lstStyle>
            <a:lvl1pPr>
              <a:defRPr>
                <a:solidFill>
                  <a:schemeClr val="accent5">
                    <a:lumMod val="50000"/>
                  </a:schemeClr>
                </a:solidFill>
              </a:defRPr>
            </a:lvl1pPr>
          </a:lstStyle>
          <a:p>
            <a:pPr>
              <a:defRPr/>
            </a:pPr>
            <a:fld id="{F6777C44-E200-40A9-A99C-7DEB161776E9}" type="slidenum">
              <a:rPr lang="fr-FR" smtClean="0"/>
              <a:pPr>
                <a:defRPr/>
              </a:pPr>
              <a:t>‹N°›</a:t>
            </a:fld>
            <a:endParaRPr lang="fr-FR" dirty="0"/>
          </a:p>
        </p:txBody>
      </p:sp>
      <p:cxnSp>
        <p:nvCxnSpPr>
          <p:cNvPr id="5" name="Connecteur droit 4"/>
          <p:cNvCxnSpPr/>
          <p:nvPr userDrawn="1"/>
        </p:nvCxnSpPr>
        <p:spPr>
          <a:xfrm>
            <a:off x="0" y="1484784"/>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endParaRPr lang="fr-CH" dirty="0"/>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5" name="Rectangle 6"/>
          <p:cNvSpPr>
            <a:spLocks noGrp="1" noChangeArrowheads="1"/>
          </p:cNvSpPr>
          <p:nvPr>
            <p:ph type="sldNum" sz="quarter" idx="12"/>
          </p:nvPr>
        </p:nvSpPr>
        <p:spPr>
          <a:xfrm>
            <a:off x="0" y="0"/>
            <a:ext cx="648072" cy="432048"/>
          </a:xfrm>
          <a:prstGeom prst="rect">
            <a:avLst/>
          </a:prstGeom>
          <a:ln/>
        </p:spPr>
        <p:txBody>
          <a:bodyPr/>
          <a:lstStyle>
            <a:lvl1pPr>
              <a:defRPr>
                <a:solidFill>
                  <a:schemeClr val="accent5">
                    <a:lumMod val="50000"/>
                  </a:schemeClr>
                </a:solidFill>
              </a:defRPr>
            </a:lvl1pPr>
          </a:lstStyle>
          <a:p>
            <a:pPr>
              <a:defRPr/>
            </a:pPr>
            <a:fld id="{F6777C44-E200-40A9-A99C-7DEB161776E9}" type="slidenum">
              <a:rPr lang="fr-FR" smtClean="0"/>
              <a:pPr>
                <a:defRPr/>
              </a:pPr>
              <a:t>‹N°›</a:t>
            </a:fld>
            <a:endParaRPr lang="fr-F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H"/>
          </a:p>
        </p:txBody>
      </p:sp>
      <p:sp>
        <p:nvSpPr>
          <p:cNvPr id="3" name="Espace réservé du contenu 2"/>
          <p:cNvSpPr>
            <a:spLocks noGrp="1"/>
          </p:cNvSpPr>
          <p:nvPr>
            <p:ph sz="half" idx="1"/>
          </p:nvPr>
        </p:nvSpPr>
        <p:spPr>
          <a:xfrm>
            <a:off x="457200" y="1600201"/>
            <a:ext cx="4038600" cy="41330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contenu 3"/>
          <p:cNvSpPr>
            <a:spLocks noGrp="1"/>
          </p:cNvSpPr>
          <p:nvPr>
            <p:ph sz="half" idx="2"/>
          </p:nvPr>
        </p:nvSpPr>
        <p:spPr>
          <a:xfrm>
            <a:off x="4648200" y="1600201"/>
            <a:ext cx="4038600" cy="41330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5" name="Rectangle 6"/>
          <p:cNvSpPr>
            <a:spLocks noGrp="1" noChangeArrowheads="1"/>
          </p:cNvSpPr>
          <p:nvPr>
            <p:ph type="sldNum" sz="quarter" idx="12"/>
          </p:nvPr>
        </p:nvSpPr>
        <p:spPr>
          <a:xfrm>
            <a:off x="8748464" y="-27384"/>
            <a:ext cx="648072" cy="432048"/>
          </a:xfrm>
          <a:prstGeom prst="rect">
            <a:avLst/>
          </a:prstGeom>
          <a:ln/>
        </p:spPr>
        <p:txBody>
          <a:bodyPr/>
          <a:lstStyle>
            <a:lvl1pPr>
              <a:defRPr/>
            </a:lvl1pPr>
          </a:lstStyle>
          <a:p>
            <a:pPr>
              <a:defRPr/>
            </a:pPr>
            <a:fld id="{F6777C44-E200-40A9-A99C-7DEB161776E9}" type="slidenum">
              <a:rPr lang="fr-FR"/>
              <a:pPr>
                <a:defRPr/>
              </a:pPr>
              <a:t>‹N°›</a:t>
            </a:fld>
            <a:endParaRPr lang="fr-FR" dirty="0"/>
          </a:p>
        </p:txBody>
      </p:sp>
      <p:cxnSp>
        <p:nvCxnSpPr>
          <p:cNvPr id="6" name="Connecteur droit 5"/>
          <p:cNvCxnSpPr/>
          <p:nvPr userDrawn="1"/>
        </p:nvCxnSpPr>
        <p:spPr>
          <a:xfrm>
            <a:off x="0" y="1484784"/>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endParaRPr lang="fr-CH"/>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558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558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7" name="Espace réservé du numéro de diapositive 6"/>
          <p:cNvSpPr>
            <a:spLocks noGrp="1" noChangeArrowheads="1"/>
          </p:cNvSpPr>
          <p:nvPr>
            <p:ph type="sldNum" sz="quarter" idx="12"/>
          </p:nvPr>
        </p:nvSpPr>
        <p:spPr>
          <a:xfrm>
            <a:off x="8748464" y="-27384"/>
            <a:ext cx="648072" cy="432048"/>
          </a:xfrm>
          <a:prstGeom prst="rect">
            <a:avLst/>
          </a:prstGeom>
          <a:ln/>
        </p:spPr>
        <p:txBody>
          <a:bodyPr/>
          <a:lstStyle>
            <a:lvl1pPr>
              <a:defRPr/>
            </a:lvl1pPr>
          </a:lstStyle>
          <a:p>
            <a:pPr>
              <a:defRPr/>
            </a:pPr>
            <a:fld id="{F6777C44-E200-40A9-A99C-7DEB161776E9}" type="slidenum">
              <a:rPr lang="fr-FR"/>
              <a:pPr>
                <a:defRPr/>
              </a:pPr>
              <a:t>‹N°›</a:t>
            </a:fld>
            <a:endParaRPr lang="fr-FR" dirty="0"/>
          </a:p>
        </p:txBody>
      </p:sp>
      <p:cxnSp>
        <p:nvCxnSpPr>
          <p:cNvPr id="8" name="Connecteur droit 7"/>
          <p:cNvCxnSpPr/>
          <p:nvPr userDrawn="1"/>
        </p:nvCxnSpPr>
        <p:spPr>
          <a:xfrm>
            <a:off x="0" y="1484784"/>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H"/>
          </a:p>
        </p:txBody>
      </p:sp>
      <p:sp>
        <p:nvSpPr>
          <p:cNvPr id="3" name="Rectangle 6"/>
          <p:cNvSpPr>
            <a:spLocks noGrp="1" noChangeArrowheads="1"/>
          </p:cNvSpPr>
          <p:nvPr>
            <p:ph type="sldNum" sz="quarter" idx="12"/>
          </p:nvPr>
        </p:nvSpPr>
        <p:spPr>
          <a:xfrm>
            <a:off x="8495928" y="5760"/>
            <a:ext cx="648072" cy="432048"/>
          </a:xfrm>
          <a:prstGeom prst="rect">
            <a:avLst/>
          </a:prstGeom>
          <a:ln/>
        </p:spPr>
        <p:txBody>
          <a:bodyPr/>
          <a:lstStyle>
            <a:lvl1pPr>
              <a:defRPr/>
            </a:lvl1pPr>
          </a:lstStyle>
          <a:p>
            <a:pPr>
              <a:defRPr/>
            </a:pPr>
            <a:fld id="{F6777C44-E200-40A9-A99C-7DEB161776E9}" type="slidenum">
              <a:rPr lang="fr-FR"/>
              <a:pPr>
                <a:defRPr/>
              </a:pPr>
              <a:t>‹N°›</a:t>
            </a:fld>
            <a:endParaRPr lang="fr-FR" dirty="0"/>
          </a:p>
        </p:txBody>
      </p:sp>
      <p:cxnSp>
        <p:nvCxnSpPr>
          <p:cNvPr id="4" name="Connecteur droit 3"/>
          <p:cNvCxnSpPr/>
          <p:nvPr userDrawn="1"/>
        </p:nvCxnSpPr>
        <p:spPr>
          <a:xfrm>
            <a:off x="0" y="1484784"/>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6"/>
          <p:cNvSpPr>
            <a:spLocks noGrp="1" noChangeArrowheads="1"/>
          </p:cNvSpPr>
          <p:nvPr>
            <p:ph type="sldNum" sz="quarter" idx="12"/>
          </p:nvPr>
        </p:nvSpPr>
        <p:spPr>
          <a:xfrm>
            <a:off x="8748464" y="-27384"/>
            <a:ext cx="648072" cy="432048"/>
          </a:xfrm>
          <a:prstGeom prst="rect">
            <a:avLst/>
          </a:prstGeom>
          <a:ln/>
        </p:spPr>
        <p:txBody>
          <a:bodyPr/>
          <a:lstStyle>
            <a:lvl1pPr>
              <a:defRPr/>
            </a:lvl1pPr>
          </a:lstStyle>
          <a:p>
            <a:pPr>
              <a:defRPr/>
            </a:pPr>
            <a:fld id="{F6777C44-E200-40A9-A99C-7DEB161776E9}" type="slidenum">
              <a:rPr lang="fr-FR"/>
              <a:pPr>
                <a:defRPr/>
              </a:pPr>
              <a:t>‹N°›</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endParaRPr lang="fr-CH"/>
          </a:p>
        </p:txBody>
      </p:sp>
      <p:sp>
        <p:nvSpPr>
          <p:cNvPr id="3" name="Espace réservé du contenu 2"/>
          <p:cNvSpPr>
            <a:spLocks noGrp="1"/>
          </p:cNvSpPr>
          <p:nvPr>
            <p:ph idx="1"/>
          </p:nvPr>
        </p:nvSpPr>
        <p:spPr>
          <a:xfrm>
            <a:off x="3575050" y="273051"/>
            <a:ext cx="5111750" cy="546020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texte 3"/>
          <p:cNvSpPr>
            <a:spLocks noGrp="1"/>
          </p:cNvSpPr>
          <p:nvPr>
            <p:ph type="body" sz="half" idx="2"/>
          </p:nvPr>
        </p:nvSpPr>
        <p:spPr>
          <a:xfrm>
            <a:off x="457200" y="1435101"/>
            <a:ext cx="3008313" cy="4298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Rectangle 6"/>
          <p:cNvSpPr>
            <a:spLocks noGrp="1" noChangeArrowheads="1"/>
          </p:cNvSpPr>
          <p:nvPr>
            <p:ph type="sldNum" sz="quarter" idx="12"/>
          </p:nvPr>
        </p:nvSpPr>
        <p:spPr>
          <a:xfrm>
            <a:off x="8748464" y="-27384"/>
            <a:ext cx="648072" cy="432048"/>
          </a:xfrm>
          <a:prstGeom prst="rect">
            <a:avLst/>
          </a:prstGeom>
          <a:ln/>
        </p:spPr>
        <p:txBody>
          <a:bodyPr/>
          <a:lstStyle>
            <a:lvl1pPr>
              <a:defRPr/>
            </a:lvl1pPr>
          </a:lstStyle>
          <a:p>
            <a:pPr>
              <a:defRPr/>
            </a:pPr>
            <a:fld id="{F6777C44-E200-40A9-A99C-7DEB161776E9}" type="slidenum">
              <a:rPr lang="fr-FR"/>
              <a:pPr>
                <a:defRPr/>
              </a:pPr>
              <a:t>‹N°›</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653136"/>
            <a:ext cx="5486400" cy="428600"/>
          </a:xfrm>
        </p:spPr>
        <p:txBody>
          <a:bodyPr anchor="b"/>
          <a:lstStyle>
            <a:lvl1pPr algn="l">
              <a:defRPr sz="2000" b="1"/>
            </a:lvl1pPr>
          </a:lstStyle>
          <a:p>
            <a:r>
              <a:rPr lang="fr-FR"/>
              <a:t>Modifiez le style du titre</a:t>
            </a:r>
            <a:endParaRPr lang="fr-CH" dirty="0"/>
          </a:p>
        </p:txBody>
      </p:sp>
      <p:sp>
        <p:nvSpPr>
          <p:cNvPr id="3" name="Espace réservé pour une image  2"/>
          <p:cNvSpPr>
            <a:spLocks noGrp="1"/>
          </p:cNvSpPr>
          <p:nvPr>
            <p:ph type="pic" idx="1"/>
          </p:nvPr>
        </p:nvSpPr>
        <p:spPr>
          <a:xfrm>
            <a:off x="1792288" y="612775"/>
            <a:ext cx="5486400" cy="38963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fr-CH"/>
          </a:p>
        </p:txBody>
      </p:sp>
      <p:sp>
        <p:nvSpPr>
          <p:cNvPr id="4" name="Espace réservé du texte 3"/>
          <p:cNvSpPr>
            <a:spLocks noGrp="1"/>
          </p:cNvSpPr>
          <p:nvPr>
            <p:ph type="body" sz="half" idx="2"/>
          </p:nvPr>
        </p:nvSpPr>
        <p:spPr>
          <a:xfrm>
            <a:off x="1792288" y="5229200"/>
            <a:ext cx="5486400" cy="3659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Rectangle 6"/>
          <p:cNvSpPr>
            <a:spLocks noGrp="1" noChangeArrowheads="1"/>
          </p:cNvSpPr>
          <p:nvPr>
            <p:ph type="sldNum" sz="quarter" idx="12"/>
          </p:nvPr>
        </p:nvSpPr>
        <p:spPr>
          <a:xfrm>
            <a:off x="8748464" y="-27384"/>
            <a:ext cx="648072" cy="432048"/>
          </a:xfrm>
          <a:prstGeom prst="rect">
            <a:avLst/>
          </a:prstGeom>
          <a:ln/>
        </p:spPr>
        <p:txBody>
          <a:bodyPr/>
          <a:lstStyle>
            <a:lvl1pPr>
              <a:defRPr/>
            </a:lvl1pPr>
          </a:lstStyle>
          <a:p>
            <a:pPr>
              <a:defRPr/>
            </a:pPr>
            <a:fld id="{F6777C44-E200-40A9-A99C-7DEB161776E9}" type="slidenum">
              <a:rPr lang="fr-FR"/>
              <a:pPr>
                <a:defRPr/>
              </a:pPr>
              <a:t>‹N°›</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79512" y="188640"/>
            <a:ext cx="8784976" cy="1228998"/>
          </a:xfrm>
          <a:prstGeom prst="rect">
            <a:avLst/>
          </a:prstGeom>
        </p:spPr>
        <p:txBody>
          <a:bodyPr vert="horz" lIns="91440" tIns="45720" rIns="91440" bIns="45720" rtlCol="0" anchor="ctr">
            <a:noAutofit/>
          </a:bodyPr>
          <a:lstStyle/>
          <a:p>
            <a:r>
              <a:rPr lang="fr-FR" dirty="0"/>
              <a:t>Cliquez pour modifier le style du titre</a:t>
            </a:r>
            <a:endParaRPr lang="fr-CH" dirty="0"/>
          </a:p>
        </p:txBody>
      </p:sp>
      <p:sp>
        <p:nvSpPr>
          <p:cNvPr id="3" name="Espace réservé du texte 2"/>
          <p:cNvSpPr>
            <a:spLocks noGrp="1"/>
          </p:cNvSpPr>
          <p:nvPr>
            <p:ph type="body" idx="1"/>
          </p:nvPr>
        </p:nvSpPr>
        <p:spPr>
          <a:xfrm>
            <a:off x="179512" y="1600200"/>
            <a:ext cx="8784976" cy="4997152"/>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H"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0" r:id="rId13"/>
    <p:sldLayoutId id="2147483677" r:id="rId14"/>
  </p:sldLayoutIdLst>
  <p:hf hdr="0" ftr="0" dt="0"/>
  <p:txStyles>
    <p:titleStyle>
      <a:lvl1pPr algn="ctr" defTabSz="914400" rtl="0" eaLnBrk="1" latinLnBrk="0" hangingPunct="1">
        <a:spcBef>
          <a:spcPct val="0"/>
        </a:spcBef>
        <a:buNone/>
        <a:defRPr sz="3800" kern="1200" cap="small" baseline="0">
          <a:solidFill>
            <a:schemeClr val="tx1"/>
          </a:solidFill>
          <a:latin typeface="+mj-lt"/>
          <a:ea typeface="+mj-ea"/>
          <a:cs typeface="+mj-cs"/>
        </a:defRPr>
      </a:lvl1pPr>
    </p:titleStyle>
    <p:bodyStyle>
      <a:lvl1pPr marL="342900" indent="-342900" algn="l" defTabSz="914400" rtl="0" eaLnBrk="1" latinLnBrk="0" hangingPunct="1">
        <a:spcBef>
          <a:spcPct val="20000"/>
        </a:spcBef>
        <a:buSzPct val="120000"/>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https://thenounproject.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tiff"/><Relationship Id="rId7" Type="http://schemas.openxmlformats.org/officeDocument/2006/relationships/hyperlink" Target="http://creativecommons.org/licenses/by-sa/4.0/deed.fr"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The </a:t>
            </a:r>
            <a:r>
              <a:rPr lang="fr-CH" dirty="0" err="1"/>
              <a:t>Submission</a:t>
            </a:r>
            <a:r>
              <a:rPr lang="fr-CH" dirty="0"/>
              <a:t> </a:t>
            </a:r>
            <a:r>
              <a:rPr lang="fr-CH" dirty="0" err="1"/>
              <a:t>Gamble</a:t>
            </a:r>
            <a:endParaRPr lang="fr-CH" dirty="0"/>
          </a:p>
        </p:txBody>
      </p:sp>
      <p:pic>
        <p:nvPicPr>
          <p:cNvPr id="5" name="Image 4">
            <a:extLst>
              <a:ext uri="{FF2B5EF4-FFF2-40B4-BE49-F238E27FC236}">
                <a16:creationId xmlns:a16="http://schemas.microsoft.com/office/drawing/2014/main" id="{0CC5CE69-15A7-194F-AE20-59521C19AE06}"/>
              </a:ext>
            </a:extLst>
          </p:cNvPr>
          <p:cNvPicPr>
            <a:picLocks noChangeAspect="1"/>
          </p:cNvPicPr>
          <p:nvPr/>
        </p:nvPicPr>
        <p:blipFill>
          <a:blip r:embed="rId3"/>
          <a:stretch>
            <a:fillRect/>
          </a:stretch>
        </p:blipFill>
        <p:spPr>
          <a:xfrm>
            <a:off x="8062701" y="100733"/>
            <a:ext cx="1081299" cy="1024011"/>
          </a:xfrm>
          <a:prstGeom prst="rect">
            <a:avLst/>
          </a:prstGeom>
        </p:spPr>
      </p:pic>
      <p:sp>
        <p:nvSpPr>
          <p:cNvPr id="6" name="Sous-titre 2">
            <a:extLst>
              <a:ext uri="{FF2B5EF4-FFF2-40B4-BE49-F238E27FC236}">
                <a16:creationId xmlns:a16="http://schemas.microsoft.com/office/drawing/2014/main" id="{53697537-8F8C-8F43-B197-01809C9ED71E}"/>
              </a:ext>
            </a:extLst>
          </p:cNvPr>
          <p:cNvSpPr txBox="1">
            <a:spLocks/>
          </p:cNvSpPr>
          <p:nvPr/>
        </p:nvSpPr>
        <p:spPr>
          <a:xfrm>
            <a:off x="633201" y="1844824"/>
            <a:ext cx="7429500" cy="4608512"/>
          </a:xfrm>
          <a:prstGeom prst="rect">
            <a:avLst/>
          </a:prstGeom>
        </p:spPr>
        <p:txBody>
          <a:bodyPr>
            <a:normAutofit fontScale="85000" lnSpcReduction="20000"/>
          </a:bodyPr>
          <a:lstStyle>
            <a:lvl1pPr marL="342900" indent="-342900" algn="l" defTabSz="914400" rtl="0" eaLnBrk="1" latinLnBrk="0" hangingPunct="1">
              <a:spcBef>
                <a:spcPct val="20000"/>
              </a:spcBef>
              <a:buSzPct val="120000"/>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You are a reputable researcher mainly financed by the Lewis Carroll Foundation. You have just finished writing 3 articles and are about to submit them to publishers.</a:t>
            </a:r>
          </a:p>
          <a:p>
            <a:pPr marL="0" indent="0">
              <a:buNone/>
            </a:pPr>
            <a:endParaRPr lang="en-US" dirty="0"/>
          </a:p>
          <a:p>
            <a:pPr marL="0" indent="0">
              <a:buNone/>
            </a:pPr>
            <a:r>
              <a:rPr lang="en-US" dirty="0"/>
              <a:t>With your partner choose the best venue to publish each article by matching one journal card to each article card.</a:t>
            </a:r>
          </a:p>
          <a:p>
            <a:pPr marL="0" indent="0">
              <a:buNone/>
            </a:pPr>
            <a:endParaRPr lang="en-US" dirty="0"/>
          </a:p>
          <a:p>
            <a:pPr marL="0" indent="0">
              <a:buNone/>
            </a:pPr>
            <a:r>
              <a:rPr lang="en-US" dirty="0"/>
              <a:t>Each journal will accept only 1 article!</a:t>
            </a:r>
          </a:p>
          <a:p>
            <a:pPr marL="0" indent="0">
              <a:buNone/>
            </a:pPr>
            <a:endParaRPr lang="en-US" dirty="0"/>
          </a:p>
          <a:p>
            <a:pPr marL="0" indent="0">
              <a:buNone/>
            </a:pPr>
            <a:r>
              <a:rPr lang="en-US" dirty="0"/>
              <a:t>Time: 10 min.</a:t>
            </a:r>
          </a:p>
        </p:txBody>
      </p:sp>
      <p:sp>
        <p:nvSpPr>
          <p:cNvPr id="3" name="Rectangle 2">
            <a:extLst>
              <a:ext uri="{FF2B5EF4-FFF2-40B4-BE49-F238E27FC236}">
                <a16:creationId xmlns:a16="http://schemas.microsoft.com/office/drawing/2014/main" id="{4C369CA5-638C-891F-66DD-3D58634788C6}"/>
              </a:ext>
            </a:extLst>
          </p:cNvPr>
          <p:cNvSpPr/>
          <p:nvPr/>
        </p:nvSpPr>
        <p:spPr>
          <a:xfrm>
            <a:off x="5004048" y="6654552"/>
            <a:ext cx="4211960" cy="230832"/>
          </a:xfrm>
          <a:prstGeom prst="rect">
            <a:avLst/>
          </a:prstGeom>
        </p:spPr>
        <p:txBody>
          <a:bodyPr wrap="square">
            <a:spAutoFit/>
          </a:bodyPr>
          <a:lstStyle/>
          <a:p>
            <a:r>
              <a:rPr lang="fr-CH" sz="900" dirty="0"/>
              <a:t>Icon: Gambling by </a:t>
            </a:r>
            <a:r>
              <a:rPr lang="fr-CH" sz="900" dirty="0" err="1"/>
              <a:t>dDara</a:t>
            </a:r>
            <a:r>
              <a:rPr lang="fr-CH" sz="900" dirty="0"/>
              <a:t> </a:t>
            </a:r>
            <a:r>
              <a:rPr lang="fr-CH" sz="900" dirty="0" err="1"/>
              <a:t>from</a:t>
            </a:r>
            <a:r>
              <a:rPr lang="fr-CH" sz="900" dirty="0"/>
              <a:t> the Noun Project, </a:t>
            </a:r>
            <a:r>
              <a:rPr lang="fr-CH" sz="900" dirty="0">
                <a:hlinkClick r:id="rId4"/>
              </a:rPr>
              <a:t>https://thenounproject.com</a:t>
            </a:r>
            <a:r>
              <a:rPr lang="fr-CH" sz="900" dirty="0"/>
              <a:t> </a:t>
            </a:r>
          </a:p>
        </p:txBody>
      </p:sp>
    </p:spTree>
    <p:extLst>
      <p:ext uri="{BB962C8B-B14F-4D97-AF65-F5344CB8AC3E}">
        <p14:creationId xmlns:p14="http://schemas.microsoft.com/office/powerpoint/2010/main" val="2037453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The </a:t>
            </a:r>
            <a:r>
              <a:rPr lang="fr-CH" dirty="0" err="1"/>
              <a:t>Submission</a:t>
            </a:r>
            <a:r>
              <a:rPr lang="fr-CH" dirty="0"/>
              <a:t> </a:t>
            </a:r>
            <a:r>
              <a:rPr lang="fr-CH" dirty="0" err="1"/>
              <a:t>Gamble</a:t>
            </a:r>
            <a:endParaRPr lang="fr-CH" dirty="0"/>
          </a:p>
        </p:txBody>
      </p:sp>
      <p:pic>
        <p:nvPicPr>
          <p:cNvPr id="5" name="Image 4">
            <a:extLst>
              <a:ext uri="{FF2B5EF4-FFF2-40B4-BE49-F238E27FC236}">
                <a16:creationId xmlns:a16="http://schemas.microsoft.com/office/drawing/2014/main" id="{0CC5CE69-15A7-194F-AE20-59521C19AE06}"/>
              </a:ext>
            </a:extLst>
          </p:cNvPr>
          <p:cNvPicPr>
            <a:picLocks noChangeAspect="1"/>
          </p:cNvPicPr>
          <p:nvPr/>
        </p:nvPicPr>
        <p:blipFill>
          <a:blip r:embed="rId3"/>
          <a:stretch>
            <a:fillRect/>
          </a:stretch>
        </p:blipFill>
        <p:spPr>
          <a:xfrm>
            <a:off x="8062701" y="100733"/>
            <a:ext cx="1081299" cy="1024011"/>
          </a:xfrm>
          <a:prstGeom prst="rect">
            <a:avLst/>
          </a:prstGeom>
        </p:spPr>
      </p:pic>
      <p:graphicFrame>
        <p:nvGraphicFramePr>
          <p:cNvPr id="7" name="Tableau 6">
            <a:extLst>
              <a:ext uri="{FF2B5EF4-FFF2-40B4-BE49-F238E27FC236}">
                <a16:creationId xmlns:a16="http://schemas.microsoft.com/office/drawing/2014/main" id="{CCDE432D-A501-484A-9FB3-09A1016C6254}"/>
              </a:ext>
            </a:extLst>
          </p:cNvPr>
          <p:cNvGraphicFramePr>
            <a:graphicFrameLocks noGrp="1"/>
          </p:cNvGraphicFramePr>
          <p:nvPr>
            <p:extLst>
              <p:ext uri="{D42A27DB-BD31-4B8C-83A1-F6EECF244321}">
                <p14:modId xmlns:p14="http://schemas.microsoft.com/office/powerpoint/2010/main" val="985723260"/>
              </p:ext>
            </p:extLst>
          </p:nvPr>
        </p:nvGraphicFramePr>
        <p:xfrm>
          <a:off x="3370827" y="1988841"/>
          <a:ext cx="5544617" cy="4176463"/>
        </p:xfrm>
        <a:graphic>
          <a:graphicData uri="http://schemas.openxmlformats.org/drawingml/2006/table">
            <a:tbl>
              <a:tblPr firstRow="1" bandRow="1">
                <a:tableStyleId>{5940675A-B579-460E-94D1-54222C63F5DA}</a:tableStyleId>
              </a:tblPr>
              <a:tblGrid>
                <a:gridCol w="1633221">
                  <a:extLst>
                    <a:ext uri="{9D8B030D-6E8A-4147-A177-3AD203B41FA5}">
                      <a16:colId xmlns:a16="http://schemas.microsoft.com/office/drawing/2014/main" val="2253386403"/>
                    </a:ext>
                  </a:extLst>
                </a:gridCol>
                <a:gridCol w="3227811">
                  <a:extLst>
                    <a:ext uri="{9D8B030D-6E8A-4147-A177-3AD203B41FA5}">
                      <a16:colId xmlns:a16="http://schemas.microsoft.com/office/drawing/2014/main" val="3023088325"/>
                    </a:ext>
                  </a:extLst>
                </a:gridCol>
                <a:gridCol w="683585">
                  <a:extLst>
                    <a:ext uri="{9D8B030D-6E8A-4147-A177-3AD203B41FA5}">
                      <a16:colId xmlns:a16="http://schemas.microsoft.com/office/drawing/2014/main" val="2938475018"/>
                    </a:ext>
                  </a:extLst>
                </a:gridCol>
              </a:tblGrid>
              <a:tr h="13909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i="1" dirty="0" err="1"/>
                        <a:t>Wonderland’s</a:t>
                      </a:r>
                      <a:r>
                        <a:rPr lang="fr-FR" sz="1800" b="0" i="1" dirty="0"/>
                        <a:t> Rabbit </a:t>
                      </a:r>
                      <a:r>
                        <a:rPr lang="fr-FR" sz="1800" b="0" i="1" dirty="0" err="1"/>
                        <a:t>genome</a:t>
                      </a:r>
                      <a:r>
                        <a:rPr lang="fr-FR" sz="1800" b="0" i="1" dirty="0"/>
                        <a:t> </a:t>
                      </a:r>
                      <a:r>
                        <a:rPr lang="fr-FR" sz="1800" b="0" i="1" dirty="0" err="1"/>
                        <a:t>analysis</a:t>
                      </a:r>
                      <a:r>
                        <a:rPr lang="fr-FR" sz="1800" b="0" i="1"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noProof="0" dirty="0"/>
                        <a:t>Congratulation! Your paper is accepted and the Lewis Carroll’s </a:t>
                      </a:r>
                      <a:r>
                        <a:rPr lang="en-US" sz="1800" noProof="0" dirty="0" err="1"/>
                        <a:t>Fundation</a:t>
                      </a:r>
                      <a:r>
                        <a:rPr lang="en-US" sz="1800" noProof="0" dirty="0"/>
                        <a:t> gives you a grant for the APC.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dirty="0"/>
                        <a:t>+2pt</a:t>
                      </a:r>
                    </a:p>
                  </a:txBody>
                  <a:tcPr/>
                </a:tc>
                <a:extLst>
                  <a:ext uri="{0D108BD9-81ED-4DB2-BD59-A6C34878D82A}">
                    <a16:rowId xmlns:a16="http://schemas.microsoft.com/office/drawing/2014/main" val="3059212738"/>
                  </a:ext>
                </a:extLst>
              </a:tr>
              <a:tr h="13927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i="1" dirty="0" err="1"/>
                        <a:t>Rabits</a:t>
                      </a:r>
                      <a:r>
                        <a:rPr lang="fr-FR" sz="1800" b="0" i="1" dirty="0"/>
                        <a:t> in </a:t>
                      </a:r>
                      <a:r>
                        <a:rPr lang="fr-FR" sz="1800" b="0" i="1" dirty="0" err="1"/>
                        <a:t>Wonderland</a:t>
                      </a:r>
                      <a:r>
                        <a:rPr lang="fr-FR" sz="1800" b="0" i="1" dirty="0"/>
                        <a:t>…</a:t>
                      </a:r>
                    </a:p>
                    <a:p>
                      <a:endParaRPr lang="en-US" sz="180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noProof="0" dirty="0"/>
                        <a:t>Congratulation! Your paper is accepted and the Lewis Carroll’s </a:t>
                      </a:r>
                      <a:r>
                        <a:rPr lang="en-US" sz="1800" noProof="0" dirty="0" err="1"/>
                        <a:t>Fundation</a:t>
                      </a:r>
                      <a:r>
                        <a:rPr lang="en-US" sz="1800" noProof="0" dirty="0"/>
                        <a:t> gives you a grant for the APC.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+2pt</a:t>
                      </a:r>
                    </a:p>
                  </a:txBody>
                  <a:tcPr/>
                </a:tc>
                <a:extLst>
                  <a:ext uri="{0D108BD9-81ED-4DB2-BD59-A6C34878D82A}">
                    <a16:rowId xmlns:a16="http://schemas.microsoft.com/office/drawing/2014/main" val="1192623009"/>
                  </a:ext>
                </a:extLst>
              </a:tr>
              <a:tr h="13927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i="1" dirty="0"/>
                        <a:t>The </a:t>
                      </a:r>
                      <a:r>
                        <a:rPr lang="fr-FR" sz="1800" b="0" i="1" dirty="0" err="1"/>
                        <a:t>rabbit</a:t>
                      </a:r>
                      <a:r>
                        <a:rPr lang="fr-FR" sz="1800" b="0" i="1" dirty="0"/>
                        <a:t> </a:t>
                      </a:r>
                      <a:r>
                        <a:rPr lang="fr-FR" sz="1800" b="0" i="1" dirty="0" err="1"/>
                        <a:t>genome</a:t>
                      </a:r>
                      <a:r>
                        <a:rPr lang="fr-FR" sz="1800" b="0" i="1" dirty="0"/>
                        <a:t> </a:t>
                      </a:r>
                      <a:r>
                        <a:rPr lang="fr-FR" sz="1800" b="0" i="1" dirty="0" err="1"/>
                        <a:t>sequence</a:t>
                      </a:r>
                      <a:r>
                        <a:rPr lang="fr-FR" sz="1800" b="0" i="1"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noProof="0" dirty="0"/>
                        <a:t>Congratulation! Your paper is accepted and the Lewis Carroll’s </a:t>
                      </a:r>
                      <a:r>
                        <a:rPr lang="en-US" sz="1800" noProof="0" dirty="0" err="1"/>
                        <a:t>Fundation</a:t>
                      </a:r>
                      <a:r>
                        <a:rPr lang="en-US" sz="1800" noProof="0" dirty="0"/>
                        <a:t> gives you a grant for the APC.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u="none" strike="noStrike" kern="1200" cap="none" spc="0" normalizeH="0" baseline="0" noProof="0" dirty="0">
                          <a:ln>
                            <a:noFill/>
                          </a:ln>
                          <a:solidFill>
                            <a:prstClr val="black"/>
                          </a:solidFill>
                          <a:effectLst/>
                          <a:uLnTx/>
                          <a:uFillTx/>
                        </a:rPr>
                        <a:t>+2pt</a:t>
                      </a:r>
                      <a:endParaRPr kumimoji="0" lang="en-US" sz="1800" b="1"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33163438"/>
                  </a:ext>
                </a:extLst>
              </a:tr>
            </a:tbl>
          </a:graphicData>
        </a:graphic>
      </p:graphicFrame>
      <p:pic>
        <p:nvPicPr>
          <p:cNvPr id="6" name="Image 5" descr="Une image contenant texte&#10;&#10;Description générée automatiquement">
            <a:extLst>
              <a:ext uri="{FF2B5EF4-FFF2-40B4-BE49-F238E27FC236}">
                <a16:creationId xmlns:a16="http://schemas.microsoft.com/office/drawing/2014/main" id="{4D852FFE-E9C3-164B-9D7D-44C4DAA2EA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535" y="1816100"/>
            <a:ext cx="3337291" cy="4683270"/>
          </a:xfrm>
          <a:prstGeom prst="rect">
            <a:avLst/>
          </a:prstGeom>
        </p:spPr>
      </p:pic>
    </p:spTree>
    <p:extLst>
      <p:ext uri="{BB962C8B-B14F-4D97-AF65-F5344CB8AC3E}">
        <p14:creationId xmlns:p14="http://schemas.microsoft.com/office/powerpoint/2010/main" val="2756387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The </a:t>
            </a:r>
            <a:r>
              <a:rPr lang="fr-CH" dirty="0" err="1"/>
              <a:t>Submission</a:t>
            </a:r>
            <a:r>
              <a:rPr lang="fr-CH" dirty="0"/>
              <a:t> </a:t>
            </a:r>
            <a:r>
              <a:rPr lang="fr-CH" dirty="0" err="1"/>
              <a:t>Gamble</a:t>
            </a:r>
            <a:endParaRPr lang="fr-CH" dirty="0"/>
          </a:p>
        </p:txBody>
      </p:sp>
      <p:pic>
        <p:nvPicPr>
          <p:cNvPr id="5" name="Image 4">
            <a:extLst>
              <a:ext uri="{FF2B5EF4-FFF2-40B4-BE49-F238E27FC236}">
                <a16:creationId xmlns:a16="http://schemas.microsoft.com/office/drawing/2014/main" id="{0CC5CE69-15A7-194F-AE20-59521C19AE06}"/>
              </a:ext>
            </a:extLst>
          </p:cNvPr>
          <p:cNvPicPr>
            <a:picLocks noChangeAspect="1"/>
          </p:cNvPicPr>
          <p:nvPr/>
        </p:nvPicPr>
        <p:blipFill>
          <a:blip r:embed="rId3"/>
          <a:stretch>
            <a:fillRect/>
          </a:stretch>
        </p:blipFill>
        <p:spPr>
          <a:xfrm>
            <a:off x="8062701" y="100733"/>
            <a:ext cx="1081299" cy="1024011"/>
          </a:xfrm>
          <a:prstGeom prst="rect">
            <a:avLst/>
          </a:prstGeom>
        </p:spPr>
      </p:pic>
      <p:graphicFrame>
        <p:nvGraphicFramePr>
          <p:cNvPr id="7" name="Tableau 6">
            <a:extLst>
              <a:ext uri="{FF2B5EF4-FFF2-40B4-BE49-F238E27FC236}">
                <a16:creationId xmlns:a16="http://schemas.microsoft.com/office/drawing/2014/main" id="{CCDE432D-A501-484A-9FB3-09A1016C6254}"/>
              </a:ext>
            </a:extLst>
          </p:cNvPr>
          <p:cNvGraphicFramePr>
            <a:graphicFrameLocks noGrp="1"/>
          </p:cNvGraphicFramePr>
          <p:nvPr>
            <p:extLst>
              <p:ext uri="{D42A27DB-BD31-4B8C-83A1-F6EECF244321}">
                <p14:modId xmlns:p14="http://schemas.microsoft.com/office/powerpoint/2010/main" val="3234841663"/>
              </p:ext>
            </p:extLst>
          </p:nvPr>
        </p:nvGraphicFramePr>
        <p:xfrm>
          <a:off x="3370827" y="1556792"/>
          <a:ext cx="5544617" cy="5212080"/>
        </p:xfrm>
        <a:graphic>
          <a:graphicData uri="http://schemas.openxmlformats.org/drawingml/2006/table">
            <a:tbl>
              <a:tblPr firstRow="1" bandRow="1">
                <a:tableStyleId>{5940675A-B579-460E-94D1-54222C63F5DA}</a:tableStyleId>
              </a:tblPr>
              <a:tblGrid>
                <a:gridCol w="1633221">
                  <a:extLst>
                    <a:ext uri="{9D8B030D-6E8A-4147-A177-3AD203B41FA5}">
                      <a16:colId xmlns:a16="http://schemas.microsoft.com/office/drawing/2014/main" val="2253386403"/>
                    </a:ext>
                  </a:extLst>
                </a:gridCol>
                <a:gridCol w="3227811">
                  <a:extLst>
                    <a:ext uri="{9D8B030D-6E8A-4147-A177-3AD203B41FA5}">
                      <a16:colId xmlns:a16="http://schemas.microsoft.com/office/drawing/2014/main" val="3023088325"/>
                    </a:ext>
                  </a:extLst>
                </a:gridCol>
                <a:gridCol w="683585">
                  <a:extLst>
                    <a:ext uri="{9D8B030D-6E8A-4147-A177-3AD203B41FA5}">
                      <a16:colId xmlns:a16="http://schemas.microsoft.com/office/drawing/2014/main" val="2938475018"/>
                    </a:ext>
                  </a:extLst>
                </a:gridCol>
              </a:tblGrid>
              <a:tr h="13909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i="1" dirty="0" err="1"/>
                        <a:t>Wonderland’s</a:t>
                      </a:r>
                      <a:r>
                        <a:rPr lang="fr-FR" sz="1800" b="0" i="1" dirty="0"/>
                        <a:t> Rabbit </a:t>
                      </a:r>
                      <a:r>
                        <a:rPr lang="fr-FR" sz="1800" b="0" i="1" dirty="0" err="1"/>
                        <a:t>genome</a:t>
                      </a:r>
                      <a:r>
                        <a:rPr lang="fr-FR" sz="1800" b="0" i="1" dirty="0"/>
                        <a:t> </a:t>
                      </a:r>
                      <a:r>
                        <a:rPr lang="fr-FR" sz="1800" b="0" i="1" dirty="0" err="1"/>
                        <a:t>analysis</a:t>
                      </a:r>
                      <a:r>
                        <a:rPr lang="fr-FR" sz="1800" b="0" i="1"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noProof="0" dirty="0"/>
                        <a:t>Your article is published, but as it is not immediately accessible for everyone, you go unnoticed by the Wonderland International Congress’ Chair.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dirty="0"/>
                        <a:t>+1pt</a:t>
                      </a:r>
                    </a:p>
                  </a:txBody>
                  <a:tcPr/>
                </a:tc>
                <a:extLst>
                  <a:ext uri="{0D108BD9-81ED-4DB2-BD59-A6C34878D82A}">
                    <a16:rowId xmlns:a16="http://schemas.microsoft.com/office/drawing/2014/main" val="3059212738"/>
                  </a:ext>
                </a:extLst>
              </a:tr>
              <a:tr h="13927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i="1" dirty="0" err="1"/>
                        <a:t>Rabits</a:t>
                      </a:r>
                      <a:r>
                        <a:rPr lang="fr-FR" sz="1800" b="0" i="1" dirty="0"/>
                        <a:t> in </a:t>
                      </a:r>
                      <a:r>
                        <a:rPr lang="fr-FR" sz="1800" b="0" i="1" dirty="0" err="1"/>
                        <a:t>Wonderland</a:t>
                      </a:r>
                      <a:r>
                        <a:rPr lang="fr-FR" sz="1800" b="0" i="1" dirty="0"/>
                        <a:t>…</a:t>
                      </a:r>
                    </a:p>
                    <a:p>
                      <a:endParaRPr lang="en-US" sz="1800" noProof="0" dirty="0"/>
                    </a:p>
                  </a:txBody>
                  <a:tcPr/>
                </a:tc>
                <a:tc>
                  <a:txBody>
                    <a:bodyPr/>
                    <a:lstStyle/>
                    <a:p>
                      <a:r>
                        <a:rPr lang="en-US" sz="1800" noProof="0" dirty="0"/>
                        <a:t>Your article is published, but as it is not immediately accessible for everyone, you go unnoticed by the Wonderland International Congress’ Chair.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dirty="0"/>
                        <a:t>+1pt</a:t>
                      </a:r>
                    </a:p>
                  </a:txBody>
                  <a:tcPr/>
                </a:tc>
                <a:extLst>
                  <a:ext uri="{0D108BD9-81ED-4DB2-BD59-A6C34878D82A}">
                    <a16:rowId xmlns:a16="http://schemas.microsoft.com/office/drawing/2014/main" val="1192623009"/>
                  </a:ext>
                </a:extLst>
              </a:tr>
              <a:tr h="13927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i="1" dirty="0"/>
                        <a:t>The </a:t>
                      </a:r>
                      <a:r>
                        <a:rPr lang="fr-FR" sz="1800" b="0" i="1" dirty="0" err="1"/>
                        <a:t>rabbit</a:t>
                      </a:r>
                      <a:r>
                        <a:rPr lang="fr-FR" sz="1800" b="0" i="1" dirty="0"/>
                        <a:t> </a:t>
                      </a:r>
                      <a:r>
                        <a:rPr lang="fr-FR" sz="1800" b="0" i="1" dirty="0" err="1"/>
                        <a:t>genome</a:t>
                      </a:r>
                      <a:r>
                        <a:rPr lang="fr-FR" sz="1800" b="0" i="1" dirty="0"/>
                        <a:t> </a:t>
                      </a:r>
                      <a:r>
                        <a:rPr lang="fr-FR" sz="1800" b="0" i="1" dirty="0" err="1"/>
                        <a:t>sequence</a:t>
                      </a:r>
                      <a:r>
                        <a:rPr lang="fr-FR" sz="1800" b="0" i="1" dirty="0"/>
                        <a:t>…</a:t>
                      </a:r>
                    </a:p>
                  </a:txBody>
                  <a:tcPr/>
                </a:tc>
                <a:tc>
                  <a:txBody>
                    <a:bodyPr/>
                    <a:lstStyle/>
                    <a:p>
                      <a:r>
                        <a:rPr lang="en-US" sz="1800" noProof="0" dirty="0"/>
                        <a:t>Your article is published, but as it is not immediately accessible for everyone, you go unnoticed by the Wonderland International Congress’ Chair.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dirty="0"/>
                        <a:t>+1pt</a:t>
                      </a:r>
                    </a:p>
                  </a:txBody>
                  <a:tcPr/>
                </a:tc>
                <a:extLst>
                  <a:ext uri="{0D108BD9-81ED-4DB2-BD59-A6C34878D82A}">
                    <a16:rowId xmlns:a16="http://schemas.microsoft.com/office/drawing/2014/main" val="433163438"/>
                  </a:ext>
                </a:extLst>
              </a:tr>
            </a:tbl>
          </a:graphicData>
        </a:graphic>
      </p:graphicFrame>
      <p:pic>
        <p:nvPicPr>
          <p:cNvPr id="6" name="Image 5" descr="Une image contenant texte&#10;&#10;Description générée automatiquement">
            <a:extLst>
              <a:ext uri="{FF2B5EF4-FFF2-40B4-BE49-F238E27FC236}">
                <a16:creationId xmlns:a16="http://schemas.microsoft.com/office/drawing/2014/main" id="{968C7A53-BDAF-FB43-BF56-E581C8352F8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1816100"/>
            <a:ext cx="3370827" cy="4730332"/>
          </a:xfrm>
          <a:prstGeom prst="rect">
            <a:avLst/>
          </a:prstGeom>
        </p:spPr>
      </p:pic>
    </p:spTree>
    <p:extLst>
      <p:ext uri="{BB962C8B-B14F-4D97-AF65-F5344CB8AC3E}">
        <p14:creationId xmlns:p14="http://schemas.microsoft.com/office/powerpoint/2010/main" val="35928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The </a:t>
            </a:r>
            <a:r>
              <a:rPr lang="fr-CH" dirty="0" err="1"/>
              <a:t>Submission</a:t>
            </a:r>
            <a:r>
              <a:rPr lang="fr-CH" dirty="0"/>
              <a:t> </a:t>
            </a:r>
            <a:r>
              <a:rPr lang="fr-CH" dirty="0" err="1"/>
              <a:t>Gamble</a:t>
            </a:r>
            <a:endParaRPr lang="fr-CH" dirty="0"/>
          </a:p>
        </p:txBody>
      </p:sp>
      <p:pic>
        <p:nvPicPr>
          <p:cNvPr id="5" name="Image 4">
            <a:extLst>
              <a:ext uri="{FF2B5EF4-FFF2-40B4-BE49-F238E27FC236}">
                <a16:creationId xmlns:a16="http://schemas.microsoft.com/office/drawing/2014/main" id="{0CC5CE69-15A7-194F-AE20-59521C19AE06}"/>
              </a:ext>
            </a:extLst>
          </p:cNvPr>
          <p:cNvPicPr>
            <a:picLocks noChangeAspect="1"/>
          </p:cNvPicPr>
          <p:nvPr/>
        </p:nvPicPr>
        <p:blipFill>
          <a:blip r:embed="rId3"/>
          <a:stretch>
            <a:fillRect/>
          </a:stretch>
        </p:blipFill>
        <p:spPr>
          <a:xfrm>
            <a:off x="8062701" y="100733"/>
            <a:ext cx="1081299" cy="1024011"/>
          </a:xfrm>
          <a:prstGeom prst="rect">
            <a:avLst/>
          </a:prstGeom>
        </p:spPr>
      </p:pic>
      <p:pic>
        <p:nvPicPr>
          <p:cNvPr id="4" name="Image 3" descr="Une image contenant texte&#10;&#10;Description générée automatiquement">
            <a:extLst>
              <a:ext uri="{FF2B5EF4-FFF2-40B4-BE49-F238E27FC236}">
                <a16:creationId xmlns:a16="http://schemas.microsoft.com/office/drawing/2014/main" id="{B42A36BE-C82C-6543-A908-6A23C99763F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496" y="1844824"/>
            <a:ext cx="3335331" cy="4680520"/>
          </a:xfrm>
          <a:prstGeom prst="rect">
            <a:avLst/>
          </a:prstGeom>
        </p:spPr>
      </p:pic>
      <p:graphicFrame>
        <p:nvGraphicFramePr>
          <p:cNvPr id="7" name="Tableau 6">
            <a:extLst>
              <a:ext uri="{FF2B5EF4-FFF2-40B4-BE49-F238E27FC236}">
                <a16:creationId xmlns:a16="http://schemas.microsoft.com/office/drawing/2014/main" id="{CCDE432D-A501-484A-9FB3-09A1016C6254}"/>
              </a:ext>
            </a:extLst>
          </p:cNvPr>
          <p:cNvGraphicFramePr>
            <a:graphicFrameLocks noGrp="1"/>
          </p:cNvGraphicFramePr>
          <p:nvPr>
            <p:extLst>
              <p:ext uri="{D42A27DB-BD31-4B8C-83A1-F6EECF244321}">
                <p14:modId xmlns:p14="http://schemas.microsoft.com/office/powerpoint/2010/main" val="1158516697"/>
              </p:ext>
            </p:extLst>
          </p:nvPr>
        </p:nvGraphicFramePr>
        <p:xfrm>
          <a:off x="3370827" y="1700808"/>
          <a:ext cx="5544617" cy="4937760"/>
        </p:xfrm>
        <a:graphic>
          <a:graphicData uri="http://schemas.openxmlformats.org/drawingml/2006/table">
            <a:tbl>
              <a:tblPr firstRow="1" bandRow="1">
                <a:tableStyleId>{5940675A-B579-460E-94D1-54222C63F5DA}</a:tableStyleId>
              </a:tblPr>
              <a:tblGrid>
                <a:gridCol w="1633221">
                  <a:extLst>
                    <a:ext uri="{9D8B030D-6E8A-4147-A177-3AD203B41FA5}">
                      <a16:colId xmlns:a16="http://schemas.microsoft.com/office/drawing/2014/main" val="2253386403"/>
                    </a:ext>
                  </a:extLst>
                </a:gridCol>
                <a:gridCol w="3227811">
                  <a:extLst>
                    <a:ext uri="{9D8B030D-6E8A-4147-A177-3AD203B41FA5}">
                      <a16:colId xmlns:a16="http://schemas.microsoft.com/office/drawing/2014/main" val="3023088325"/>
                    </a:ext>
                  </a:extLst>
                </a:gridCol>
                <a:gridCol w="683585">
                  <a:extLst>
                    <a:ext uri="{9D8B030D-6E8A-4147-A177-3AD203B41FA5}">
                      <a16:colId xmlns:a16="http://schemas.microsoft.com/office/drawing/2014/main" val="2938475018"/>
                    </a:ext>
                  </a:extLst>
                </a:gridCol>
              </a:tblGrid>
              <a:tr h="13909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i="1" dirty="0" err="1"/>
                        <a:t>Wonderland’s</a:t>
                      </a:r>
                      <a:r>
                        <a:rPr lang="fr-FR" sz="1800" b="0" i="1" dirty="0"/>
                        <a:t> Rabbit </a:t>
                      </a:r>
                      <a:r>
                        <a:rPr lang="fr-FR" sz="1800" b="0" i="1" dirty="0" err="1"/>
                        <a:t>genome</a:t>
                      </a:r>
                      <a:r>
                        <a:rPr lang="fr-FR" sz="1800" b="0" i="1" dirty="0"/>
                        <a:t> </a:t>
                      </a:r>
                      <a:r>
                        <a:rPr lang="fr-FR" sz="1800" b="0" i="1" dirty="0" err="1"/>
                        <a:t>analysis</a:t>
                      </a:r>
                      <a:r>
                        <a:rPr lang="fr-FR" sz="1800" b="0" i="1"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noProof="0" dirty="0"/>
                        <a:t>Your paper is accepted but you have to pay the 4000 $ out of your own pocket because your institution doesn’t fund publication in a hybrid journal.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dirty="0"/>
                        <a:t>+1pt</a:t>
                      </a:r>
                    </a:p>
                  </a:txBody>
                  <a:tcPr/>
                </a:tc>
                <a:extLst>
                  <a:ext uri="{0D108BD9-81ED-4DB2-BD59-A6C34878D82A}">
                    <a16:rowId xmlns:a16="http://schemas.microsoft.com/office/drawing/2014/main" val="3059212738"/>
                  </a:ext>
                </a:extLst>
              </a:tr>
              <a:tr h="13927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i="1" dirty="0" err="1"/>
                        <a:t>Rabits</a:t>
                      </a:r>
                      <a:r>
                        <a:rPr lang="fr-FR" sz="1800" b="0" i="1" dirty="0"/>
                        <a:t> in </a:t>
                      </a:r>
                      <a:r>
                        <a:rPr lang="fr-FR" sz="1800" b="0" i="1" dirty="0" err="1"/>
                        <a:t>Wonderland</a:t>
                      </a:r>
                      <a:r>
                        <a:rPr lang="fr-FR" sz="1800" b="0" i="1" dirty="0"/>
                        <a:t>…</a:t>
                      </a:r>
                    </a:p>
                    <a:p>
                      <a:endParaRPr lang="en-US" sz="1800" noProof="0" dirty="0"/>
                    </a:p>
                  </a:txBody>
                  <a:tcPr/>
                </a:tc>
                <a:tc>
                  <a:txBody>
                    <a:bodyPr/>
                    <a:lstStyle/>
                    <a:p>
                      <a:r>
                        <a:rPr lang="en-US" sz="1800" noProof="0" dirty="0"/>
                        <a:t>Your paper is accepted but you have to pay the 4000 $ out of your own pocket because your institution doesn’t fund publication in a hybrid journal.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+1pt</a:t>
                      </a:r>
                    </a:p>
                  </a:txBody>
                  <a:tcPr/>
                </a:tc>
                <a:extLst>
                  <a:ext uri="{0D108BD9-81ED-4DB2-BD59-A6C34878D82A}">
                    <a16:rowId xmlns:a16="http://schemas.microsoft.com/office/drawing/2014/main" val="1192623009"/>
                  </a:ext>
                </a:extLst>
              </a:tr>
              <a:tr h="13927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i="1" dirty="0"/>
                        <a:t>The </a:t>
                      </a:r>
                      <a:r>
                        <a:rPr lang="fr-FR" sz="1800" b="0" i="1" dirty="0" err="1"/>
                        <a:t>rabbit</a:t>
                      </a:r>
                      <a:r>
                        <a:rPr lang="fr-FR" sz="1800" b="0" i="1" dirty="0"/>
                        <a:t> </a:t>
                      </a:r>
                      <a:r>
                        <a:rPr lang="fr-FR" sz="1800" b="0" i="1" dirty="0" err="1"/>
                        <a:t>genome</a:t>
                      </a:r>
                      <a:r>
                        <a:rPr lang="fr-FR" sz="1800" b="0" i="1" dirty="0"/>
                        <a:t> </a:t>
                      </a:r>
                      <a:r>
                        <a:rPr lang="fr-FR" sz="1800" b="0" i="1" dirty="0" err="1"/>
                        <a:t>sequence</a:t>
                      </a:r>
                      <a:r>
                        <a:rPr lang="fr-FR" sz="1800" b="0" i="1"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rPr>
                        <a:t>Your paper is accepted and fortunately one of your co-author’s institution has an agreement with the publisher and funds the publication.</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u="none" strike="noStrike" kern="1200" cap="none" spc="0" normalizeH="0" baseline="0" noProof="0" dirty="0">
                          <a:ln>
                            <a:noFill/>
                          </a:ln>
                          <a:solidFill>
                            <a:prstClr val="black"/>
                          </a:solidFill>
                          <a:effectLst/>
                          <a:uLnTx/>
                          <a:uFillTx/>
                        </a:rPr>
                        <a:t>+2pt</a:t>
                      </a:r>
                      <a:endParaRPr kumimoji="0" lang="en-US" sz="1800" b="1"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33163438"/>
                  </a:ext>
                </a:extLst>
              </a:tr>
            </a:tbl>
          </a:graphicData>
        </a:graphic>
      </p:graphicFrame>
    </p:spTree>
    <p:extLst>
      <p:ext uri="{BB962C8B-B14F-4D97-AF65-F5344CB8AC3E}">
        <p14:creationId xmlns:p14="http://schemas.microsoft.com/office/powerpoint/2010/main" val="2900770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The </a:t>
            </a:r>
            <a:r>
              <a:rPr lang="fr-CH" dirty="0" err="1"/>
              <a:t>Submission</a:t>
            </a:r>
            <a:r>
              <a:rPr lang="fr-CH" dirty="0"/>
              <a:t> </a:t>
            </a:r>
            <a:r>
              <a:rPr lang="fr-CH" dirty="0" err="1"/>
              <a:t>Gamble</a:t>
            </a:r>
            <a:endParaRPr lang="fr-CH" dirty="0"/>
          </a:p>
        </p:txBody>
      </p:sp>
      <p:pic>
        <p:nvPicPr>
          <p:cNvPr id="5" name="Image 4">
            <a:extLst>
              <a:ext uri="{FF2B5EF4-FFF2-40B4-BE49-F238E27FC236}">
                <a16:creationId xmlns:a16="http://schemas.microsoft.com/office/drawing/2014/main" id="{0CC5CE69-15A7-194F-AE20-59521C19AE06}"/>
              </a:ext>
            </a:extLst>
          </p:cNvPr>
          <p:cNvPicPr>
            <a:picLocks noChangeAspect="1"/>
          </p:cNvPicPr>
          <p:nvPr/>
        </p:nvPicPr>
        <p:blipFill>
          <a:blip r:embed="rId3"/>
          <a:stretch>
            <a:fillRect/>
          </a:stretch>
        </p:blipFill>
        <p:spPr>
          <a:xfrm>
            <a:off x="8062701" y="100733"/>
            <a:ext cx="1081299" cy="1024011"/>
          </a:xfrm>
          <a:prstGeom prst="rect">
            <a:avLst/>
          </a:prstGeom>
        </p:spPr>
      </p:pic>
      <p:graphicFrame>
        <p:nvGraphicFramePr>
          <p:cNvPr id="7" name="Tableau 6">
            <a:extLst>
              <a:ext uri="{FF2B5EF4-FFF2-40B4-BE49-F238E27FC236}">
                <a16:creationId xmlns:a16="http://schemas.microsoft.com/office/drawing/2014/main" id="{CCDE432D-A501-484A-9FB3-09A1016C6254}"/>
              </a:ext>
            </a:extLst>
          </p:cNvPr>
          <p:cNvGraphicFramePr>
            <a:graphicFrameLocks noGrp="1"/>
          </p:cNvGraphicFramePr>
          <p:nvPr>
            <p:extLst>
              <p:ext uri="{D42A27DB-BD31-4B8C-83A1-F6EECF244321}">
                <p14:modId xmlns:p14="http://schemas.microsoft.com/office/powerpoint/2010/main" val="1024227479"/>
              </p:ext>
            </p:extLst>
          </p:nvPr>
        </p:nvGraphicFramePr>
        <p:xfrm>
          <a:off x="3368438" y="1974544"/>
          <a:ext cx="5544617" cy="4389120"/>
        </p:xfrm>
        <a:graphic>
          <a:graphicData uri="http://schemas.openxmlformats.org/drawingml/2006/table">
            <a:tbl>
              <a:tblPr firstRow="1" bandRow="1">
                <a:tableStyleId>{5940675A-B579-460E-94D1-54222C63F5DA}</a:tableStyleId>
              </a:tblPr>
              <a:tblGrid>
                <a:gridCol w="1633221">
                  <a:extLst>
                    <a:ext uri="{9D8B030D-6E8A-4147-A177-3AD203B41FA5}">
                      <a16:colId xmlns:a16="http://schemas.microsoft.com/office/drawing/2014/main" val="2253386403"/>
                    </a:ext>
                  </a:extLst>
                </a:gridCol>
                <a:gridCol w="3227811">
                  <a:extLst>
                    <a:ext uri="{9D8B030D-6E8A-4147-A177-3AD203B41FA5}">
                      <a16:colId xmlns:a16="http://schemas.microsoft.com/office/drawing/2014/main" val="3023088325"/>
                    </a:ext>
                  </a:extLst>
                </a:gridCol>
                <a:gridCol w="683585">
                  <a:extLst>
                    <a:ext uri="{9D8B030D-6E8A-4147-A177-3AD203B41FA5}">
                      <a16:colId xmlns:a16="http://schemas.microsoft.com/office/drawing/2014/main" val="2938475018"/>
                    </a:ext>
                  </a:extLst>
                </a:gridCol>
              </a:tblGrid>
              <a:tr h="13909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i="1" dirty="0" err="1"/>
                        <a:t>Wonderland’s</a:t>
                      </a:r>
                      <a:r>
                        <a:rPr lang="fr-FR" sz="1800" b="0" i="1" dirty="0"/>
                        <a:t> Rabbit </a:t>
                      </a:r>
                      <a:r>
                        <a:rPr lang="fr-FR" sz="1800" b="0" i="1" dirty="0" err="1"/>
                        <a:t>genome</a:t>
                      </a:r>
                      <a:r>
                        <a:rPr lang="fr-FR" sz="1800" b="0" i="1" dirty="0"/>
                        <a:t> </a:t>
                      </a:r>
                      <a:r>
                        <a:rPr lang="fr-FR" sz="1800" b="0" i="1" dirty="0" err="1"/>
                        <a:t>analysis</a:t>
                      </a:r>
                      <a:r>
                        <a:rPr lang="fr-FR" sz="1800" b="0" i="1"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noProof="0" dirty="0"/>
                        <a:t>That’s a predatory publisher! Your article is published without any peer review and you are the shame of the community.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dirty="0"/>
                        <a:t>-2pt</a:t>
                      </a:r>
                    </a:p>
                  </a:txBody>
                  <a:tcPr/>
                </a:tc>
                <a:extLst>
                  <a:ext uri="{0D108BD9-81ED-4DB2-BD59-A6C34878D82A}">
                    <a16:rowId xmlns:a16="http://schemas.microsoft.com/office/drawing/2014/main" val="3059212738"/>
                  </a:ext>
                </a:extLst>
              </a:tr>
              <a:tr h="13927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i="1" dirty="0" err="1"/>
                        <a:t>Rabits</a:t>
                      </a:r>
                      <a:r>
                        <a:rPr lang="fr-FR" sz="1800" b="0" i="1" dirty="0"/>
                        <a:t> in </a:t>
                      </a:r>
                      <a:r>
                        <a:rPr lang="fr-FR" sz="1800" b="0" i="1" dirty="0" err="1"/>
                        <a:t>Wonderland</a:t>
                      </a:r>
                      <a:r>
                        <a:rPr lang="fr-FR" sz="1800" b="0" i="1" dirty="0"/>
                        <a:t>…</a:t>
                      </a:r>
                    </a:p>
                    <a:p>
                      <a:endParaRPr lang="en-US" sz="180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noProof="0" dirty="0"/>
                        <a:t>That’s a predatory publisher! Your article is published without any peer review and you are the shame of the community.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dirty="0"/>
                        <a:t>-2pt</a:t>
                      </a:r>
                    </a:p>
                  </a:txBody>
                  <a:tcPr/>
                </a:tc>
                <a:extLst>
                  <a:ext uri="{0D108BD9-81ED-4DB2-BD59-A6C34878D82A}">
                    <a16:rowId xmlns:a16="http://schemas.microsoft.com/office/drawing/2014/main" val="1192623009"/>
                  </a:ext>
                </a:extLst>
              </a:tr>
              <a:tr h="13927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i="1" dirty="0"/>
                        <a:t>The </a:t>
                      </a:r>
                      <a:r>
                        <a:rPr lang="fr-FR" sz="1800" b="0" i="1" dirty="0" err="1"/>
                        <a:t>rabbit</a:t>
                      </a:r>
                      <a:r>
                        <a:rPr lang="fr-FR" sz="1800" b="0" i="1" dirty="0"/>
                        <a:t> </a:t>
                      </a:r>
                      <a:r>
                        <a:rPr lang="fr-FR" sz="1800" b="0" i="1" dirty="0" err="1"/>
                        <a:t>genome</a:t>
                      </a:r>
                      <a:r>
                        <a:rPr lang="fr-FR" sz="1800" b="0" i="1" dirty="0"/>
                        <a:t> </a:t>
                      </a:r>
                      <a:r>
                        <a:rPr lang="fr-FR" sz="1800" b="0" i="1" dirty="0" err="1"/>
                        <a:t>sequence</a:t>
                      </a:r>
                      <a:r>
                        <a:rPr lang="fr-FR" sz="1800" b="0" i="1"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noProof="0" dirty="0"/>
                        <a:t>That’s a predatory publisher! Your article is published without any peer review and you are the shame of the community.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a:t>-2pt</a:t>
                      </a:r>
                      <a:endParaRPr lang="fr-FR" sz="1800" b="1" dirty="0"/>
                    </a:p>
                  </a:txBody>
                  <a:tcPr/>
                </a:tc>
                <a:extLst>
                  <a:ext uri="{0D108BD9-81ED-4DB2-BD59-A6C34878D82A}">
                    <a16:rowId xmlns:a16="http://schemas.microsoft.com/office/drawing/2014/main" val="433163438"/>
                  </a:ext>
                </a:extLst>
              </a:tr>
            </a:tbl>
          </a:graphicData>
        </a:graphic>
      </p:graphicFrame>
      <p:pic>
        <p:nvPicPr>
          <p:cNvPr id="6" name="Image 5" descr="Une image contenant texte&#10;&#10;Description générée automatiquement">
            <a:extLst>
              <a:ext uri="{FF2B5EF4-FFF2-40B4-BE49-F238E27FC236}">
                <a16:creationId xmlns:a16="http://schemas.microsoft.com/office/drawing/2014/main" id="{61A4D6AF-1192-5A4E-9E93-C462DB427F7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331" y="1816099"/>
            <a:ext cx="3353496" cy="4706011"/>
          </a:xfrm>
          <a:prstGeom prst="rect">
            <a:avLst/>
          </a:prstGeom>
        </p:spPr>
      </p:pic>
    </p:spTree>
    <p:extLst>
      <p:ext uri="{BB962C8B-B14F-4D97-AF65-F5344CB8AC3E}">
        <p14:creationId xmlns:p14="http://schemas.microsoft.com/office/powerpoint/2010/main" val="572756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The </a:t>
            </a:r>
            <a:r>
              <a:rPr lang="fr-CH" dirty="0" err="1"/>
              <a:t>Submission</a:t>
            </a:r>
            <a:r>
              <a:rPr lang="fr-CH" dirty="0"/>
              <a:t> </a:t>
            </a:r>
            <a:r>
              <a:rPr lang="fr-CH" dirty="0" err="1"/>
              <a:t>Gamble</a:t>
            </a:r>
            <a:endParaRPr lang="fr-CH" dirty="0"/>
          </a:p>
        </p:txBody>
      </p:sp>
      <p:pic>
        <p:nvPicPr>
          <p:cNvPr id="5" name="Image 4">
            <a:extLst>
              <a:ext uri="{FF2B5EF4-FFF2-40B4-BE49-F238E27FC236}">
                <a16:creationId xmlns:a16="http://schemas.microsoft.com/office/drawing/2014/main" id="{0CC5CE69-15A7-194F-AE20-59521C19AE06}"/>
              </a:ext>
            </a:extLst>
          </p:cNvPr>
          <p:cNvPicPr>
            <a:picLocks noChangeAspect="1"/>
          </p:cNvPicPr>
          <p:nvPr/>
        </p:nvPicPr>
        <p:blipFill>
          <a:blip r:embed="rId3"/>
          <a:stretch>
            <a:fillRect/>
          </a:stretch>
        </p:blipFill>
        <p:spPr>
          <a:xfrm>
            <a:off x="8062701" y="100733"/>
            <a:ext cx="1081299" cy="1024011"/>
          </a:xfrm>
          <a:prstGeom prst="rect">
            <a:avLst/>
          </a:prstGeom>
        </p:spPr>
      </p:pic>
      <p:graphicFrame>
        <p:nvGraphicFramePr>
          <p:cNvPr id="7" name="Tableau 6">
            <a:extLst>
              <a:ext uri="{FF2B5EF4-FFF2-40B4-BE49-F238E27FC236}">
                <a16:creationId xmlns:a16="http://schemas.microsoft.com/office/drawing/2014/main" id="{CCDE432D-A501-484A-9FB3-09A1016C6254}"/>
              </a:ext>
            </a:extLst>
          </p:cNvPr>
          <p:cNvGraphicFramePr>
            <a:graphicFrameLocks noGrp="1"/>
          </p:cNvGraphicFramePr>
          <p:nvPr>
            <p:extLst>
              <p:ext uri="{D42A27DB-BD31-4B8C-83A1-F6EECF244321}">
                <p14:modId xmlns:p14="http://schemas.microsoft.com/office/powerpoint/2010/main" val="375794092"/>
              </p:ext>
            </p:extLst>
          </p:nvPr>
        </p:nvGraphicFramePr>
        <p:xfrm>
          <a:off x="3370827" y="1700808"/>
          <a:ext cx="5544617" cy="5118671"/>
        </p:xfrm>
        <a:graphic>
          <a:graphicData uri="http://schemas.openxmlformats.org/drawingml/2006/table">
            <a:tbl>
              <a:tblPr firstRow="1" bandRow="1">
                <a:tableStyleId>{5940675A-B579-460E-94D1-54222C63F5DA}</a:tableStyleId>
              </a:tblPr>
              <a:tblGrid>
                <a:gridCol w="1633221">
                  <a:extLst>
                    <a:ext uri="{9D8B030D-6E8A-4147-A177-3AD203B41FA5}">
                      <a16:colId xmlns:a16="http://schemas.microsoft.com/office/drawing/2014/main" val="2253386403"/>
                    </a:ext>
                  </a:extLst>
                </a:gridCol>
                <a:gridCol w="3227811">
                  <a:extLst>
                    <a:ext uri="{9D8B030D-6E8A-4147-A177-3AD203B41FA5}">
                      <a16:colId xmlns:a16="http://schemas.microsoft.com/office/drawing/2014/main" val="3023088325"/>
                    </a:ext>
                  </a:extLst>
                </a:gridCol>
                <a:gridCol w="683585">
                  <a:extLst>
                    <a:ext uri="{9D8B030D-6E8A-4147-A177-3AD203B41FA5}">
                      <a16:colId xmlns:a16="http://schemas.microsoft.com/office/drawing/2014/main" val="2938475018"/>
                    </a:ext>
                  </a:extLst>
                </a:gridCol>
              </a:tblGrid>
              <a:tr h="19782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i="1" dirty="0" err="1"/>
                        <a:t>Wonderland’s</a:t>
                      </a:r>
                      <a:r>
                        <a:rPr lang="fr-FR" sz="1800" b="0" i="1" dirty="0"/>
                        <a:t> Rabbit </a:t>
                      </a:r>
                      <a:r>
                        <a:rPr lang="fr-FR" sz="1800" b="0" i="1" dirty="0" err="1"/>
                        <a:t>genome</a:t>
                      </a:r>
                      <a:r>
                        <a:rPr lang="fr-FR" sz="1800" b="0" i="1" dirty="0"/>
                        <a:t> </a:t>
                      </a:r>
                      <a:r>
                        <a:rPr lang="fr-FR" sz="1800" b="0" i="1" dirty="0" err="1"/>
                        <a:t>analysis</a:t>
                      </a:r>
                      <a:r>
                        <a:rPr lang="fr-FR" sz="1800" b="0" i="1"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noProof="0" dirty="0"/>
                        <a:t>Convincing your co-authors wasn’t easy. But the paper is accepted and thanks to the deposit of the preprint, you have already been contacted by a colleague for a future collaboration on a project.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u="none" strike="noStrike" kern="1200" cap="none" spc="0" normalizeH="0" baseline="0" noProof="0" dirty="0">
                          <a:ln>
                            <a:noFill/>
                          </a:ln>
                          <a:solidFill>
                            <a:prstClr val="black"/>
                          </a:solidFill>
                          <a:effectLst/>
                          <a:uLnTx/>
                          <a:uFillTx/>
                        </a:rPr>
                        <a:t>+2pt</a:t>
                      </a:r>
                      <a:endParaRPr kumimoji="0" lang="en-US" sz="1800" b="1"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3059212738"/>
                  </a:ext>
                </a:extLst>
              </a:tr>
              <a:tr h="17085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i="1" dirty="0" err="1"/>
                        <a:t>Rabits</a:t>
                      </a:r>
                      <a:r>
                        <a:rPr lang="fr-FR" sz="1800" b="0" i="1" dirty="0"/>
                        <a:t> in </a:t>
                      </a:r>
                      <a:r>
                        <a:rPr lang="fr-FR" sz="1800" b="0" i="1" dirty="0" err="1"/>
                        <a:t>Wonderland</a:t>
                      </a:r>
                      <a:r>
                        <a:rPr lang="fr-FR" sz="1800" b="0" i="1" dirty="0"/>
                        <a:t>…</a:t>
                      </a:r>
                    </a:p>
                    <a:p>
                      <a:endParaRPr lang="en-US" sz="1800" noProof="0" dirty="0"/>
                    </a:p>
                  </a:txBody>
                  <a:tcPr/>
                </a:tc>
                <a:tc>
                  <a:txBody>
                    <a:bodyPr/>
                    <a:lstStyle/>
                    <a:p>
                      <a:r>
                        <a:rPr lang="en-US" sz="1800" noProof="0" dirty="0"/>
                        <a:t>Your paper is accepted and thanks to the deposit of the preprint, you have already been contacted by a colleague for a collaboration on a future project.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u="none" strike="noStrike" kern="1200" cap="none" spc="0" normalizeH="0" baseline="0" noProof="0" dirty="0">
                          <a:ln>
                            <a:noFill/>
                          </a:ln>
                          <a:solidFill>
                            <a:prstClr val="black"/>
                          </a:solidFill>
                          <a:effectLst/>
                          <a:uLnTx/>
                          <a:uFillTx/>
                        </a:rPr>
                        <a:t>+2pt</a:t>
                      </a:r>
                      <a:endParaRPr kumimoji="0" lang="en-US" sz="1800" b="1"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1192623009"/>
                  </a:ext>
                </a:extLst>
              </a:tr>
              <a:tr h="1369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i="1" dirty="0"/>
                        <a:t>The </a:t>
                      </a:r>
                      <a:r>
                        <a:rPr lang="fr-FR" sz="1800" b="0" i="1" dirty="0" err="1"/>
                        <a:t>rabbit</a:t>
                      </a:r>
                      <a:r>
                        <a:rPr lang="fr-FR" sz="1800" b="0" i="1" dirty="0"/>
                        <a:t> </a:t>
                      </a:r>
                      <a:r>
                        <a:rPr lang="fr-FR" sz="1800" b="0" i="1" dirty="0" err="1"/>
                        <a:t>genome</a:t>
                      </a:r>
                      <a:r>
                        <a:rPr lang="fr-FR" sz="1800" b="0" i="1" dirty="0"/>
                        <a:t> </a:t>
                      </a:r>
                      <a:r>
                        <a:rPr lang="fr-FR" sz="1800" b="0" i="1" dirty="0" err="1"/>
                        <a:t>sequence</a:t>
                      </a:r>
                      <a:r>
                        <a:rPr lang="fr-FR" sz="1800" b="0" i="1"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noProof="0" dirty="0"/>
                        <a:t>Your co-authors do not approve your choice and you waste a month trying in vain to convince them.</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u="none" strike="noStrike" kern="1200" cap="none" spc="0" normalizeH="0" baseline="0" noProof="0" dirty="0">
                          <a:ln>
                            <a:noFill/>
                          </a:ln>
                          <a:solidFill>
                            <a:prstClr val="black"/>
                          </a:solidFill>
                          <a:effectLst/>
                          <a:uLnTx/>
                          <a:uFillTx/>
                        </a:rPr>
                        <a:t>-1pt</a:t>
                      </a:r>
                      <a:endParaRPr kumimoji="0" lang="en-US" sz="1800" b="1"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33163438"/>
                  </a:ext>
                </a:extLst>
              </a:tr>
            </a:tbl>
          </a:graphicData>
        </a:graphic>
      </p:graphicFrame>
      <p:pic>
        <p:nvPicPr>
          <p:cNvPr id="6" name="Image 5" descr="Une image contenant texte&#10;&#10;Description générée automatiquement">
            <a:extLst>
              <a:ext uri="{FF2B5EF4-FFF2-40B4-BE49-F238E27FC236}">
                <a16:creationId xmlns:a16="http://schemas.microsoft.com/office/drawing/2014/main" id="{1ADBF8B2-733D-9B47-AFEB-7C9F365DF79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211" y="1816100"/>
            <a:ext cx="3344616" cy="4693550"/>
          </a:xfrm>
          <a:prstGeom prst="rect">
            <a:avLst/>
          </a:prstGeom>
        </p:spPr>
      </p:pic>
    </p:spTree>
    <p:extLst>
      <p:ext uri="{BB962C8B-B14F-4D97-AF65-F5344CB8AC3E}">
        <p14:creationId xmlns:p14="http://schemas.microsoft.com/office/powerpoint/2010/main" val="2021297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The </a:t>
            </a:r>
            <a:r>
              <a:rPr lang="fr-CH" dirty="0" err="1"/>
              <a:t>Submission</a:t>
            </a:r>
            <a:r>
              <a:rPr lang="fr-CH" dirty="0"/>
              <a:t> </a:t>
            </a:r>
            <a:r>
              <a:rPr lang="fr-CH" dirty="0" err="1"/>
              <a:t>Gamble</a:t>
            </a:r>
            <a:endParaRPr lang="fr-CH" dirty="0"/>
          </a:p>
        </p:txBody>
      </p:sp>
      <p:pic>
        <p:nvPicPr>
          <p:cNvPr id="5" name="Image 4">
            <a:extLst>
              <a:ext uri="{FF2B5EF4-FFF2-40B4-BE49-F238E27FC236}">
                <a16:creationId xmlns:a16="http://schemas.microsoft.com/office/drawing/2014/main" id="{0CC5CE69-15A7-194F-AE20-59521C19AE06}"/>
              </a:ext>
            </a:extLst>
          </p:cNvPr>
          <p:cNvPicPr>
            <a:picLocks noChangeAspect="1"/>
          </p:cNvPicPr>
          <p:nvPr/>
        </p:nvPicPr>
        <p:blipFill>
          <a:blip r:embed="rId3"/>
          <a:stretch>
            <a:fillRect/>
          </a:stretch>
        </p:blipFill>
        <p:spPr>
          <a:xfrm>
            <a:off x="8062701" y="100733"/>
            <a:ext cx="1081299" cy="1024011"/>
          </a:xfrm>
          <a:prstGeom prst="rect">
            <a:avLst/>
          </a:prstGeom>
        </p:spPr>
      </p:pic>
      <p:graphicFrame>
        <p:nvGraphicFramePr>
          <p:cNvPr id="7" name="Tableau 6">
            <a:extLst>
              <a:ext uri="{FF2B5EF4-FFF2-40B4-BE49-F238E27FC236}">
                <a16:creationId xmlns:a16="http://schemas.microsoft.com/office/drawing/2014/main" id="{CCDE432D-A501-484A-9FB3-09A1016C6254}"/>
              </a:ext>
            </a:extLst>
          </p:cNvPr>
          <p:cNvGraphicFramePr>
            <a:graphicFrameLocks noGrp="1"/>
          </p:cNvGraphicFramePr>
          <p:nvPr>
            <p:extLst>
              <p:ext uri="{D42A27DB-BD31-4B8C-83A1-F6EECF244321}">
                <p14:modId xmlns:p14="http://schemas.microsoft.com/office/powerpoint/2010/main" val="725004337"/>
              </p:ext>
            </p:extLst>
          </p:nvPr>
        </p:nvGraphicFramePr>
        <p:xfrm>
          <a:off x="3370827" y="1988840"/>
          <a:ext cx="5544617" cy="4593142"/>
        </p:xfrm>
        <a:graphic>
          <a:graphicData uri="http://schemas.openxmlformats.org/drawingml/2006/table">
            <a:tbl>
              <a:tblPr firstRow="1" bandRow="1">
                <a:tableStyleId>{5940675A-B579-460E-94D1-54222C63F5DA}</a:tableStyleId>
              </a:tblPr>
              <a:tblGrid>
                <a:gridCol w="1633221">
                  <a:extLst>
                    <a:ext uri="{9D8B030D-6E8A-4147-A177-3AD203B41FA5}">
                      <a16:colId xmlns:a16="http://schemas.microsoft.com/office/drawing/2014/main" val="2253386403"/>
                    </a:ext>
                  </a:extLst>
                </a:gridCol>
                <a:gridCol w="3227811">
                  <a:extLst>
                    <a:ext uri="{9D8B030D-6E8A-4147-A177-3AD203B41FA5}">
                      <a16:colId xmlns:a16="http://schemas.microsoft.com/office/drawing/2014/main" val="3023088325"/>
                    </a:ext>
                  </a:extLst>
                </a:gridCol>
                <a:gridCol w="683585">
                  <a:extLst>
                    <a:ext uri="{9D8B030D-6E8A-4147-A177-3AD203B41FA5}">
                      <a16:colId xmlns:a16="http://schemas.microsoft.com/office/drawing/2014/main" val="2938475018"/>
                    </a:ext>
                  </a:extLst>
                </a:gridCol>
              </a:tblGrid>
              <a:tr h="13909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i="1" dirty="0" err="1"/>
                        <a:t>Wonderland’s</a:t>
                      </a:r>
                      <a:r>
                        <a:rPr lang="fr-FR" sz="1800" b="0" i="1" dirty="0"/>
                        <a:t> Rabbit </a:t>
                      </a:r>
                      <a:r>
                        <a:rPr lang="fr-FR" sz="1800" b="0" i="1" dirty="0" err="1"/>
                        <a:t>genome</a:t>
                      </a:r>
                      <a:r>
                        <a:rPr lang="fr-FR" sz="1800" b="0" i="1" dirty="0"/>
                        <a:t> </a:t>
                      </a:r>
                      <a:r>
                        <a:rPr lang="fr-FR" sz="1800" b="0" i="1" dirty="0" err="1"/>
                        <a:t>analysis</a:t>
                      </a:r>
                      <a:r>
                        <a:rPr lang="fr-FR" sz="1800" b="0" i="1"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noProof="0" dirty="0"/>
                        <a:t>Unfortunately, your article was rejected. You have lost 3 months and must start the process again with another title.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dirty="0"/>
                        <a:t>-1pt</a:t>
                      </a:r>
                    </a:p>
                  </a:txBody>
                  <a:tcPr/>
                </a:tc>
                <a:extLst>
                  <a:ext uri="{0D108BD9-81ED-4DB2-BD59-A6C34878D82A}">
                    <a16:rowId xmlns:a16="http://schemas.microsoft.com/office/drawing/2014/main" val="3059212738"/>
                  </a:ext>
                </a:extLst>
              </a:tr>
              <a:tr h="13927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i="1" dirty="0" err="1"/>
                        <a:t>Rabits</a:t>
                      </a:r>
                      <a:r>
                        <a:rPr lang="fr-FR" sz="1800" b="0" i="1" dirty="0"/>
                        <a:t> in </a:t>
                      </a:r>
                      <a:r>
                        <a:rPr lang="fr-FR" sz="1800" b="0" i="1" dirty="0" err="1"/>
                        <a:t>Wonderland</a:t>
                      </a:r>
                      <a:r>
                        <a:rPr lang="fr-FR" sz="1800" b="0" i="1" dirty="0"/>
                        <a:t>…</a:t>
                      </a:r>
                    </a:p>
                    <a:p>
                      <a:endParaRPr lang="en-US" sz="180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noProof="0" dirty="0"/>
                        <a:t>Unfortunately, your article was desk rejected because the journal doesn't accept literature reviews. You must start the process again with another title.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dirty="0"/>
                        <a:t>0pt</a:t>
                      </a:r>
                    </a:p>
                  </a:txBody>
                  <a:tcPr/>
                </a:tc>
                <a:extLst>
                  <a:ext uri="{0D108BD9-81ED-4DB2-BD59-A6C34878D82A}">
                    <a16:rowId xmlns:a16="http://schemas.microsoft.com/office/drawing/2014/main" val="1192623009"/>
                  </a:ext>
                </a:extLst>
              </a:tr>
              <a:tr h="13927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i="1" dirty="0"/>
                        <a:t>The </a:t>
                      </a:r>
                      <a:r>
                        <a:rPr lang="fr-FR" sz="1800" b="0" i="1" dirty="0" err="1"/>
                        <a:t>rabbit</a:t>
                      </a:r>
                      <a:r>
                        <a:rPr lang="fr-FR" sz="1800" b="0" i="1" dirty="0"/>
                        <a:t> </a:t>
                      </a:r>
                      <a:r>
                        <a:rPr lang="fr-FR" sz="1800" b="0" i="1" dirty="0" err="1"/>
                        <a:t>genome</a:t>
                      </a:r>
                      <a:r>
                        <a:rPr lang="fr-FR" sz="1800" b="0" i="1" dirty="0"/>
                        <a:t> </a:t>
                      </a:r>
                      <a:r>
                        <a:rPr lang="fr-FR" sz="1800" b="0" i="1" dirty="0" err="1"/>
                        <a:t>sequence</a:t>
                      </a:r>
                      <a:r>
                        <a:rPr lang="fr-FR" sz="1800" b="0" i="1"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noProof="0" dirty="0"/>
                        <a:t>Congratulations! Your article was accepted and finally published after 1 year of publishing process. </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u="none" strike="noStrike" kern="1200" cap="none" spc="0" normalizeH="0" baseline="0" noProof="0" dirty="0">
                          <a:ln>
                            <a:noFill/>
                          </a:ln>
                          <a:solidFill>
                            <a:prstClr val="black"/>
                          </a:solidFill>
                          <a:effectLst/>
                          <a:uLnTx/>
                          <a:uFillTx/>
                        </a:rPr>
                        <a:t>+3pt</a:t>
                      </a:r>
                      <a:endParaRPr kumimoji="0" lang="en-US" sz="1800" b="1"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33163438"/>
                  </a:ext>
                </a:extLst>
              </a:tr>
            </a:tbl>
          </a:graphicData>
        </a:graphic>
      </p:graphicFrame>
      <p:pic>
        <p:nvPicPr>
          <p:cNvPr id="6" name="Image 5" descr="Une image contenant texte&#10;&#10;Description générée automatiquement">
            <a:extLst>
              <a:ext uri="{FF2B5EF4-FFF2-40B4-BE49-F238E27FC236}">
                <a16:creationId xmlns:a16="http://schemas.microsoft.com/office/drawing/2014/main" id="{46A44473-9CD5-AA4A-885F-4937D35B328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53" y="1816099"/>
            <a:ext cx="3368573" cy="4727169"/>
          </a:xfrm>
          <a:prstGeom prst="rect">
            <a:avLst/>
          </a:prstGeom>
        </p:spPr>
      </p:pic>
    </p:spTree>
    <p:extLst>
      <p:ext uri="{BB962C8B-B14F-4D97-AF65-F5344CB8AC3E}">
        <p14:creationId xmlns:p14="http://schemas.microsoft.com/office/powerpoint/2010/main" val="1881531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The </a:t>
            </a:r>
            <a:r>
              <a:rPr lang="fr-CH" dirty="0" err="1"/>
              <a:t>Submission</a:t>
            </a:r>
            <a:r>
              <a:rPr lang="fr-CH" dirty="0"/>
              <a:t> </a:t>
            </a:r>
            <a:r>
              <a:rPr lang="fr-CH" dirty="0" err="1"/>
              <a:t>Gamble</a:t>
            </a:r>
            <a:endParaRPr lang="fr-CH" dirty="0"/>
          </a:p>
        </p:txBody>
      </p:sp>
      <p:pic>
        <p:nvPicPr>
          <p:cNvPr id="5" name="Image 4">
            <a:extLst>
              <a:ext uri="{FF2B5EF4-FFF2-40B4-BE49-F238E27FC236}">
                <a16:creationId xmlns:a16="http://schemas.microsoft.com/office/drawing/2014/main" id="{0CC5CE69-15A7-194F-AE20-59521C19AE06}"/>
              </a:ext>
            </a:extLst>
          </p:cNvPr>
          <p:cNvPicPr>
            <a:picLocks noChangeAspect="1"/>
          </p:cNvPicPr>
          <p:nvPr/>
        </p:nvPicPr>
        <p:blipFill>
          <a:blip r:embed="rId3"/>
          <a:stretch>
            <a:fillRect/>
          </a:stretch>
        </p:blipFill>
        <p:spPr>
          <a:xfrm>
            <a:off x="8062701" y="100733"/>
            <a:ext cx="1081299" cy="1024011"/>
          </a:xfrm>
          <a:prstGeom prst="rect">
            <a:avLst/>
          </a:prstGeom>
        </p:spPr>
      </p:pic>
      <p:graphicFrame>
        <p:nvGraphicFramePr>
          <p:cNvPr id="3" name="Tableau 2">
            <a:extLst>
              <a:ext uri="{FF2B5EF4-FFF2-40B4-BE49-F238E27FC236}">
                <a16:creationId xmlns:a16="http://schemas.microsoft.com/office/drawing/2014/main" id="{8A0C277A-0A23-44FE-BF30-7E5AF8412689}"/>
              </a:ext>
            </a:extLst>
          </p:cNvPr>
          <p:cNvGraphicFramePr>
            <a:graphicFrameLocks noGrp="1"/>
          </p:cNvGraphicFramePr>
          <p:nvPr>
            <p:extLst>
              <p:ext uri="{D42A27DB-BD31-4B8C-83A1-F6EECF244321}">
                <p14:modId xmlns:p14="http://schemas.microsoft.com/office/powerpoint/2010/main" val="2488504395"/>
              </p:ext>
            </p:extLst>
          </p:nvPr>
        </p:nvGraphicFramePr>
        <p:xfrm>
          <a:off x="215515" y="2708920"/>
          <a:ext cx="8712969" cy="2931160"/>
        </p:xfrm>
        <a:graphic>
          <a:graphicData uri="http://schemas.openxmlformats.org/drawingml/2006/table">
            <a:tbl>
              <a:tblPr firstRow="1" bandRow="1">
                <a:tableStyleId>{5940675A-B579-460E-94D1-54222C63F5DA}</a:tableStyleId>
              </a:tblPr>
              <a:tblGrid>
                <a:gridCol w="2904323">
                  <a:extLst>
                    <a:ext uri="{9D8B030D-6E8A-4147-A177-3AD203B41FA5}">
                      <a16:colId xmlns:a16="http://schemas.microsoft.com/office/drawing/2014/main" val="2745169671"/>
                    </a:ext>
                  </a:extLst>
                </a:gridCol>
                <a:gridCol w="2904323">
                  <a:extLst>
                    <a:ext uri="{9D8B030D-6E8A-4147-A177-3AD203B41FA5}">
                      <a16:colId xmlns:a16="http://schemas.microsoft.com/office/drawing/2014/main" val="2089580940"/>
                    </a:ext>
                  </a:extLst>
                </a:gridCol>
                <a:gridCol w="2904323">
                  <a:extLst>
                    <a:ext uri="{9D8B030D-6E8A-4147-A177-3AD203B41FA5}">
                      <a16:colId xmlns:a16="http://schemas.microsoft.com/office/drawing/2014/main" val="1393892090"/>
                    </a:ext>
                  </a:extLst>
                </a:gridCol>
              </a:tblGrid>
              <a:tr h="370840">
                <a:tc>
                  <a:txBody>
                    <a:bodyPr/>
                    <a:lstStyle/>
                    <a:p>
                      <a:r>
                        <a:rPr lang="fr-CH" b="1" dirty="0"/>
                        <a:t>&gt;= 5 points</a:t>
                      </a:r>
                    </a:p>
                  </a:txBody>
                  <a:tcPr>
                    <a:solidFill>
                      <a:schemeClr val="bg1">
                        <a:lumMod val="85000"/>
                      </a:schemeClr>
                    </a:solidFill>
                  </a:tcPr>
                </a:tc>
                <a:tc>
                  <a:txBody>
                    <a:bodyPr/>
                    <a:lstStyle/>
                    <a:p>
                      <a:r>
                        <a:rPr lang="fr-CH" b="1" dirty="0"/>
                        <a:t>1-4 points</a:t>
                      </a:r>
                    </a:p>
                  </a:txBody>
                  <a:tcPr>
                    <a:solidFill>
                      <a:schemeClr val="bg1">
                        <a:lumMod val="85000"/>
                      </a:schemeClr>
                    </a:solidFill>
                  </a:tcPr>
                </a:tc>
                <a:tc>
                  <a:txBody>
                    <a:bodyPr/>
                    <a:lstStyle/>
                    <a:p>
                      <a:r>
                        <a:rPr lang="fr-CH" b="1" dirty="0"/>
                        <a:t>&lt;= 0 points</a:t>
                      </a:r>
                    </a:p>
                  </a:txBody>
                  <a:tcPr>
                    <a:solidFill>
                      <a:schemeClr val="bg1">
                        <a:lumMod val="85000"/>
                      </a:schemeClr>
                    </a:solidFill>
                  </a:tcPr>
                </a:tc>
                <a:extLst>
                  <a:ext uri="{0D108BD9-81ED-4DB2-BD59-A6C34878D82A}">
                    <a16:rowId xmlns:a16="http://schemas.microsoft.com/office/drawing/2014/main" val="1423298745"/>
                  </a:ext>
                </a:extLst>
              </a:tr>
              <a:tr h="370840">
                <a:tc>
                  <a:txBody>
                    <a:bodyPr/>
                    <a:lstStyle/>
                    <a:p>
                      <a:r>
                        <a:rPr lang="en-US" dirty="0"/>
                        <a:t>Congratulations! You have avoided all the pitfalls of scientific publishing. You have limited your expenses while privileging Open Access as much as possible. Your publications are expected to have a high impact.</a:t>
                      </a:r>
                      <a:endParaRPr lang="fr-CH" dirty="0"/>
                    </a:p>
                  </a:txBody>
                  <a:tcPr/>
                </a:tc>
                <a:tc>
                  <a:txBody>
                    <a:bodyPr/>
                    <a:lstStyle/>
                    <a:p>
                      <a:r>
                        <a:rPr lang="en-US" dirty="0"/>
                        <a:t>Thanks to thoughtful choices, you have managed to publish all your articles. This experience will be useful to further optimize the impact of your next publications.</a:t>
                      </a:r>
                      <a:endParaRPr lang="fr-CH" dirty="0"/>
                    </a:p>
                  </a:txBody>
                  <a:tcPr/>
                </a:tc>
                <a:tc>
                  <a:txBody>
                    <a:bodyPr/>
                    <a:lstStyle/>
                    <a:p>
                      <a:r>
                        <a:rPr lang="en-US" dirty="0"/>
                        <a:t>Were your choices too audacious? Did you lack luck or resources? Always carefully evaluate the journals to which you submit your articles and don't hesitate to seek advice from experienced colleagues or librarians.</a:t>
                      </a:r>
                      <a:endParaRPr lang="fr-CH" dirty="0"/>
                    </a:p>
                  </a:txBody>
                  <a:tcPr/>
                </a:tc>
                <a:extLst>
                  <a:ext uri="{0D108BD9-81ED-4DB2-BD59-A6C34878D82A}">
                    <a16:rowId xmlns:a16="http://schemas.microsoft.com/office/drawing/2014/main" val="73558286"/>
                  </a:ext>
                </a:extLst>
              </a:tr>
            </a:tbl>
          </a:graphicData>
        </a:graphic>
      </p:graphicFrame>
      <p:pic>
        <p:nvPicPr>
          <p:cNvPr id="4" name="Graphique 3" descr="Ruban avec un remplissage uni">
            <a:extLst>
              <a:ext uri="{FF2B5EF4-FFF2-40B4-BE49-F238E27FC236}">
                <a16:creationId xmlns:a16="http://schemas.microsoft.com/office/drawing/2014/main" id="{5D024C4A-E917-C449-BBE3-FD49ECFA3F5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637654">
            <a:off x="7187814" y="1767128"/>
            <a:ext cx="914400" cy="914400"/>
          </a:xfrm>
          <a:prstGeom prst="rect">
            <a:avLst/>
          </a:prstGeom>
        </p:spPr>
      </p:pic>
      <p:sp>
        <p:nvSpPr>
          <p:cNvPr id="7" name="Sous-titre 2">
            <a:extLst>
              <a:ext uri="{FF2B5EF4-FFF2-40B4-BE49-F238E27FC236}">
                <a16:creationId xmlns:a16="http://schemas.microsoft.com/office/drawing/2014/main" id="{28FFFEC9-78D5-48E2-9C1D-7AE7BEDF62D8}"/>
              </a:ext>
            </a:extLst>
          </p:cNvPr>
          <p:cNvSpPr txBox="1">
            <a:spLocks/>
          </p:cNvSpPr>
          <p:nvPr/>
        </p:nvSpPr>
        <p:spPr>
          <a:xfrm>
            <a:off x="215515" y="2037923"/>
            <a:ext cx="7429500" cy="720080"/>
          </a:xfrm>
          <a:prstGeom prst="rect">
            <a:avLst/>
          </a:prstGeom>
        </p:spPr>
        <p:txBody>
          <a:bodyPr>
            <a:normAutofit/>
          </a:bodyPr>
          <a:lstStyle>
            <a:lvl1pPr marL="342900" indent="-342900" algn="l" defTabSz="914400" rtl="0" eaLnBrk="1" latinLnBrk="0" hangingPunct="1">
              <a:spcBef>
                <a:spcPct val="20000"/>
              </a:spcBef>
              <a:buSzPct val="120000"/>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a:t>Calculate your score:</a:t>
            </a:r>
          </a:p>
        </p:txBody>
      </p:sp>
      <p:pic>
        <p:nvPicPr>
          <p:cNvPr id="8" name="Image 7" descr="http://i.creativecommons.org/l/by-sa/3.0/88x31.png">
            <a:extLst>
              <a:ext uri="{FF2B5EF4-FFF2-40B4-BE49-F238E27FC236}">
                <a16:creationId xmlns:a16="http://schemas.microsoft.com/office/drawing/2014/main" id="{D2417E8E-3DB1-E8D4-6F32-B5ED7099BD4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71600" y="6414791"/>
            <a:ext cx="972190" cy="342476"/>
          </a:xfrm>
          <a:prstGeom prst="rect">
            <a:avLst/>
          </a:prstGeom>
          <a:noFill/>
          <a:ln>
            <a:noFill/>
          </a:ln>
        </p:spPr>
      </p:pic>
      <p:sp>
        <p:nvSpPr>
          <p:cNvPr id="9" name="Zone de texte 1">
            <a:extLst>
              <a:ext uri="{FF2B5EF4-FFF2-40B4-BE49-F238E27FC236}">
                <a16:creationId xmlns:a16="http://schemas.microsoft.com/office/drawing/2014/main" id="{D3426A16-D822-5527-9886-57AB3C05DC76}"/>
              </a:ext>
            </a:extLst>
          </p:cNvPr>
          <p:cNvSpPr txBox="1"/>
          <p:nvPr/>
        </p:nvSpPr>
        <p:spPr>
          <a:xfrm>
            <a:off x="2041793" y="6450266"/>
            <a:ext cx="6552728" cy="27152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algn="l">
              <a:spcAft>
                <a:spcPts val="0"/>
              </a:spcAft>
            </a:pPr>
            <a:r>
              <a:rPr lang="fr-CH" sz="800" dirty="0">
                <a:solidFill>
                  <a:srgbClr val="000000"/>
                </a:solidFill>
                <a:effectLst/>
                <a:latin typeface="Arial"/>
                <a:ea typeface="MS Mincho"/>
                <a:cs typeface="Arial"/>
              </a:rPr>
              <a:t>Bibliothèque de l’UNIGE</a:t>
            </a:r>
            <a:r>
              <a:rPr lang="fr-CH" sz="800">
                <a:solidFill>
                  <a:srgbClr val="000000"/>
                </a:solidFill>
                <a:effectLst/>
                <a:latin typeface="Arial"/>
                <a:ea typeface="MS Mincho"/>
                <a:cs typeface="Arial"/>
              </a:rPr>
              <a:t>, 2023</a:t>
            </a:r>
            <a:endParaRPr lang="fr-CH" sz="1200" dirty="0">
              <a:effectLst/>
              <a:latin typeface="Arial"/>
              <a:ea typeface="Calibri"/>
              <a:cs typeface="Times New Roman"/>
            </a:endParaRPr>
          </a:p>
          <a:p>
            <a:pPr algn="l">
              <a:spcAft>
                <a:spcPts val="0"/>
              </a:spcAft>
            </a:pPr>
            <a:r>
              <a:rPr lang="fr-CH" sz="800" dirty="0">
                <a:effectLst/>
                <a:latin typeface="Arial Narrow"/>
                <a:ea typeface="Calibri"/>
                <a:cs typeface="Arial"/>
              </a:rPr>
              <a:t>Ce document</a:t>
            </a:r>
            <a:r>
              <a:rPr lang="fr-CH" sz="800" dirty="0">
                <a:effectLst/>
                <a:latin typeface="Arial Narrow"/>
                <a:ea typeface="Times New Roman"/>
                <a:cs typeface="Arial"/>
              </a:rPr>
              <a:t> es</a:t>
            </a:r>
            <a:r>
              <a:rPr lang="fr-CH" sz="800" dirty="0">
                <a:effectLst/>
                <a:latin typeface="Arial Narrow"/>
                <a:ea typeface="Calibri"/>
                <a:cs typeface="Arial"/>
              </a:rPr>
              <a:t>t sous licence </a:t>
            </a:r>
            <a:r>
              <a:rPr lang="fr-CH" sz="800" dirty="0" err="1">
                <a:effectLst/>
                <a:latin typeface="Arial Narrow"/>
                <a:ea typeface="Calibri"/>
                <a:cs typeface="Arial"/>
              </a:rPr>
              <a:t>Creative</a:t>
            </a:r>
            <a:r>
              <a:rPr lang="fr-CH" sz="800" dirty="0">
                <a:effectLst/>
                <a:latin typeface="Arial Narrow"/>
                <a:ea typeface="Calibri"/>
                <a:cs typeface="Arial"/>
              </a:rPr>
              <a:t> Commons</a:t>
            </a:r>
            <a:r>
              <a:rPr lang="fr-CH" sz="800" dirty="0">
                <a:effectLst/>
                <a:latin typeface="Arial Narrow"/>
                <a:ea typeface="Times New Roman"/>
                <a:cs typeface="Arial"/>
              </a:rPr>
              <a:t> Attri</a:t>
            </a:r>
            <a:r>
              <a:rPr lang="fr-CH" sz="800" dirty="0">
                <a:effectLst/>
                <a:latin typeface="Arial Narrow"/>
                <a:ea typeface="Calibri"/>
                <a:cs typeface="Arial"/>
              </a:rPr>
              <a:t>bution - Partage dans les mêmes c</a:t>
            </a:r>
            <a:r>
              <a:rPr lang="fr-CH" sz="800" dirty="0">
                <a:effectLst/>
                <a:latin typeface="Arial Narrow"/>
                <a:ea typeface="Times New Roman"/>
                <a:cs typeface="Arial"/>
              </a:rPr>
              <a:t>onditions 4.0 International : </a:t>
            </a:r>
            <a:r>
              <a:rPr lang="fr-CH" sz="800" u="none" strike="noStrike" dirty="0">
                <a:solidFill>
                  <a:srgbClr val="0000FF"/>
                </a:solidFill>
                <a:effectLst/>
                <a:latin typeface="Arial Narrow"/>
                <a:ea typeface="Calibri"/>
                <a:cs typeface="Times New Roman"/>
                <a:hlinkClick r:id="rId7"/>
              </a:rPr>
              <a:t>http://creativecommons.org/licenses/by-sa/4.0/deed.fr</a:t>
            </a:r>
            <a:r>
              <a:rPr lang="fr-CH" sz="800" dirty="0">
                <a:effectLst/>
                <a:latin typeface="Arial Narrow"/>
                <a:ea typeface="Times New Roman"/>
                <a:cs typeface="Arial"/>
              </a:rPr>
              <a:t>.</a:t>
            </a:r>
            <a:endParaRPr lang="fr-CH" sz="800" dirty="0">
              <a:effectLst/>
              <a:latin typeface="Arial"/>
              <a:ea typeface="Calibri"/>
              <a:cs typeface="Times New Roman"/>
            </a:endParaRPr>
          </a:p>
        </p:txBody>
      </p:sp>
    </p:spTree>
    <p:extLst>
      <p:ext uri="{BB962C8B-B14F-4D97-AF65-F5344CB8AC3E}">
        <p14:creationId xmlns:p14="http://schemas.microsoft.com/office/powerpoint/2010/main" val="3254794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dele_pour_formations">
  <a:themeElements>
    <a:clrScheme name="UNIGE">
      <a:dk1>
        <a:sysClr val="windowText" lastClr="000000"/>
      </a:dk1>
      <a:lt1>
        <a:sysClr val="window" lastClr="FFFFFF"/>
      </a:lt1>
      <a:dk2>
        <a:srgbClr val="1F497D"/>
      </a:dk2>
      <a:lt2>
        <a:srgbClr val="EEECE1"/>
      </a:lt2>
      <a:accent1>
        <a:srgbClr val="CF0063"/>
      </a:accent1>
      <a:accent2>
        <a:srgbClr val="0067C5"/>
      </a:accent2>
      <a:accent3>
        <a:srgbClr val="007E64"/>
      </a:accent3>
      <a:accent4>
        <a:srgbClr val="F1AB00"/>
      </a:accent4>
      <a:accent5>
        <a:srgbClr val="FFFFFF"/>
      </a:accent5>
      <a:accent6>
        <a:srgbClr val="000000"/>
      </a:accent6>
      <a:hlink>
        <a:srgbClr val="CF0063"/>
      </a:hlink>
      <a:folHlink>
        <a:srgbClr val="800080"/>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21833</TotalTime>
  <Words>851</Words>
  <Application>Microsoft Macintosh PowerPoint</Application>
  <PresentationFormat>Affichage à l'écran (4:3)</PresentationFormat>
  <Paragraphs>97</Paragraphs>
  <Slides>8</Slides>
  <Notes>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Arial</vt:lpstr>
      <vt:lpstr>Arial Narrow</vt:lpstr>
      <vt:lpstr>Calibri</vt:lpstr>
      <vt:lpstr>Courier New</vt:lpstr>
      <vt:lpstr>modele_pour_formations</vt:lpstr>
      <vt:lpstr>The Submission Gamble</vt:lpstr>
      <vt:lpstr>The Submission Gamble</vt:lpstr>
      <vt:lpstr>The Submission Gamble</vt:lpstr>
      <vt:lpstr>The Submission Gamble</vt:lpstr>
      <vt:lpstr>The Submission Gamble</vt:lpstr>
      <vt:lpstr>The Submission Gamble</vt:lpstr>
      <vt:lpstr>The Submission Gamble</vt:lpstr>
      <vt:lpstr>The Submission Gamble</vt:lpstr>
    </vt:vector>
  </TitlesOfParts>
  <Manager>Université de Genève</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Submission Gamble - Slides</dc:title>
  <dc:subject/>
  <dc:creator>Laure Mellifluo</dc:creator>
  <cp:keywords/>
  <dc:description/>
  <cp:lastModifiedBy>Laure Mellifluo</cp:lastModifiedBy>
  <cp:revision>1184</cp:revision>
  <cp:lastPrinted>2023-02-13T16:51:48Z</cp:lastPrinted>
  <dcterms:created xsi:type="dcterms:W3CDTF">2014-12-10T08:57:40Z</dcterms:created>
  <dcterms:modified xsi:type="dcterms:W3CDTF">2023-03-03T10:57:42Z</dcterms:modified>
  <cp:category/>
</cp:coreProperties>
</file>