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c12641c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6c12641c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c12641c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c12641c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c12641c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c12641c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7ff67cde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7ff67cde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c12641c3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c12641c3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c12641c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c12641c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c12641c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c12641c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c12641c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c12641c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c12641c3f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c12641c3f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c12641c3f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c12641c3f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c12641c3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c12641c3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льзовательский макет">
  <p:cSld name="AUTO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62" name="Google Shape;62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disDeal/xmcd_rs" TargetMode="External"/><Relationship Id="rId4" Type="http://schemas.openxmlformats.org/officeDocument/2006/relationships/hyperlink" Target="https://github.com/nannou-org/nannou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ctrTitle"/>
          </p:nvPr>
        </p:nvSpPr>
        <p:spPr>
          <a:xfrm>
            <a:off x="1008350" y="1772075"/>
            <a:ext cx="4344300" cy="23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Рентгеновский магнитный круговой дихроизм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000"/>
              <a:t>X-ray magnetic circular dichroism(XMCD)</a:t>
            </a:r>
            <a:endParaRPr b="0" sz="2000"/>
          </a:p>
        </p:txBody>
      </p:sp>
      <p:sp>
        <p:nvSpPr>
          <p:cNvPr id="195" name="Google Shape;195;p14"/>
          <p:cNvSpPr txBox="1"/>
          <p:nvPr>
            <p:ph idx="1" type="subTitle"/>
          </p:nvPr>
        </p:nvSpPr>
        <p:spPr>
          <a:xfrm>
            <a:off x="5632125" y="3884300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Студент: Комиссаров А.С.</a:t>
            </a:r>
            <a:endParaRPr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Группа: Фт-260015</a:t>
            </a:r>
            <a:endParaRPr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900" y="0"/>
            <a:ext cx="4276101" cy="5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/>
        </p:nvSpPr>
        <p:spPr>
          <a:xfrm>
            <a:off x="285325" y="382950"/>
            <a:ext cx="73059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 Slab"/>
                <a:ea typeface="Roboto Slab"/>
                <a:cs typeface="Roboto Slab"/>
                <a:sym typeface="Roboto Slab"/>
              </a:rPr>
              <a:t>Обработка</a:t>
            </a:r>
            <a:r>
              <a:rPr b="1" lang="ru" sz="18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i="1" lang="ru" sz="1800">
                <a:latin typeface="Roboto Slab"/>
                <a:ea typeface="Roboto Slab"/>
                <a:cs typeface="Roboto Slab"/>
                <a:sym typeface="Roboto Slab"/>
              </a:rPr>
              <a:t>поглощения рентгеновского</a:t>
            </a:r>
            <a:r>
              <a:rPr lang="ru" sz="1800">
                <a:latin typeface="Roboto Slab"/>
                <a:ea typeface="Roboto Slab"/>
                <a:cs typeface="Roboto Slab"/>
                <a:sym typeface="Roboto Slab"/>
              </a:rPr>
              <a:t> излучения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oboto Slab"/>
                <a:ea typeface="Roboto Slab"/>
                <a:cs typeface="Roboto Slab"/>
                <a:sym typeface="Roboto Slab"/>
              </a:rPr>
              <a:t>X-ray </a:t>
            </a:r>
            <a:r>
              <a:rPr lang="ru" sz="1100">
                <a:latin typeface="Roboto Slab"/>
                <a:ea typeface="Roboto Slab"/>
                <a:cs typeface="Roboto Slab"/>
                <a:sym typeface="Roboto Slab"/>
              </a:rPr>
              <a:t>absorption spectroscopy(XAS)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6" name="Google Shape;276;p23"/>
          <p:cNvSpPr txBox="1"/>
          <p:nvPr/>
        </p:nvSpPr>
        <p:spPr>
          <a:xfrm>
            <a:off x="490300" y="3086100"/>
            <a:ext cx="77169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Для обработки необходимо: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Получить на спектре энергий значения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коэффициентов рентгеновского поглощения(I).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Рассчитать разность значе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ний, поляризованный по правому и левому кругу.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Char char="●"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Найти зависимость и построить спектр.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77" name="Google Shape;2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25" y="1137825"/>
            <a:ext cx="4326900" cy="19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/>
        </p:nvSpPr>
        <p:spPr>
          <a:xfrm>
            <a:off x="345400" y="277825"/>
            <a:ext cx="48807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Используемые материалы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465550" y="1148850"/>
            <a:ext cx="83799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С. Г. Овчинников, “Использование синхротронного излучения для исследования магнитных материалов”, </a:t>
            </a:r>
            <a:r>
              <a:rPr i="1" lang="ru" sz="1100"/>
              <a:t>УФН</a:t>
            </a:r>
            <a:endParaRPr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ru" sz="1100"/>
              <a:t>РЕНТГЕНОВСКИЙ КРУГОВОЙ МАГНИТНЫЙ ДИХРОИЗМ ПРИ СИЛЬНЫХ СПИНОВЫХ ФЛУКТУАЦИЯХ© 2017 г. Т. В. Кузнецова 1, 2, *, В. И. Гребенников 1, 2</a:t>
            </a:r>
            <a:endParaRPr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ru" sz="1100"/>
              <a:t>Ferromagnetic and antiferromagnetic domain configurations in thin films and multilayers towards a patterned exchange bias system Author(s): Czekaj, Slawomir Marcin Publication Date: 2007</a:t>
            </a:r>
            <a:endParaRPr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ru" sz="1100"/>
              <a:t>Theory of magnetic circular dichroism of nonresonant x-ray Raman scattering Manabu Takahashi</a:t>
            </a:r>
            <a:endParaRPr i="1" sz="1100"/>
          </a:p>
        </p:txBody>
      </p:sp>
      <p:sp>
        <p:nvSpPr>
          <p:cNvPr id="284" name="Google Shape;284;p24"/>
          <p:cNvSpPr txBox="1"/>
          <p:nvPr/>
        </p:nvSpPr>
        <p:spPr>
          <a:xfrm>
            <a:off x="1073800" y="3161200"/>
            <a:ext cx="41523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Github: </a:t>
            </a:r>
            <a:r>
              <a:rPr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https://github.com/disDeal/xmcd_rs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Nannou: </a:t>
            </a:r>
            <a:r>
              <a:rPr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https://github.com/nannou-org/nannou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50" y="3208325"/>
            <a:ext cx="302850" cy="3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00" y="3786775"/>
            <a:ext cx="335550" cy="3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/>
        </p:nvSpPr>
        <p:spPr>
          <a:xfrm>
            <a:off x="225275" y="285325"/>
            <a:ext cx="8635200" cy="4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350" y="392700"/>
            <a:ext cx="3346675" cy="29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 txBox="1"/>
          <p:nvPr/>
        </p:nvSpPr>
        <p:spPr>
          <a:xfrm>
            <a:off x="352900" y="300350"/>
            <a:ext cx="39795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Roboto Slab"/>
                <a:ea typeface="Roboto Slab"/>
                <a:cs typeface="Roboto Slab"/>
                <a:sym typeface="Roboto Slab"/>
              </a:rPr>
              <a:t>Круговой дихроизм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533125" y="803425"/>
            <a:ext cx="39795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00"/>
              <a:t>Дихроизм</a:t>
            </a:r>
            <a:r>
              <a:rPr lang="ru" sz="1100"/>
              <a:t> — явление, состоящее в различном поглощении веществом света в зависимости от его поляризации.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615750" y="1809600"/>
            <a:ext cx="39795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/>
              <a:t>Круговой дихроизм</a:t>
            </a:r>
            <a:r>
              <a:rPr lang="ru" sz="1100"/>
              <a:t> - это дихроизм с использованием круговой поляризации света, т. е, дифференциальное LHC и RHC света.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6292350" y="3844475"/>
            <a:ext cx="21624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LHC         HLC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206;p15"/>
          <p:cNvCxnSpPr/>
          <p:nvPr/>
        </p:nvCxnSpPr>
        <p:spPr>
          <a:xfrm flipH="1" rot="10800000">
            <a:off x="7140825" y="4325050"/>
            <a:ext cx="375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5"/>
          <p:cNvCxnSpPr/>
          <p:nvPr/>
        </p:nvCxnSpPr>
        <p:spPr>
          <a:xfrm flipH="1">
            <a:off x="6323475" y="4325050"/>
            <a:ext cx="4194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15"/>
          <p:cNvSpPr txBox="1"/>
          <p:nvPr/>
        </p:nvSpPr>
        <p:spPr>
          <a:xfrm>
            <a:off x="570675" y="2804525"/>
            <a:ext cx="41298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Возможное применение: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исследования вторичной структуры белков и ДНК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/>
              <a:t>исследование геометрическойи электронной структуры в диапазоне рентгеновского излучения d-&gt;d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/>
        </p:nvSpPr>
        <p:spPr>
          <a:xfrm>
            <a:off x="352900" y="300350"/>
            <a:ext cx="39795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Roboto Slab"/>
                <a:ea typeface="Roboto Slab"/>
                <a:cs typeface="Roboto Slab"/>
                <a:sym typeface="Roboto Slab"/>
              </a:rPr>
              <a:t>Магнитный</a:t>
            </a:r>
            <a:r>
              <a:rPr b="1" lang="ru" sz="1800">
                <a:latin typeface="Roboto Slab"/>
                <a:ea typeface="Roboto Slab"/>
                <a:cs typeface="Roboto Slab"/>
                <a:sym typeface="Roboto Slab"/>
              </a:rPr>
              <a:t> дихроизм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533125" y="803425"/>
            <a:ext cx="6885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00"/>
              <a:t>Поляризация </a:t>
            </a:r>
            <a:r>
              <a:rPr lang="ru" sz="1100"/>
              <a:t>зависит от спектра поглощения рентгеновского излучения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458750" y="1381525"/>
            <a:ext cx="30843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e_q : вектор поляризации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5051425" y="1794900"/>
            <a:ext cx="28179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6"/>
          <p:cNvSpPr txBox="1"/>
          <p:nvPr/>
        </p:nvSpPr>
        <p:spPr>
          <a:xfrm>
            <a:off x="3056550" y="1381525"/>
            <a:ext cx="5058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Slab"/>
                <a:ea typeface="Roboto Slab"/>
                <a:cs typeface="Roboto Slab"/>
                <a:sym typeface="Roboto Slab"/>
              </a:rPr>
              <a:t>q = -1  =&gt;  поляризованного по правому и левому кругу RHC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Slab"/>
                <a:ea typeface="Roboto Slab"/>
                <a:cs typeface="Roboto Slab"/>
                <a:sym typeface="Roboto Slab"/>
              </a:rPr>
              <a:t>q = 0   =&gt;  линейно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 Slab"/>
                <a:ea typeface="Roboto Slab"/>
                <a:cs typeface="Roboto Slab"/>
                <a:sym typeface="Roboto Slab"/>
              </a:rPr>
              <a:t>q = 1   =&gt;  поляризованного по правому и левому кругу LHC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533125" y="2541525"/>
            <a:ext cx="54957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Рентгеновский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магнитный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круговой дихроизм (XMCD): разность в поглощении для левого и правого контура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правый круглый поляризованный свет.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5272" y="2321859"/>
            <a:ext cx="2261049" cy="11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6"/>
          <p:cNvSpPr txBox="1"/>
          <p:nvPr/>
        </p:nvSpPr>
        <p:spPr>
          <a:xfrm>
            <a:off x="458750" y="3782725"/>
            <a:ext cx="57153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Рентгеновский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линейный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дихроизм (XMLD): разность в поглощении для линейно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поляризованного света ⊥ и // к оси квантования (q = ± 1 и q = 0 ).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9700" y="3782725"/>
            <a:ext cx="1996793" cy="11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/>
          <p:nvPr/>
        </p:nvSpPr>
        <p:spPr>
          <a:xfrm>
            <a:off x="491100" y="280625"/>
            <a:ext cx="57180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Roboto Slab"/>
                <a:ea typeface="Roboto Slab"/>
                <a:cs typeface="Roboto Slab"/>
                <a:sym typeface="Roboto Slab"/>
              </a:rPr>
              <a:t>Магнитные эффекты ввзимодействия рентгеновского излучения с веществом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491100" y="1029000"/>
            <a:ext cx="8302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Для ф.т.т. рассеяние рентгеновских лучей дает информацию о </a:t>
            </a:r>
            <a:r>
              <a:rPr b="1" lang="ru">
                <a:latin typeface="Roboto Slab"/>
                <a:ea typeface="Roboto Slab"/>
                <a:cs typeface="Roboto Slab"/>
                <a:sym typeface="Roboto Slab"/>
              </a:rPr>
              <a:t>плотности заряда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Следующие, меньшие по величине, содержат информацию о м</a:t>
            </a:r>
            <a:r>
              <a:rPr b="1" lang="ru">
                <a:latin typeface="Roboto Slab"/>
                <a:ea typeface="Roboto Slab"/>
                <a:cs typeface="Roboto Slab"/>
                <a:sym typeface="Roboto Slab"/>
              </a:rPr>
              <a:t>агнитном моменте.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619725" y="1753975"/>
            <a:ext cx="24204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Для рассмотрения: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025" y="1751988"/>
            <a:ext cx="20859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350" y="2457688"/>
            <a:ext cx="35147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 txBox="1"/>
          <p:nvPr/>
        </p:nvSpPr>
        <p:spPr>
          <a:xfrm>
            <a:off x="958825" y="3145450"/>
            <a:ext cx="77526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Первые два связаны с кинетической энергией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Третье описывает зеемановское взаимодействие спина электрона с магнитным полем волны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Четвертое обусловлено спин-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орбитальным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взаимоде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йствием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915025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925" y="3500675"/>
            <a:ext cx="4010156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/>
        </p:nvSpPr>
        <p:spPr>
          <a:xfrm>
            <a:off x="222175" y="187100"/>
            <a:ext cx="64428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Roboto Slab"/>
                <a:ea typeface="Roboto Slab"/>
                <a:cs typeface="Roboto Slab"/>
                <a:sym typeface="Roboto Slab"/>
              </a:rPr>
              <a:t>Общие формулы для магнитного рентгеновского рассеяния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397575" y="958825"/>
            <a:ext cx="7752600" cy="1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Эксперимент по рентгеновскому рассеянию связан с двухфотонным процессом, в котором имеется падающий фотон с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энергией, волновым вектором и поляризацией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ходе эксперимента фотон 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аннигилирует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вылетает новый фотон.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0575" y="1672250"/>
            <a:ext cx="588645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9"/>
          <p:cNvSpPr txBox="1"/>
          <p:nvPr/>
        </p:nvSpPr>
        <p:spPr>
          <a:xfrm>
            <a:off x="280650" y="2272325"/>
            <a:ext cx="85827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Из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гамильтониана первое и четвертое слагаемые дают вклад в </a:t>
            </a:r>
            <a:r>
              <a:rPr b="1" lang="ru">
                <a:latin typeface="Roboto Slab"/>
                <a:ea typeface="Roboto Slab"/>
                <a:cs typeface="Roboto Slab"/>
                <a:sym typeface="Roboto Slab"/>
              </a:rPr>
              <a:t>первом порядке </a:t>
            </a: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теории возмущений. Второе и третье во второй порядок теории возмущений.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 Slab"/>
                <a:ea typeface="Roboto Slab"/>
                <a:cs typeface="Roboto Slab"/>
                <a:sym typeface="Roboto Slab"/>
              </a:rPr>
              <a:t>Введем начальное и конечное состояние системы: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46" name="Google Shape;2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25" y="3113575"/>
            <a:ext cx="4052524" cy="9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9"/>
          <p:cNvSpPr txBox="1"/>
          <p:nvPr/>
        </p:nvSpPr>
        <p:spPr>
          <a:xfrm>
            <a:off x="4876025" y="3227300"/>
            <a:ext cx="3087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 энергиями: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8" name="Google Shape;24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6025" y="3813150"/>
            <a:ext cx="3607809" cy="7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/>
        </p:nvSpPr>
        <p:spPr>
          <a:xfrm>
            <a:off x="385875" y="257250"/>
            <a:ext cx="71211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При данных условиях можно определить вероятность рассеяния: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4" name="Google Shape;25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75" y="830625"/>
            <a:ext cx="6442591" cy="34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75" y="4312875"/>
            <a:ext cx="6442600" cy="65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/>
        </p:nvSpPr>
        <p:spPr>
          <a:xfrm>
            <a:off x="315725" y="268950"/>
            <a:ext cx="65598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Roboto Slab"/>
                <a:ea typeface="Roboto Slab"/>
                <a:cs typeface="Roboto Slab"/>
                <a:sym typeface="Roboto Slab"/>
              </a:rPr>
              <a:t>Случай Магнитного резонансного упругого рассеяния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397575" y="1169300"/>
            <a:ext cx="24555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 этом случае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650" y="1216425"/>
            <a:ext cx="212407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 txBox="1"/>
          <p:nvPr/>
        </p:nvSpPr>
        <p:spPr>
          <a:xfrm>
            <a:off x="432650" y="1859200"/>
            <a:ext cx="83838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	Энергия гамма-кванта близка к энергии промежуточного состояния с дыркой на внутренней атомной оболочке и электроном выше уровня Ферми.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	Данное приближение разумно для </a:t>
            </a:r>
            <a:r>
              <a:rPr b="1" lang="ru">
                <a:latin typeface="Roboto"/>
                <a:ea typeface="Roboto"/>
                <a:cs typeface="Roboto"/>
                <a:sym typeface="Roboto"/>
              </a:rPr>
              <a:t>4f-электронов редко-земельных металлов</a:t>
            </a:r>
            <a:r>
              <a:rPr lang="ru">
                <a:latin typeface="Roboto"/>
                <a:ea typeface="Roboto"/>
                <a:cs typeface="Roboto"/>
                <a:sym typeface="Roboto"/>
              </a:rPr>
              <a:t> и менее для 3d-металлов.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4" name="Google Shape;2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575" y="3094700"/>
            <a:ext cx="4022424" cy="19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1"/>
          <p:cNvSpPr txBox="1"/>
          <p:nvPr/>
        </p:nvSpPr>
        <p:spPr>
          <a:xfrm>
            <a:off x="268950" y="3028500"/>
            <a:ext cx="49227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Особенности: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имеется зависимость от номера оболочки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получено до дипольного приближения и возбуждения с р-уровня зависят от заполнения и от магнитных свойств d-состояний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3567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