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70" r:id="rId10"/>
    <p:sldId id="269" r:id="rId11"/>
    <p:sldId id="260" r:id="rId12"/>
    <p:sldId id="273" r:id="rId13"/>
    <p:sldId id="272" r:id="rId14"/>
    <p:sldId id="261" r:id="rId15"/>
    <p:sldId id="275" r:id="rId16"/>
    <p:sldId id="276" r:id="rId17"/>
    <p:sldId id="277" r:id="rId18"/>
    <p:sldId id="262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56" autoAdjust="0"/>
    <p:restoredTop sz="94660"/>
  </p:normalViewPr>
  <p:slideViewPr>
    <p:cSldViewPr snapToGrid="0">
      <p:cViewPr>
        <p:scale>
          <a:sx n="88" d="100"/>
          <a:sy n="88" d="100"/>
        </p:scale>
        <p:origin x="13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This visualization tries to highlight the gap in employment and unemployment rates between the disabled and able-bodied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Go over 13 years of data to see how the employment of disabled has changed in London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E50EF-90B3-4CB8-AB96-C00A8B36F6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C5B84-5207-4264-8B15-EAB590CF715F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Provide a level of interactivity to the viewer that allows them to navigate across different boroughs across years</a:t>
          </a:r>
        </a:p>
      </dgm:t>
    </dgm:pt>
    <dgm:pt modelId="{05505FBA-50FB-4FC5-955C-2430969C6CEA}" type="parTrans" cxnId="{00172EED-B62F-47B8-9279-0B38A6CCF493}">
      <dgm:prSet/>
      <dgm:spPr/>
      <dgm:t>
        <a:bodyPr/>
        <a:lstStyle/>
        <a:p>
          <a:endParaRPr lang="en-US"/>
        </a:p>
      </dgm:t>
    </dgm:pt>
    <dgm:pt modelId="{2275CD62-6BCC-441F-957C-F079A767E627}" type="sibTrans" cxnId="{00172EED-B62F-47B8-9279-0B38A6CCF493}">
      <dgm:prSet/>
      <dgm:spPr/>
      <dgm:t>
        <a:bodyPr/>
        <a:lstStyle/>
        <a:p>
          <a:endParaRPr lang="en-US"/>
        </a:p>
      </dgm:t>
    </dgm:pt>
    <dgm:pt modelId="{A2E14A86-1DD5-4B90-B6DF-889F077E11C1}" type="pres">
      <dgm:prSet presAssocID="{28EE50EF-90B3-4CB8-AB96-C00A8B36F6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FE56F4-585E-48BF-A860-C52C2E658C24}" type="pres">
      <dgm:prSet presAssocID="{679C5B84-5207-4264-8B15-EAB590CF715F}" presName="hierRoot1" presStyleCnt="0"/>
      <dgm:spPr/>
    </dgm:pt>
    <dgm:pt modelId="{4BCA5457-3252-47C7-B8C4-EA02D1A16001}" type="pres">
      <dgm:prSet presAssocID="{679C5B84-5207-4264-8B15-EAB590CF715F}" presName="composite" presStyleCnt="0"/>
      <dgm:spPr/>
    </dgm:pt>
    <dgm:pt modelId="{73C1A178-D1D2-46A1-925B-DBC52AC2771A}" type="pres">
      <dgm:prSet presAssocID="{679C5B84-5207-4264-8B15-EAB590CF715F}" presName="background" presStyleLbl="node0" presStyleIdx="0" presStyleCnt="1"/>
      <dgm:spPr>
        <a:solidFill>
          <a:schemeClr val="accent2"/>
        </a:solidFill>
        <a:ln>
          <a:solidFill>
            <a:schemeClr val="tx2"/>
          </a:solidFill>
        </a:ln>
      </dgm:spPr>
    </dgm:pt>
    <dgm:pt modelId="{822944B0-1F4C-451D-A534-831BBB312666}" type="pres">
      <dgm:prSet presAssocID="{679C5B84-5207-4264-8B15-EAB590CF715F}" presName="text" presStyleLbl="fgAcc0" presStyleIdx="0" presStyleCnt="1">
        <dgm:presLayoutVars>
          <dgm:chPref val="3"/>
        </dgm:presLayoutVars>
      </dgm:prSet>
      <dgm:spPr/>
    </dgm:pt>
    <dgm:pt modelId="{8BED4AED-064F-4CB0-90C6-25F44A55B472}" type="pres">
      <dgm:prSet presAssocID="{679C5B84-5207-4264-8B15-EAB590CF715F}" presName="hierChild2" presStyleCnt="0"/>
      <dgm:spPr/>
    </dgm:pt>
  </dgm:ptLst>
  <dgm:cxnLst>
    <dgm:cxn modelId="{AC801E36-BE98-43B7-8964-AAB776C1EF9C}" type="presOf" srcId="{679C5B84-5207-4264-8B15-EAB590CF715F}" destId="{822944B0-1F4C-451D-A534-831BBB312666}" srcOrd="0" destOrd="0" presId="urn:microsoft.com/office/officeart/2005/8/layout/hierarchy1"/>
    <dgm:cxn modelId="{D0D4B2C0-389E-4E36-B6D4-1B1BBF7F806C}" type="presOf" srcId="{28EE50EF-90B3-4CB8-AB96-C00A8B36F6FF}" destId="{A2E14A86-1DD5-4B90-B6DF-889F077E11C1}" srcOrd="0" destOrd="0" presId="urn:microsoft.com/office/officeart/2005/8/layout/hierarchy1"/>
    <dgm:cxn modelId="{00172EED-B62F-47B8-9279-0B38A6CCF493}" srcId="{28EE50EF-90B3-4CB8-AB96-C00A8B36F6FF}" destId="{679C5B84-5207-4264-8B15-EAB590CF715F}" srcOrd="0" destOrd="0" parTransId="{05505FBA-50FB-4FC5-955C-2430969C6CEA}" sibTransId="{2275CD62-6BCC-441F-957C-F079A767E627}"/>
    <dgm:cxn modelId="{08C1A9E1-2444-4A2C-B477-DF58D12D8CCA}" type="presParOf" srcId="{A2E14A86-1DD5-4B90-B6DF-889F077E11C1}" destId="{B6FE56F4-585E-48BF-A860-C52C2E658C24}" srcOrd="0" destOrd="0" presId="urn:microsoft.com/office/officeart/2005/8/layout/hierarchy1"/>
    <dgm:cxn modelId="{9C55402E-7FDA-45DD-BBF8-7119F1028940}" type="presParOf" srcId="{B6FE56F4-585E-48BF-A860-C52C2E658C24}" destId="{4BCA5457-3252-47C7-B8C4-EA02D1A16001}" srcOrd="0" destOrd="0" presId="urn:microsoft.com/office/officeart/2005/8/layout/hierarchy1"/>
    <dgm:cxn modelId="{1F3275E0-AD73-4BE5-8778-D39FBDB4A0F6}" type="presParOf" srcId="{4BCA5457-3252-47C7-B8C4-EA02D1A16001}" destId="{73C1A178-D1D2-46A1-925B-DBC52AC2771A}" srcOrd="0" destOrd="0" presId="urn:microsoft.com/office/officeart/2005/8/layout/hierarchy1"/>
    <dgm:cxn modelId="{CB1DEB25-8A16-4357-B6D9-E8A0D3B805D5}" type="presParOf" srcId="{4BCA5457-3252-47C7-B8C4-EA02D1A16001}" destId="{822944B0-1F4C-451D-A534-831BBB312666}" srcOrd="1" destOrd="0" presId="urn:microsoft.com/office/officeart/2005/8/layout/hierarchy1"/>
    <dgm:cxn modelId="{8CD51E11-97D6-419F-B0D1-C7200072CC91}" type="presParOf" srcId="{B6FE56F4-585E-48BF-A860-C52C2E658C24}" destId="{8BED4AED-064F-4CB0-90C6-25F44A55B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69319-5345-4E12-B0E4-DEC03A69B241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7B61CC-9F6F-4E33-9DBF-01E7F8AAC963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DB98D688-5836-453F-9F10-B28CC7833B8E}" type="parTrans" cxnId="{03DCAD79-55A8-4B72-A927-FF5B5DB97958}">
      <dgm:prSet/>
      <dgm:spPr/>
      <dgm:t>
        <a:bodyPr/>
        <a:lstStyle/>
        <a:p>
          <a:endParaRPr lang="en-US"/>
        </a:p>
      </dgm:t>
    </dgm:pt>
    <dgm:pt modelId="{4C04D2D6-E1FE-4E10-AB80-FF3A5ECD5E29}" type="sibTrans" cxnId="{03DCAD79-55A8-4B72-A927-FF5B5DB97958}">
      <dgm:prSet/>
      <dgm:spPr/>
      <dgm:t>
        <a:bodyPr/>
        <a:lstStyle/>
        <a:p>
          <a:endParaRPr lang="en-US"/>
        </a:p>
      </dgm:t>
    </dgm:pt>
    <dgm:pt modelId="{B33D6D38-F647-4E6C-9A01-AD4B0206D239}">
      <dgm:prSet/>
      <dgm:spPr/>
      <dgm:t>
        <a:bodyPr/>
        <a:lstStyle/>
        <a:p>
          <a:r>
            <a:rPr lang="en-GB" dirty="0"/>
            <a:t>Data for the City of London Borough missing through the dataset.</a:t>
          </a:r>
          <a:endParaRPr lang="en-US" dirty="0"/>
        </a:p>
      </dgm:t>
    </dgm:pt>
    <dgm:pt modelId="{E0BD80CA-BA1B-4037-B7FB-5692D624AECC}" type="parTrans" cxnId="{D3587D8F-92BB-4722-9075-29E3AA84F527}">
      <dgm:prSet/>
      <dgm:spPr/>
      <dgm:t>
        <a:bodyPr/>
        <a:lstStyle/>
        <a:p>
          <a:endParaRPr lang="en-US"/>
        </a:p>
      </dgm:t>
    </dgm:pt>
    <dgm:pt modelId="{11B8FA4F-3C64-4849-BC9C-0D8DB6DF78E1}" type="sibTrans" cxnId="{D3587D8F-92BB-4722-9075-29E3AA84F527}">
      <dgm:prSet/>
      <dgm:spPr/>
      <dgm:t>
        <a:bodyPr/>
        <a:lstStyle/>
        <a:p>
          <a:endParaRPr lang="en-US"/>
        </a:p>
      </dgm:t>
    </dgm:pt>
    <dgm:pt modelId="{ECFE8A9A-23D9-4F37-A003-606150CC2364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BC1C4D5E-927A-4505-8B45-D0BA30DD41A2}" type="parTrans" cxnId="{C3BCCAC0-1609-455E-855A-9B65AC1D0DF3}">
      <dgm:prSet/>
      <dgm:spPr/>
      <dgm:t>
        <a:bodyPr/>
        <a:lstStyle/>
        <a:p>
          <a:endParaRPr lang="en-US"/>
        </a:p>
      </dgm:t>
    </dgm:pt>
    <dgm:pt modelId="{86543D2E-47B7-42D9-9D97-6C722D15B36C}" type="sibTrans" cxnId="{C3BCCAC0-1609-455E-855A-9B65AC1D0DF3}">
      <dgm:prSet/>
      <dgm:spPr/>
      <dgm:t>
        <a:bodyPr/>
        <a:lstStyle/>
        <a:p>
          <a:endParaRPr lang="en-US"/>
        </a:p>
      </dgm:t>
    </dgm:pt>
    <dgm:pt modelId="{BC4BA547-06EF-4DD4-95E5-4A2A17A2389E}">
      <dgm:prSet/>
      <dgm:spPr/>
      <dgm:t>
        <a:bodyPr/>
        <a:lstStyle/>
        <a:p>
          <a:r>
            <a:rPr lang="en-US" dirty="0"/>
            <a:t>Even though numerical data was present, a decision was made to go with the % statistic as it was more easily interpretable. </a:t>
          </a:r>
        </a:p>
      </dgm:t>
    </dgm:pt>
    <dgm:pt modelId="{054CE1B7-60D0-47E4-83F6-E7D01D86AD95}" type="parTrans" cxnId="{F812A253-7D99-4150-9BB0-2E868BFC4447}">
      <dgm:prSet/>
      <dgm:spPr/>
      <dgm:t>
        <a:bodyPr/>
        <a:lstStyle/>
        <a:p>
          <a:endParaRPr lang="en-US"/>
        </a:p>
      </dgm:t>
    </dgm:pt>
    <dgm:pt modelId="{02C131A8-7BEC-4409-86C3-041CE1FDD0FD}" type="sibTrans" cxnId="{F812A253-7D99-4150-9BB0-2E868BFC4447}">
      <dgm:prSet/>
      <dgm:spPr/>
      <dgm:t>
        <a:bodyPr/>
        <a:lstStyle/>
        <a:p>
          <a:endParaRPr lang="en-US"/>
        </a:p>
      </dgm:t>
    </dgm:pt>
    <dgm:pt modelId="{CC290AD7-6CAF-49D6-8148-11797A9FB7EF}">
      <dgm:prSet/>
      <dgm:spPr/>
      <dgm:t>
        <a:bodyPr/>
        <a:lstStyle/>
        <a:p>
          <a:r>
            <a:rPr lang="en-US" dirty="0"/>
            <a:t>Alternatives like D3 and plot.ly were considered for the chart visualization but decided to go with chart.js which seemed quite popular and was easy to implement.</a:t>
          </a:r>
        </a:p>
      </dgm:t>
    </dgm:pt>
    <dgm:pt modelId="{C040743E-541E-4DA7-8557-9324C282FA50}" type="parTrans" cxnId="{F968153D-3E22-4801-B259-AF816F2CE05B}">
      <dgm:prSet/>
      <dgm:spPr/>
      <dgm:t>
        <a:bodyPr/>
        <a:lstStyle/>
        <a:p>
          <a:endParaRPr lang="en-US"/>
        </a:p>
      </dgm:t>
    </dgm:pt>
    <dgm:pt modelId="{2025B851-05E2-46A3-BBDA-7105D08F7A03}" type="sibTrans" cxnId="{F968153D-3E22-4801-B259-AF816F2CE05B}">
      <dgm:prSet/>
      <dgm:spPr/>
      <dgm:t>
        <a:bodyPr/>
        <a:lstStyle/>
        <a:p>
          <a:endParaRPr lang="en-US"/>
        </a:p>
      </dgm:t>
    </dgm:pt>
    <dgm:pt modelId="{0D093688-D2A8-449A-9E8F-E6234C0D403E}">
      <dgm:prSet/>
      <dgm:spPr/>
      <dgm:t>
        <a:bodyPr/>
        <a:lstStyle/>
        <a:p>
          <a:r>
            <a:rPr lang="en-US" dirty="0"/>
            <a:t>Data was missing for the year 2013 due to changes in the health questions on the Annual Population Survey. Overcome by taking a mean of the years 2012 and 2014.</a:t>
          </a:r>
        </a:p>
      </dgm:t>
    </dgm:pt>
    <dgm:pt modelId="{F9BF79A6-0D4B-44EF-A7F2-2D6F4B22C952}" type="parTrans" cxnId="{969501A5-75AB-419B-AEA7-5F6E5CB2A5E3}">
      <dgm:prSet/>
      <dgm:spPr/>
      <dgm:t>
        <a:bodyPr/>
        <a:lstStyle/>
        <a:p>
          <a:endParaRPr lang="en-US"/>
        </a:p>
      </dgm:t>
    </dgm:pt>
    <dgm:pt modelId="{A4162D9D-38F5-4D0F-83C5-151E8EE28FB0}" type="sibTrans" cxnId="{969501A5-75AB-419B-AEA7-5F6E5CB2A5E3}">
      <dgm:prSet/>
      <dgm:spPr/>
      <dgm:t>
        <a:bodyPr/>
        <a:lstStyle/>
        <a:p>
          <a:endParaRPr lang="en-US"/>
        </a:p>
      </dgm:t>
    </dgm:pt>
    <dgm:pt modelId="{DBC34AE4-1A79-4E58-A4D1-8DA01405DB52}">
      <dgm:prSet/>
      <dgm:spPr/>
      <dgm:t>
        <a:bodyPr/>
        <a:lstStyle/>
        <a:p>
          <a:r>
            <a:rPr lang="en-US" dirty="0"/>
            <a:t>Disabled Unemployment data was missing for a few years in certain boroughs. Overcome by calculating the mean of the previous and following years.</a:t>
          </a:r>
        </a:p>
      </dgm:t>
    </dgm:pt>
    <dgm:pt modelId="{2D2C98E0-60DC-4FF3-B046-437C194D631E}" type="parTrans" cxnId="{59334D9E-B269-485F-B81B-E7C9807D6493}">
      <dgm:prSet/>
      <dgm:spPr/>
      <dgm:t>
        <a:bodyPr/>
        <a:lstStyle/>
        <a:p>
          <a:endParaRPr lang="en-US"/>
        </a:p>
      </dgm:t>
    </dgm:pt>
    <dgm:pt modelId="{311EEE22-114F-432C-AFE9-FEDB640B8A86}" type="sibTrans" cxnId="{59334D9E-B269-485F-B81B-E7C9807D6493}">
      <dgm:prSet/>
      <dgm:spPr/>
      <dgm:t>
        <a:bodyPr/>
        <a:lstStyle/>
        <a:p>
          <a:endParaRPr lang="en-US"/>
        </a:p>
      </dgm:t>
    </dgm:pt>
    <dgm:pt modelId="{BD8E186B-EAFD-42D5-83BC-552E099491A9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9A199104-9F09-4AEB-B513-807FF1F48FCE}" type="parTrans" cxnId="{CC5D423C-8E28-48BF-8B0B-4F374B0ECFDE}">
      <dgm:prSet/>
      <dgm:spPr/>
      <dgm:t>
        <a:bodyPr/>
        <a:lstStyle/>
        <a:p>
          <a:endParaRPr lang="en-US"/>
        </a:p>
      </dgm:t>
    </dgm:pt>
    <dgm:pt modelId="{4146D400-0A89-4CB3-8DC7-EFDC69FBE05C}" type="sibTrans" cxnId="{CC5D423C-8E28-48BF-8B0B-4F374B0ECFDE}">
      <dgm:prSet/>
      <dgm:spPr/>
      <dgm:t>
        <a:bodyPr/>
        <a:lstStyle/>
        <a:p>
          <a:endParaRPr lang="en-US"/>
        </a:p>
      </dgm:t>
    </dgm:pt>
    <dgm:pt modelId="{1769E34F-D470-490C-8352-916A35A73D36}">
      <dgm:prSet/>
      <dgm:spPr/>
      <dgm:t>
        <a:bodyPr/>
        <a:lstStyle/>
        <a:p>
          <a:r>
            <a:rPr lang="en-GB" dirty="0"/>
            <a:t>Since there were 2 user provided inputs (year slider and radio controls), handling the on-change events in JS were a little tricky.</a:t>
          </a:r>
          <a:endParaRPr lang="en-US" dirty="0"/>
        </a:p>
      </dgm:t>
    </dgm:pt>
    <dgm:pt modelId="{3BA7DCB5-02A1-4F9B-AEC2-E48D30EAF932}" type="parTrans" cxnId="{DD613527-5D73-4A04-AEA6-522F918F0546}">
      <dgm:prSet/>
      <dgm:spPr/>
      <dgm:t>
        <a:bodyPr/>
        <a:lstStyle/>
        <a:p>
          <a:endParaRPr lang="en-US"/>
        </a:p>
      </dgm:t>
    </dgm:pt>
    <dgm:pt modelId="{5330E9E0-D4DE-44F8-9D26-A67E424FE8DF}" type="sibTrans" cxnId="{DD613527-5D73-4A04-AEA6-522F918F0546}">
      <dgm:prSet/>
      <dgm:spPr/>
      <dgm:t>
        <a:bodyPr/>
        <a:lstStyle/>
        <a:p>
          <a:endParaRPr lang="en-US"/>
        </a:p>
      </dgm:t>
    </dgm:pt>
    <dgm:pt modelId="{02A35749-7397-419A-8200-4ECA64C873A4}">
      <dgm:prSet/>
      <dgm:spPr/>
      <dgm:t>
        <a:bodyPr/>
        <a:lstStyle/>
        <a:p>
          <a:r>
            <a:rPr lang="en-US" dirty="0"/>
            <a:t>A 2 column design was pondered but eventually went with an overlay design where all the objects in the visualization overlaid the map layer.</a:t>
          </a:r>
        </a:p>
      </dgm:t>
    </dgm:pt>
    <dgm:pt modelId="{D5B7F64A-9934-496E-B28C-D3014765AB52}" type="parTrans" cxnId="{87EBED5C-1F22-4C49-88B6-05F7EF9803D6}">
      <dgm:prSet/>
      <dgm:spPr/>
      <dgm:t>
        <a:bodyPr/>
        <a:lstStyle/>
        <a:p>
          <a:endParaRPr lang="en-US"/>
        </a:p>
      </dgm:t>
    </dgm:pt>
    <dgm:pt modelId="{E0F4FC06-B4CE-41DA-90B8-0E1776300CFB}" type="sibTrans" cxnId="{87EBED5C-1F22-4C49-88B6-05F7EF9803D6}">
      <dgm:prSet/>
      <dgm:spPr/>
      <dgm:t>
        <a:bodyPr/>
        <a:lstStyle/>
        <a:p>
          <a:endParaRPr lang="en-US"/>
        </a:p>
      </dgm:t>
    </dgm:pt>
    <dgm:pt modelId="{9656196C-24EA-4B5E-8D65-1FF458E9C50C}">
      <dgm:prSet/>
      <dgm:spPr/>
      <dgm:t>
        <a:bodyPr/>
        <a:lstStyle/>
        <a:p>
          <a:r>
            <a:rPr lang="en-US" dirty="0"/>
            <a:t>Hover action over the map and the rendering of the chart and statistics are coherent to an extent. However moving the mouse away from the map makes the chart disappear.</a:t>
          </a:r>
        </a:p>
      </dgm:t>
    </dgm:pt>
    <dgm:pt modelId="{F84532AD-4DCC-41C8-AF55-4B0C7EBFA41A}" type="parTrans" cxnId="{F2C74556-AE02-4BBC-AB15-CF1847432E00}">
      <dgm:prSet/>
      <dgm:spPr/>
      <dgm:t>
        <a:bodyPr/>
        <a:lstStyle/>
        <a:p>
          <a:endParaRPr lang="en-US"/>
        </a:p>
      </dgm:t>
    </dgm:pt>
    <dgm:pt modelId="{D172590D-2326-4317-8AC3-C28CF1F24EC1}" type="sibTrans" cxnId="{F2C74556-AE02-4BBC-AB15-CF1847432E00}">
      <dgm:prSet/>
      <dgm:spPr/>
      <dgm:t>
        <a:bodyPr/>
        <a:lstStyle/>
        <a:p>
          <a:endParaRPr lang="en-US"/>
        </a:p>
      </dgm:t>
    </dgm:pt>
    <dgm:pt modelId="{7C107D40-F6EA-4AD5-8434-03468BA5A894}">
      <dgm:prSet/>
      <dgm:spPr/>
      <dgm:t>
        <a:bodyPr/>
        <a:lstStyle/>
        <a:p>
          <a:endParaRPr lang="en-US" dirty="0"/>
        </a:p>
      </dgm:t>
    </dgm:pt>
    <dgm:pt modelId="{EA6C8217-8BBB-4CEF-BF4D-A691ACE47F31}" type="parTrans" cxnId="{4DC07B4A-EF36-42A7-89DC-86CBF44288B6}">
      <dgm:prSet/>
      <dgm:spPr/>
      <dgm:t>
        <a:bodyPr/>
        <a:lstStyle/>
        <a:p>
          <a:endParaRPr lang="en-US"/>
        </a:p>
      </dgm:t>
    </dgm:pt>
    <dgm:pt modelId="{A2CB0613-ECFA-4AD9-9CFD-98BA801E5B98}" type="sibTrans" cxnId="{4DC07B4A-EF36-42A7-89DC-86CBF44288B6}">
      <dgm:prSet/>
      <dgm:spPr/>
      <dgm:t>
        <a:bodyPr/>
        <a:lstStyle/>
        <a:p>
          <a:endParaRPr lang="en-US"/>
        </a:p>
      </dgm:t>
    </dgm:pt>
    <dgm:pt modelId="{4A916508-BA2D-4987-93CB-F16805E18DA2}">
      <dgm:prSet/>
      <dgm:spPr/>
      <dgm:t>
        <a:bodyPr/>
        <a:lstStyle/>
        <a:p>
          <a:r>
            <a:rPr lang="en-US" dirty="0"/>
            <a:t>All JS packages are imported using CDN’s and it will require an active internet connection to work.</a:t>
          </a:r>
        </a:p>
      </dgm:t>
    </dgm:pt>
    <dgm:pt modelId="{166F9B5A-B372-4E3E-A022-EC41AC1E6E39}" type="parTrans" cxnId="{A64EBE23-7BBF-4C40-A59E-4FE2920F0E93}">
      <dgm:prSet/>
      <dgm:spPr/>
    </dgm:pt>
    <dgm:pt modelId="{8C306151-D3F4-43F8-80A2-59D664D36BFB}" type="sibTrans" cxnId="{A64EBE23-7BBF-4C40-A59E-4FE2920F0E93}">
      <dgm:prSet/>
      <dgm:spPr/>
    </dgm:pt>
    <dgm:pt modelId="{6B9D0E62-2133-42EF-AF18-4BED951B5453}">
      <dgm:prSet/>
      <dgm:spPr/>
      <dgm:t>
        <a:bodyPr/>
        <a:lstStyle/>
        <a:p>
          <a:r>
            <a:rPr lang="en-US" dirty="0"/>
            <a:t>This webpage does not automatically adjust itself to different resolutions of the different screens it is viewed in.</a:t>
          </a:r>
        </a:p>
      </dgm:t>
    </dgm:pt>
    <dgm:pt modelId="{CB248356-1571-49D8-A235-20EC197C040F}" type="parTrans" cxnId="{69D9D647-5DB0-4966-AA71-DAB610655803}">
      <dgm:prSet/>
      <dgm:spPr/>
    </dgm:pt>
    <dgm:pt modelId="{1556B87F-C60D-45B3-8359-E29C0E078F5F}" type="sibTrans" cxnId="{69D9D647-5DB0-4966-AA71-DAB610655803}">
      <dgm:prSet/>
      <dgm:spPr/>
    </dgm:pt>
    <dgm:pt modelId="{8A916550-2C1B-4A2A-B1AC-779B4A7B349A}" type="pres">
      <dgm:prSet presAssocID="{74969319-5345-4E12-B0E4-DEC03A69B241}" presName="linear" presStyleCnt="0">
        <dgm:presLayoutVars>
          <dgm:animLvl val="lvl"/>
          <dgm:resizeHandles val="exact"/>
        </dgm:presLayoutVars>
      </dgm:prSet>
      <dgm:spPr/>
    </dgm:pt>
    <dgm:pt modelId="{9604E9AE-3A0D-40F7-9F32-62FAFB3D8B2E}" type="pres">
      <dgm:prSet presAssocID="{AB7B61CC-9F6F-4E33-9DBF-01E7F8AAC9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F89C69-FF07-460B-A7ED-6674D8A97B03}" type="pres">
      <dgm:prSet presAssocID="{AB7B61CC-9F6F-4E33-9DBF-01E7F8AAC963}" presName="childText" presStyleLbl="revTx" presStyleIdx="0" presStyleCnt="3">
        <dgm:presLayoutVars>
          <dgm:bulletEnabled val="1"/>
        </dgm:presLayoutVars>
      </dgm:prSet>
      <dgm:spPr/>
    </dgm:pt>
    <dgm:pt modelId="{454D0346-A5E7-4101-B05E-9C7FB1CE3A42}" type="pres">
      <dgm:prSet presAssocID="{ECFE8A9A-23D9-4F37-A003-606150CC23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10698-1254-4933-936A-EB73080AC15F}" type="pres">
      <dgm:prSet presAssocID="{ECFE8A9A-23D9-4F37-A003-606150CC2364}" presName="childText" presStyleLbl="revTx" presStyleIdx="1" presStyleCnt="3">
        <dgm:presLayoutVars>
          <dgm:bulletEnabled val="1"/>
        </dgm:presLayoutVars>
      </dgm:prSet>
      <dgm:spPr/>
    </dgm:pt>
    <dgm:pt modelId="{A3E4F0B3-C445-48B0-B198-BD09A78DC645}" type="pres">
      <dgm:prSet presAssocID="{BD8E186B-EAFD-42D5-83BC-552E099491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44FEA5-1609-459C-BDCB-D96D6E374F64}" type="pres">
      <dgm:prSet presAssocID="{BD8E186B-EAFD-42D5-83BC-552E099491A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35AF909-C1E6-4FD4-B373-FE665D5D5FC8}" type="presOf" srcId="{AB7B61CC-9F6F-4E33-9DBF-01E7F8AAC963}" destId="{9604E9AE-3A0D-40F7-9F32-62FAFB3D8B2E}" srcOrd="0" destOrd="0" presId="urn:microsoft.com/office/officeart/2005/8/layout/vList2"/>
    <dgm:cxn modelId="{D5FB040A-DC1F-441B-8CE0-5DB71428E749}" type="presOf" srcId="{BC4BA547-06EF-4DD4-95E5-4A2A17A2389E}" destId="{DE610698-1254-4933-936A-EB73080AC15F}" srcOrd="0" destOrd="0" presId="urn:microsoft.com/office/officeart/2005/8/layout/vList2"/>
    <dgm:cxn modelId="{518BB30B-288D-4A72-98D2-593CACAE45A7}" type="presOf" srcId="{CC290AD7-6CAF-49D6-8148-11797A9FB7EF}" destId="{DE610698-1254-4933-936A-EB73080AC15F}" srcOrd="0" destOrd="1" presId="urn:microsoft.com/office/officeart/2005/8/layout/vList2"/>
    <dgm:cxn modelId="{78B99611-3A32-4350-A621-C4A5C06D6647}" type="presOf" srcId="{0D093688-D2A8-449A-9E8F-E6234C0D403E}" destId="{5DF89C69-FF07-460B-A7ED-6674D8A97B03}" srcOrd="0" destOrd="1" presId="urn:microsoft.com/office/officeart/2005/8/layout/vList2"/>
    <dgm:cxn modelId="{BC781518-EBB7-44F2-BA08-BF62B6894FA8}" type="presOf" srcId="{7C107D40-F6EA-4AD5-8434-03468BA5A894}" destId="{F844FEA5-1609-459C-BDCB-D96D6E374F64}" srcOrd="0" destOrd="4" presId="urn:microsoft.com/office/officeart/2005/8/layout/vList2"/>
    <dgm:cxn modelId="{A64EBE23-7BBF-4C40-A59E-4FE2920F0E93}" srcId="{BD8E186B-EAFD-42D5-83BC-552E099491A9}" destId="{4A916508-BA2D-4987-93CB-F16805E18DA2}" srcOrd="2" destOrd="0" parTransId="{166F9B5A-B372-4E3E-A022-EC41AC1E6E39}" sibTransId="{8C306151-D3F4-43F8-80A2-59D664D36BFB}"/>
    <dgm:cxn modelId="{DD613527-5D73-4A04-AEA6-522F918F0546}" srcId="{BD8E186B-EAFD-42D5-83BC-552E099491A9}" destId="{1769E34F-D470-490C-8352-916A35A73D36}" srcOrd="0" destOrd="0" parTransId="{3BA7DCB5-02A1-4F9B-AEC2-E48D30EAF932}" sibTransId="{5330E9E0-D4DE-44F8-9D26-A67E424FE8DF}"/>
    <dgm:cxn modelId="{DA6AE934-4FB9-4AF8-A568-32CD36815BA2}" type="presOf" srcId="{6B9D0E62-2133-42EF-AF18-4BED951B5453}" destId="{F844FEA5-1609-459C-BDCB-D96D6E374F64}" srcOrd="0" destOrd="3" presId="urn:microsoft.com/office/officeart/2005/8/layout/vList2"/>
    <dgm:cxn modelId="{967DE636-4ECD-48BD-84C7-98039495A0C5}" type="presOf" srcId="{1769E34F-D470-490C-8352-916A35A73D36}" destId="{F844FEA5-1609-459C-BDCB-D96D6E374F64}" srcOrd="0" destOrd="0" presId="urn:microsoft.com/office/officeart/2005/8/layout/vList2"/>
    <dgm:cxn modelId="{B44B3837-A1B2-4486-B38C-E781EBF9BC01}" type="presOf" srcId="{02A35749-7397-419A-8200-4ECA64C873A4}" destId="{DE610698-1254-4933-936A-EB73080AC15F}" srcOrd="0" destOrd="2" presId="urn:microsoft.com/office/officeart/2005/8/layout/vList2"/>
    <dgm:cxn modelId="{CC5D423C-8E28-48BF-8B0B-4F374B0ECFDE}" srcId="{74969319-5345-4E12-B0E4-DEC03A69B241}" destId="{BD8E186B-EAFD-42D5-83BC-552E099491A9}" srcOrd="2" destOrd="0" parTransId="{9A199104-9F09-4AEB-B513-807FF1F48FCE}" sibTransId="{4146D400-0A89-4CB3-8DC7-EFDC69FBE05C}"/>
    <dgm:cxn modelId="{F968153D-3E22-4801-B259-AF816F2CE05B}" srcId="{ECFE8A9A-23D9-4F37-A003-606150CC2364}" destId="{CC290AD7-6CAF-49D6-8148-11797A9FB7EF}" srcOrd="1" destOrd="0" parTransId="{C040743E-541E-4DA7-8557-9324C282FA50}" sibTransId="{2025B851-05E2-46A3-BBDA-7105D08F7A03}"/>
    <dgm:cxn modelId="{69D9D647-5DB0-4966-AA71-DAB610655803}" srcId="{BD8E186B-EAFD-42D5-83BC-552E099491A9}" destId="{6B9D0E62-2133-42EF-AF18-4BED951B5453}" srcOrd="3" destOrd="0" parTransId="{CB248356-1571-49D8-A235-20EC197C040F}" sibTransId="{1556B87F-C60D-45B3-8359-E29C0E078F5F}"/>
    <dgm:cxn modelId="{4DC07B4A-EF36-42A7-89DC-86CBF44288B6}" srcId="{BD8E186B-EAFD-42D5-83BC-552E099491A9}" destId="{7C107D40-F6EA-4AD5-8434-03468BA5A894}" srcOrd="4" destOrd="0" parTransId="{EA6C8217-8BBB-4CEF-BF4D-A691ACE47F31}" sibTransId="{A2CB0613-ECFA-4AD9-9CFD-98BA801E5B98}"/>
    <dgm:cxn modelId="{F812A253-7D99-4150-9BB0-2E868BFC4447}" srcId="{ECFE8A9A-23D9-4F37-A003-606150CC2364}" destId="{BC4BA547-06EF-4DD4-95E5-4A2A17A2389E}" srcOrd="0" destOrd="0" parTransId="{054CE1B7-60D0-47E4-83F6-E7D01D86AD95}" sibTransId="{02C131A8-7BEC-4409-86C3-041CE1FDD0FD}"/>
    <dgm:cxn modelId="{F2C74556-AE02-4BBC-AB15-CF1847432E00}" srcId="{BD8E186B-EAFD-42D5-83BC-552E099491A9}" destId="{9656196C-24EA-4B5E-8D65-1FF458E9C50C}" srcOrd="1" destOrd="0" parTransId="{F84532AD-4DCC-41C8-AF55-4B0C7EBFA41A}" sibTransId="{D172590D-2326-4317-8AC3-C28CF1F24EC1}"/>
    <dgm:cxn modelId="{87EBED5C-1F22-4C49-88B6-05F7EF9803D6}" srcId="{ECFE8A9A-23D9-4F37-A003-606150CC2364}" destId="{02A35749-7397-419A-8200-4ECA64C873A4}" srcOrd="2" destOrd="0" parTransId="{D5B7F64A-9934-496E-B28C-D3014765AB52}" sibTransId="{E0F4FC06-B4CE-41DA-90B8-0E1776300CFB}"/>
    <dgm:cxn modelId="{03DCAD79-55A8-4B72-A927-FF5B5DB97958}" srcId="{74969319-5345-4E12-B0E4-DEC03A69B241}" destId="{AB7B61CC-9F6F-4E33-9DBF-01E7F8AAC963}" srcOrd="0" destOrd="0" parTransId="{DB98D688-5836-453F-9F10-B28CC7833B8E}" sibTransId="{4C04D2D6-E1FE-4E10-AB80-FF3A5ECD5E29}"/>
    <dgm:cxn modelId="{BC9D118E-21E8-4B14-9D9E-3984E581FC1B}" type="presOf" srcId="{B33D6D38-F647-4E6C-9A01-AD4B0206D239}" destId="{5DF89C69-FF07-460B-A7ED-6674D8A97B03}" srcOrd="0" destOrd="0" presId="urn:microsoft.com/office/officeart/2005/8/layout/vList2"/>
    <dgm:cxn modelId="{D3587D8F-92BB-4722-9075-29E3AA84F527}" srcId="{AB7B61CC-9F6F-4E33-9DBF-01E7F8AAC963}" destId="{B33D6D38-F647-4E6C-9A01-AD4B0206D239}" srcOrd="0" destOrd="0" parTransId="{E0BD80CA-BA1B-4037-B7FB-5692D624AECC}" sibTransId="{11B8FA4F-3C64-4849-BC9C-0D8DB6DF78E1}"/>
    <dgm:cxn modelId="{59334D9E-B269-485F-B81B-E7C9807D6493}" srcId="{AB7B61CC-9F6F-4E33-9DBF-01E7F8AAC963}" destId="{DBC34AE4-1A79-4E58-A4D1-8DA01405DB52}" srcOrd="2" destOrd="0" parTransId="{2D2C98E0-60DC-4FF3-B046-437C194D631E}" sibTransId="{311EEE22-114F-432C-AFE9-FEDB640B8A86}"/>
    <dgm:cxn modelId="{969501A5-75AB-419B-AEA7-5F6E5CB2A5E3}" srcId="{AB7B61CC-9F6F-4E33-9DBF-01E7F8AAC963}" destId="{0D093688-D2A8-449A-9E8F-E6234C0D403E}" srcOrd="1" destOrd="0" parTransId="{F9BF79A6-0D4B-44EF-A7F2-2D6F4B22C952}" sibTransId="{A4162D9D-38F5-4D0F-83C5-151E8EE28FB0}"/>
    <dgm:cxn modelId="{09186BAE-7A81-4F53-B38B-877107ABF6FA}" type="presOf" srcId="{DBC34AE4-1A79-4E58-A4D1-8DA01405DB52}" destId="{5DF89C69-FF07-460B-A7ED-6674D8A97B03}" srcOrd="0" destOrd="2" presId="urn:microsoft.com/office/officeart/2005/8/layout/vList2"/>
    <dgm:cxn modelId="{219DB7B4-CA5C-4024-BF6C-7BBB3AB7CFD2}" type="presOf" srcId="{74969319-5345-4E12-B0E4-DEC03A69B241}" destId="{8A916550-2C1B-4A2A-B1AC-779B4A7B349A}" srcOrd="0" destOrd="0" presId="urn:microsoft.com/office/officeart/2005/8/layout/vList2"/>
    <dgm:cxn modelId="{C3BCCAC0-1609-455E-855A-9B65AC1D0DF3}" srcId="{74969319-5345-4E12-B0E4-DEC03A69B241}" destId="{ECFE8A9A-23D9-4F37-A003-606150CC2364}" srcOrd="1" destOrd="0" parTransId="{BC1C4D5E-927A-4505-8B45-D0BA30DD41A2}" sibTransId="{86543D2E-47B7-42D9-9D97-6C722D15B36C}"/>
    <dgm:cxn modelId="{A05A1ED5-FC70-4F39-BAAD-913FCF0A973C}" type="presOf" srcId="{BD8E186B-EAFD-42D5-83BC-552E099491A9}" destId="{A3E4F0B3-C445-48B0-B198-BD09A78DC645}" srcOrd="0" destOrd="0" presId="urn:microsoft.com/office/officeart/2005/8/layout/vList2"/>
    <dgm:cxn modelId="{031BFFDD-7D7C-4B4C-BF29-C7A6209CBE29}" type="presOf" srcId="{4A916508-BA2D-4987-93CB-F16805E18DA2}" destId="{F844FEA5-1609-459C-BDCB-D96D6E374F64}" srcOrd="0" destOrd="2" presId="urn:microsoft.com/office/officeart/2005/8/layout/vList2"/>
    <dgm:cxn modelId="{0AA737E2-D951-4DC6-B712-4FFD39836B23}" type="presOf" srcId="{ECFE8A9A-23D9-4F37-A003-606150CC2364}" destId="{454D0346-A5E7-4101-B05E-9C7FB1CE3A42}" srcOrd="0" destOrd="0" presId="urn:microsoft.com/office/officeart/2005/8/layout/vList2"/>
    <dgm:cxn modelId="{221FDEE8-BB6E-4D0C-9446-DB748892B512}" type="presOf" srcId="{9656196C-24EA-4B5E-8D65-1FF458E9C50C}" destId="{F844FEA5-1609-459C-BDCB-D96D6E374F64}" srcOrd="0" destOrd="1" presId="urn:microsoft.com/office/officeart/2005/8/layout/vList2"/>
    <dgm:cxn modelId="{94528EC7-278E-42A2-A52E-AFB097E735D9}" type="presParOf" srcId="{8A916550-2C1B-4A2A-B1AC-779B4A7B349A}" destId="{9604E9AE-3A0D-40F7-9F32-62FAFB3D8B2E}" srcOrd="0" destOrd="0" presId="urn:microsoft.com/office/officeart/2005/8/layout/vList2"/>
    <dgm:cxn modelId="{9147D4B3-8160-4790-93C4-BC110DC4EF72}" type="presParOf" srcId="{8A916550-2C1B-4A2A-B1AC-779B4A7B349A}" destId="{5DF89C69-FF07-460B-A7ED-6674D8A97B03}" srcOrd="1" destOrd="0" presId="urn:microsoft.com/office/officeart/2005/8/layout/vList2"/>
    <dgm:cxn modelId="{2707FA33-37B3-443D-841A-D990202A9A18}" type="presParOf" srcId="{8A916550-2C1B-4A2A-B1AC-779B4A7B349A}" destId="{454D0346-A5E7-4101-B05E-9C7FB1CE3A42}" srcOrd="2" destOrd="0" presId="urn:microsoft.com/office/officeart/2005/8/layout/vList2"/>
    <dgm:cxn modelId="{65252161-978E-4FFA-A7B1-E8CEA01D74B5}" type="presParOf" srcId="{8A916550-2C1B-4A2A-B1AC-779B4A7B349A}" destId="{DE610698-1254-4933-936A-EB73080AC15F}" srcOrd="3" destOrd="0" presId="urn:microsoft.com/office/officeart/2005/8/layout/vList2"/>
    <dgm:cxn modelId="{0FA1D20D-61FF-41FC-94F8-1A8F2AF3B17F}" type="presParOf" srcId="{8A916550-2C1B-4A2A-B1AC-779B4A7B349A}" destId="{A3E4F0B3-C445-48B0-B198-BD09A78DC645}" srcOrd="4" destOrd="0" presId="urn:microsoft.com/office/officeart/2005/8/layout/vList2"/>
    <dgm:cxn modelId="{EE6800A3-346C-4EDA-A918-09D33773E789}" type="presParOf" srcId="{8A916550-2C1B-4A2A-B1AC-779B4A7B349A}" destId="{F844FEA5-1609-459C-BDCB-D96D6E374F6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85297"/>
          <a:ext cx="2865118" cy="181935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18346" y="487726"/>
          <a:ext cx="2865118" cy="181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visualization tries to highlight the gap in employment and unemployment rates between the disabled and able-bodied</a:t>
          </a:r>
        </a:p>
      </dsp:txBody>
      <dsp:txXfrm>
        <a:off x="371633" y="541013"/>
        <a:ext cx="2758544" cy="1712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66507"/>
          <a:ext cx="2908718" cy="18470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23190" y="473539"/>
          <a:ext cx="2908718" cy="1847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 over 13 years of data to see how the employment of disabled has changed in London</a:t>
          </a:r>
        </a:p>
      </dsp:txBody>
      <dsp:txXfrm>
        <a:off x="377288" y="527637"/>
        <a:ext cx="2800522" cy="1738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A178-D1D2-46A1-925B-DBC52AC2771A}">
      <dsp:nvSpPr>
        <dsp:cNvPr id="0" name=""/>
        <dsp:cNvSpPr/>
      </dsp:nvSpPr>
      <dsp:spPr>
        <a:xfrm>
          <a:off x="0" y="166507"/>
          <a:ext cx="2908718" cy="184703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944B0-1F4C-451D-A534-831BBB312666}">
      <dsp:nvSpPr>
        <dsp:cNvPr id="0" name=""/>
        <dsp:cNvSpPr/>
      </dsp:nvSpPr>
      <dsp:spPr>
        <a:xfrm>
          <a:off x="323190" y="473539"/>
          <a:ext cx="2908718" cy="1847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a level of interactivity to the viewer that allows them to navigate across different boroughs across years</a:t>
          </a:r>
        </a:p>
      </dsp:txBody>
      <dsp:txXfrm>
        <a:off x="377288" y="527637"/>
        <a:ext cx="2800522" cy="1738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4E9AE-3A0D-40F7-9F32-62FAFB3D8B2E}">
      <dsp:nvSpPr>
        <dsp:cNvPr id="0" name=""/>
        <dsp:cNvSpPr/>
      </dsp:nvSpPr>
      <dsp:spPr>
        <a:xfrm>
          <a:off x="0" y="4959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18277" y="67870"/>
        <a:ext cx="10225045" cy="337846"/>
      </dsp:txXfrm>
    </dsp:sp>
    <dsp:sp modelId="{5DF89C69-FF07-460B-A7ED-6674D8A97B03}">
      <dsp:nvSpPr>
        <dsp:cNvPr id="0" name=""/>
        <dsp:cNvSpPr/>
      </dsp:nvSpPr>
      <dsp:spPr>
        <a:xfrm>
          <a:off x="0" y="423993"/>
          <a:ext cx="102615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dirty="0"/>
            <a:t>Data for the City of London Borough missing through the dataset.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Data was missing for the year 2013 due to changes in the health questions on the Annual Population Survey. Overcome by taking a mean of the years 2012 and 2014.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Disabled Unemployment data was missing for a few years in certain boroughs. Overcome by calculating the mean of the previous and following years.</a:t>
          </a:r>
        </a:p>
      </dsp:txBody>
      <dsp:txXfrm>
        <a:off x="0" y="423993"/>
        <a:ext cx="10261599" cy="761760"/>
      </dsp:txXfrm>
    </dsp:sp>
    <dsp:sp modelId="{454D0346-A5E7-4101-B05E-9C7FB1CE3A42}">
      <dsp:nvSpPr>
        <dsp:cNvPr id="0" name=""/>
        <dsp:cNvSpPr/>
      </dsp:nvSpPr>
      <dsp:spPr>
        <a:xfrm>
          <a:off x="0" y="118575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</a:t>
          </a:r>
        </a:p>
      </dsp:txBody>
      <dsp:txXfrm>
        <a:off x="18277" y="1204030"/>
        <a:ext cx="10225045" cy="337846"/>
      </dsp:txXfrm>
    </dsp:sp>
    <dsp:sp modelId="{DE610698-1254-4933-936A-EB73080AC15F}">
      <dsp:nvSpPr>
        <dsp:cNvPr id="0" name=""/>
        <dsp:cNvSpPr/>
      </dsp:nvSpPr>
      <dsp:spPr>
        <a:xfrm>
          <a:off x="0" y="1560153"/>
          <a:ext cx="10261599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Even though numerical data was present, a decision was made to go with the % statistic as it was more easily interpretable.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Alternatives like D3 and plot.ly were considered for the chart visualization but decided to go with chart.js which seemed quite popular and was easy to implement.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 2 column design was pondered but eventually went with an overlay design where all the objects in the visualization overlaid the map layer.</a:t>
          </a:r>
        </a:p>
      </dsp:txBody>
      <dsp:txXfrm>
        <a:off x="0" y="1560153"/>
        <a:ext cx="10261599" cy="761760"/>
      </dsp:txXfrm>
    </dsp:sp>
    <dsp:sp modelId="{A3E4F0B3-C445-48B0-B198-BD09A78DC645}">
      <dsp:nvSpPr>
        <dsp:cNvPr id="0" name=""/>
        <dsp:cNvSpPr/>
      </dsp:nvSpPr>
      <dsp:spPr>
        <a:xfrm>
          <a:off x="0" y="2321913"/>
          <a:ext cx="10261599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</a:t>
          </a:r>
        </a:p>
      </dsp:txBody>
      <dsp:txXfrm>
        <a:off x="18277" y="2340190"/>
        <a:ext cx="10225045" cy="337846"/>
      </dsp:txXfrm>
    </dsp:sp>
    <dsp:sp modelId="{F844FEA5-1609-459C-BDCB-D96D6E374F64}">
      <dsp:nvSpPr>
        <dsp:cNvPr id="0" name=""/>
        <dsp:cNvSpPr/>
      </dsp:nvSpPr>
      <dsp:spPr>
        <a:xfrm>
          <a:off x="0" y="2696313"/>
          <a:ext cx="10261599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80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dirty="0"/>
            <a:t>Since there were 2 user provided inputs (year slider and radio controls), handling the on-change events in JS were a little tricky.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Hover action over the map and the rendering of the chart and statistics are coherent to an extent. However moving the mouse away from the map makes the chart disappear.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All JS packages are imported using CDN’s and it will require an active internet connection to work.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This webpage does not automatically adjust itself to different resolutions of the different screens it is viewed in.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2696313"/>
        <a:ext cx="10261599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0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72FF57-2ECB-4D8B-ADE6-3018E9B7CB8D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58EB7C-13F1-4691-9687-69FE8A62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C12-F8BB-405E-B4C3-B154C4D5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DISABLED ACCESSIBILE CITIES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C557-88B5-4450-88AA-9C401086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CASA0003 – Group Mini Project: Digital Visualization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Group 9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Yafei</a:t>
            </a:r>
            <a:r>
              <a:rPr lang="en-US" dirty="0">
                <a:solidFill>
                  <a:srgbClr val="FFFFFF"/>
                </a:solidFill>
              </a:rPr>
              <a:t> Ye, 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Yuhong</a:t>
            </a:r>
            <a:r>
              <a:rPr lang="en-US" dirty="0">
                <a:solidFill>
                  <a:srgbClr val="FFFFFF"/>
                </a:solidFill>
              </a:rPr>
              <a:t> Sang,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Bogdan </a:t>
            </a:r>
            <a:r>
              <a:rPr lang="en-US" dirty="0" err="1">
                <a:solidFill>
                  <a:srgbClr val="FFFFFF"/>
                </a:solidFill>
              </a:rPr>
              <a:t>Rugina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Arun Srinivasan</a:t>
            </a:r>
          </a:p>
        </p:txBody>
      </p:sp>
    </p:spTree>
    <p:extLst>
      <p:ext uri="{BB962C8B-B14F-4D97-AF65-F5344CB8AC3E}">
        <p14:creationId xmlns:p14="http://schemas.microsoft.com/office/powerpoint/2010/main" val="605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Greater London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Disabled population density is completely different from the proportion</a:t>
            </a:r>
            <a:endParaRPr lang="en-US" sz="2000" dirty="0"/>
          </a:p>
          <a:p>
            <a:r>
              <a:rPr lang="en-US" altLang="zh-CN" sz="2000" dirty="0"/>
              <a:t>Liverpool &amp; </a:t>
            </a:r>
            <a:r>
              <a:rPr lang="en-GB" altLang="zh-CN" sz="2000" dirty="0"/>
              <a:t>Knowsley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Disabled population density and proportion are both relatively high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A</a:t>
            </a:r>
            <a:r>
              <a:rPr lang="en-GB" altLang="zh-CN" sz="2000" dirty="0"/>
              <a:t>djacent to each other with similar areas and situations</a:t>
            </a:r>
          </a:p>
          <a:p>
            <a:pPr marL="252000" indent="0">
              <a:buNone/>
            </a:pPr>
            <a:endParaRPr lang="en-GB" altLang="zh-CN" sz="2000" dirty="0"/>
          </a:p>
          <a:p>
            <a:r>
              <a:rPr lang="en-GB" altLang="zh-CN" sz="2000" dirty="0"/>
              <a:t>Summary - A small gap between accessibility and disability, but they are generally matched.</a:t>
            </a:r>
          </a:p>
          <a:p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London Disabled Employment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Arun Srinivasan</a:t>
            </a:r>
          </a:p>
        </p:txBody>
      </p:sp>
    </p:spTree>
    <p:extLst>
      <p:ext uri="{BB962C8B-B14F-4D97-AF65-F5344CB8AC3E}">
        <p14:creationId xmlns:p14="http://schemas.microsoft.com/office/powerpoint/2010/main" val="293581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32B-4308-43D0-8F8B-120D4E9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What is this objective of this visualization?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429DE582-39B8-4ACF-A5A4-C4FF5B0FD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70276"/>
              </p:ext>
            </p:extLst>
          </p:nvPr>
        </p:nvGraphicFramePr>
        <p:xfrm>
          <a:off x="639403" y="3102996"/>
          <a:ext cx="3183465" cy="249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B765A93-E7CE-4269-B226-A74C28E28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859710"/>
              </p:ext>
            </p:extLst>
          </p:nvPr>
        </p:nvGraphicFramePr>
        <p:xfrm>
          <a:off x="4480045" y="3102996"/>
          <a:ext cx="3231909" cy="248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4EDE611-1B00-4596-B4A0-7BB03B62D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498881"/>
              </p:ext>
            </p:extLst>
          </p:nvPr>
        </p:nvGraphicFramePr>
        <p:xfrm>
          <a:off x="8344909" y="3102996"/>
          <a:ext cx="3231909" cy="248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4170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GB" altLang="zh-CN" dirty="0"/>
              <a:t>Challenges faced &amp; Decisions made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8F27D-93A5-496C-ABB1-62E92CC08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244336"/>
              </p:ext>
            </p:extLst>
          </p:nvPr>
        </p:nvGraphicFramePr>
        <p:xfrm>
          <a:off x="965200" y="2557569"/>
          <a:ext cx="10261600" cy="390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19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Wheelchair accessible businesses in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london</a:t>
            </a:r>
            <a:endParaRPr lang="en-US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Yafei Ye</a:t>
            </a:r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913" y="1229311"/>
            <a:ext cx="867817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913" y="2760496"/>
            <a:ext cx="8678174" cy="2867333"/>
          </a:xfr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GB" b="1" dirty="0"/>
              <a:t>Draw a map of the current wheelchair accessible businesses in London</a:t>
            </a:r>
            <a:r>
              <a:rPr lang="en-US" altLang="zh-CN" dirty="0"/>
              <a:t>,</a:t>
            </a:r>
            <a:r>
              <a:rPr lang="en-GB" dirty="0"/>
              <a:t> </a:t>
            </a:r>
            <a:r>
              <a:rPr lang="zh-CN" altLang="en-US" dirty="0"/>
              <a:t> </a:t>
            </a:r>
            <a:r>
              <a:rPr lang="en-GB" dirty="0"/>
              <a:t>so that the distribution can be seen straightforwardly;</a:t>
            </a:r>
          </a:p>
          <a:p>
            <a:pPr lvl="0" algn="just"/>
            <a:r>
              <a:rPr lang="en-GB" b="1" dirty="0"/>
              <a:t>Create a search function </a:t>
            </a:r>
            <a:r>
              <a:rPr lang="en-GB" dirty="0"/>
              <a:t>that people can find their positions and read detailed information about businesses around easily;</a:t>
            </a:r>
          </a:p>
          <a:p>
            <a:pPr lvl="0" algn="just"/>
            <a:r>
              <a:rPr lang="en-GB" b="1" dirty="0"/>
              <a:t>Investigate the distribution </a:t>
            </a:r>
            <a:r>
              <a:rPr lang="en-GB" dirty="0"/>
              <a:t>of wheelchair accessible businesses in each borough of London to analyse the spatial unfairness;</a:t>
            </a:r>
          </a:p>
          <a:p>
            <a:pPr lvl="0" algn="just"/>
            <a:r>
              <a:rPr lang="en-GB" b="1" dirty="0"/>
              <a:t>Calculate the percentage </a:t>
            </a:r>
            <a:r>
              <a:rPr lang="en-GB" dirty="0"/>
              <a:t>that wheelchair accessible businesses take up in all businesses in London to show the emphasis degree of business wheelchair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0631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349893"/>
            <a:ext cx="8831765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916781"/>
            <a:ext cx="3997746" cy="2712057"/>
          </a:xfrm>
          <a:solidFill>
            <a:schemeClr val="accent2">
              <a:lumMod val="60000"/>
              <a:lumOff val="40000"/>
              <a:alpha val="8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Data acquisition and processing</a:t>
            </a:r>
          </a:p>
          <a:p>
            <a:pPr lvl="0" algn="just"/>
            <a:r>
              <a:rPr lang="en-US" altLang="zh-CN" dirty="0"/>
              <a:t>Python: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Yelp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0" algn="just"/>
            <a:r>
              <a:rPr lang="en-US" altLang="zh-CN" dirty="0"/>
              <a:t>Excel: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</a:p>
          <a:p>
            <a:pPr lvl="0" algn="just"/>
            <a:r>
              <a:rPr lang="en-US" altLang="zh-CN" dirty="0"/>
              <a:t>ArcGIS: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boroughs</a:t>
            </a:r>
            <a:endParaRPr lang="en-GB" altLang="zh-CN" dirty="0"/>
          </a:p>
          <a:p>
            <a:pPr lvl="0" algn="just"/>
            <a:r>
              <a:rPr lang="en-US" altLang="zh-CN" dirty="0" err="1"/>
              <a:t>Mapbox</a:t>
            </a:r>
            <a:r>
              <a:rPr lang="zh-CN" altLang="en-US" dirty="0"/>
              <a:t> </a:t>
            </a:r>
            <a:r>
              <a:rPr lang="en-US" altLang="zh-CN" dirty="0" err="1"/>
              <a:t>Tilesets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9A695-6955-2447-8D33-EA5799F06CD3}"/>
              </a:ext>
            </a:extLst>
          </p:cNvPr>
          <p:cNvSpPr txBox="1">
            <a:spLocks/>
          </p:cNvSpPr>
          <p:nvPr/>
        </p:nvSpPr>
        <p:spPr>
          <a:xfrm>
            <a:off x="6490009" y="2916780"/>
            <a:ext cx="4170556" cy="2712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en-GB" sz="2000" b="1" dirty="0"/>
              <a:t>Interactive Website Construction </a:t>
            </a:r>
            <a:endParaRPr lang="en-GB" altLang="zh-CN" sz="2000" b="1" dirty="0"/>
          </a:p>
          <a:p>
            <a:pPr lvl="0" algn="just"/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</a:p>
          <a:p>
            <a:pPr lvl="0" algn="just"/>
            <a:r>
              <a:rPr lang="en-US" altLang="zh-CN" dirty="0"/>
              <a:t>H</a:t>
            </a:r>
            <a:r>
              <a:rPr lang="en-GB" dirty="0"/>
              <a:t>over highlight effect</a:t>
            </a:r>
          </a:p>
          <a:p>
            <a:pPr lvl="0" algn="just"/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</a:p>
          <a:p>
            <a:pPr lvl="0" algn="just"/>
            <a:r>
              <a:rPr lang="en-US" altLang="zh-CN" dirty="0"/>
              <a:t>Popup</a:t>
            </a:r>
          </a:p>
          <a:p>
            <a:pPr lvl="0" algn="just"/>
            <a:r>
              <a:rPr lang="en-US" altLang="zh-CN" dirty="0"/>
              <a:t>Charts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88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913" y="711597"/>
            <a:ext cx="8678174" cy="739832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A62640-0993-C148-8C8C-5E38C5BC961D}"/>
              </a:ext>
            </a:extLst>
          </p:cNvPr>
          <p:cNvSpPr txBox="1">
            <a:spLocks/>
          </p:cNvSpPr>
          <p:nvPr/>
        </p:nvSpPr>
        <p:spPr>
          <a:xfrm>
            <a:off x="1756913" y="1682359"/>
            <a:ext cx="8678174" cy="4565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b="1" dirty="0"/>
              <a:t>Distribution Regulations</a:t>
            </a:r>
          </a:p>
          <a:p>
            <a:pPr marL="594900" lvl="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Most wheelchair accessible businesses are in the inner London – spatial unfairness;</a:t>
            </a:r>
          </a:p>
          <a:p>
            <a:pPr marL="594900" lvl="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Restaurants, Food, Shopping, Night Life, Beauty &amp; Health: clustering in the West End and the East End of London;</a:t>
            </a:r>
          </a:p>
          <a:p>
            <a:pPr marL="594900" lvl="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Travel &amp; Hotels: in the boundary of high-density area of restaurants and shops &amp; close to tube lines;</a:t>
            </a:r>
          </a:p>
          <a:p>
            <a:pPr marL="594900" lvl="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Leisure: more randomly;</a:t>
            </a:r>
          </a:p>
          <a:p>
            <a:pPr marL="594900" lvl="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Local Services: Oxford Street;</a:t>
            </a:r>
            <a:endParaRPr lang="en-US" sz="2000" dirty="0"/>
          </a:p>
          <a:p>
            <a:r>
              <a:rPr lang="en-US" altLang="zh-CN" sz="2600" b="1" dirty="0"/>
              <a:t>Functions</a:t>
            </a:r>
            <a:endParaRPr lang="en-GB" altLang="zh-CN" sz="2600" b="1" dirty="0"/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most</a:t>
            </a:r>
            <a:r>
              <a:rPr lang="zh-CN" altLang="en-US" sz="2000" dirty="0"/>
              <a:t> </a:t>
            </a:r>
            <a:r>
              <a:rPr lang="en-US" altLang="zh-CN" sz="2000" dirty="0"/>
              <a:t>satisfied</a:t>
            </a:r>
            <a:r>
              <a:rPr lang="zh-CN" altLang="en-US" sz="2000" dirty="0"/>
              <a:t> </a:t>
            </a:r>
            <a:r>
              <a:rPr lang="en-US" altLang="zh-CN" sz="2000" dirty="0"/>
              <a:t>business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search</a:t>
            </a:r>
            <a:r>
              <a:rPr lang="zh-CN" altLang="en-US" sz="2000" dirty="0"/>
              <a:t> </a:t>
            </a:r>
            <a:r>
              <a:rPr lang="en-US" altLang="zh-CN" sz="2000" dirty="0"/>
              <a:t>bar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popup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businesses;</a:t>
            </a:r>
            <a:endParaRPr lang="en-GB" altLang="zh-CN" sz="2000" dirty="0"/>
          </a:p>
          <a:p>
            <a:r>
              <a:rPr lang="en-US" altLang="zh-CN" sz="2600" b="1" dirty="0"/>
              <a:t>Statistics</a:t>
            </a:r>
            <a:endParaRPr lang="en-GB" altLang="zh-CN" sz="2600" b="1" dirty="0"/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Accurate</a:t>
            </a:r>
            <a:r>
              <a:rPr lang="en-GB" altLang="zh-CN" sz="2000" dirty="0"/>
              <a:t> numbers of businesses in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GB" altLang="zh-CN" sz="2000" dirty="0"/>
              <a:t>borough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been</a:t>
            </a:r>
            <a:r>
              <a:rPr lang="zh-CN" altLang="en-US" sz="2000" dirty="0"/>
              <a:t> </a:t>
            </a:r>
            <a:r>
              <a:rPr lang="en-US" altLang="zh-CN" sz="2000" dirty="0"/>
              <a:t>shown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popup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map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charts;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GB" altLang="zh-CN" sz="2000" dirty="0"/>
              <a:t>All kinds of businesses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London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accessible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wheelchair</a:t>
            </a:r>
            <a:r>
              <a:rPr lang="zh-CN" altLang="en-US" sz="2000" dirty="0"/>
              <a:t> </a:t>
            </a:r>
            <a:r>
              <a:rPr lang="en-US" altLang="zh-CN" sz="2000" dirty="0"/>
              <a:t>take</a:t>
            </a:r>
            <a:r>
              <a:rPr lang="zh-CN" altLang="en-US" sz="2000" dirty="0"/>
              <a:t> </a:t>
            </a:r>
            <a:r>
              <a:rPr lang="en-US" altLang="zh-CN" sz="2000" dirty="0"/>
              <a:t>up</a:t>
            </a:r>
            <a:r>
              <a:rPr lang="zh-CN" altLang="en-US" sz="2000" dirty="0"/>
              <a:t> </a:t>
            </a:r>
            <a:r>
              <a:rPr lang="en-US" altLang="zh-CN" sz="2000" dirty="0"/>
              <a:t>less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5%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total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businesses;</a:t>
            </a:r>
            <a:endParaRPr lang="en-GB" altLang="zh-CN" sz="2000" dirty="0"/>
          </a:p>
          <a:p>
            <a:r>
              <a:rPr lang="en-US" altLang="zh-CN" sz="2600" b="1" dirty="0"/>
              <a:t>Conclusion</a:t>
            </a:r>
            <a:endParaRPr lang="en-GB" altLang="zh-CN" sz="2600" b="1" dirty="0"/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T</a:t>
            </a:r>
            <a:r>
              <a:rPr lang="en-GB" altLang="zh-CN" sz="2000" dirty="0"/>
              <a:t>he current wheelchair accessible businesses situation in London is unsatisfactory</a:t>
            </a:r>
            <a:r>
              <a:rPr lang="zh-CN" altLang="en-US" sz="2000" dirty="0"/>
              <a:t> </a:t>
            </a:r>
            <a:r>
              <a:rPr lang="en-US" altLang="zh-CN" sz="2000" dirty="0"/>
              <a:t>according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Yelp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en-GB" altLang="zh-CN" sz="2000" dirty="0"/>
              <a:t>;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I</a:t>
            </a:r>
            <a:r>
              <a:rPr lang="en-GB" altLang="zh-CN" sz="2000" dirty="0"/>
              <a:t>t may be caused by the bias of data source as Yelp only returns businesses with reviews;</a:t>
            </a:r>
          </a:p>
          <a:p>
            <a:pPr marL="594900" indent="-342900">
              <a:buFont typeface="Wingdings" panose="05000000000000000000" pitchFamily="2" charset="2"/>
              <a:buChar char="§"/>
            </a:pPr>
            <a:r>
              <a:rPr lang="en-US" altLang="zh-CN" sz="2000" dirty="0"/>
              <a:t>Some</a:t>
            </a:r>
            <a:r>
              <a:rPr lang="en-GB" altLang="zh-CN" sz="2000" dirty="0"/>
              <a:t> businesses may be labelled incorrectly</a:t>
            </a:r>
          </a:p>
        </p:txBody>
      </p:sp>
    </p:spTree>
    <p:extLst>
      <p:ext uri="{BB962C8B-B14F-4D97-AF65-F5344CB8AC3E}">
        <p14:creationId xmlns:p14="http://schemas.microsoft.com/office/powerpoint/2010/main" val="343325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Greater Manchester – vision 2040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Bogdan </a:t>
            </a:r>
            <a:r>
              <a:rPr lang="en-US" dirty="0" err="1">
                <a:solidFill>
                  <a:schemeClr val="bg1"/>
                </a:solidFill>
              </a:rPr>
              <a:t>Rugina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5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8878-6238-492E-AAD8-EF9623A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What can we conclude?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92-C05C-4CC6-AE91-6B66E9D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Our contribution represents a guide about accessibility state of art and plans in the UK context.</a:t>
            </a:r>
          </a:p>
          <a:p>
            <a:r>
              <a:rPr lang="en-US" sz="2000" dirty="0"/>
              <a:t>Total percentage of disabled people is growing in UK, in the following decades elderly people especially will require even more resources at city and national level </a:t>
            </a:r>
          </a:p>
          <a:p>
            <a:r>
              <a:rPr lang="en-US" sz="2000" dirty="0"/>
              <a:t>Our invisible city (disabled people) require some future improvements in terms of infrastructure</a:t>
            </a:r>
          </a:p>
          <a:p>
            <a:r>
              <a:rPr lang="en-US" sz="2000" dirty="0"/>
              <a:t>The data visualized show that accessibility plans should be an integral part of any transport strategy</a:t>
            </a:r>
          </a:p>
        </p:txBody>
      </p:sp>
    </p:spTree>
    <p:extLst>
      <p:ext uri="{BB962C8B-B14F-4D97-AF65-F5344CB8AC3E}">
        <p14:creationId xmlns:p14="http://schemas.microsoft.com/office/powerpoint/2010/main" val="14100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8878-6238-492E-AAD8-EF9623A6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Disability in Urban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92-C05C-4CC6-AE91-6B66E9DB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One billion of the world’s population have a disability, with an estimated 80% of people with disabilities living in developing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 have suggested that by 2050, it is expected that about 6.25 billion people, 15 percent of whom are persons with disabilities, will be living in urban cities.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truly “invisible” whether countries and its urban landscape are fully capable and inclusive to handle this surge which will allow the disabled to live a life no different than able-bodied people.</a:t>
            </a:r>
          </a:p>
        </p:txBody>
      </p:sp>
    </p:spTree>
    <p:extLst>
      <p:ext uri="{BB962C8B-B14F-4D97-AF65-F5344CB8AC3E}">
        <p14:creationId xmlns:p14="http://schemas.microsoft.com/office/powerpoint/2010/main" val="2422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835E-C90A-451E-8EBB-C73F8A22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Questions &amp; Discussion</a:t>
            </a:r>
          </a:p>
        </p:txBody>
      </p:sp>
      <p:pic>
        <p:nvPicPr>
          <p:cNvPr id="6" name="Graphic 5" descr="Chat Bubble">
            <a:extLst>
              <a:ext uri="{FF2B5EF4-FFF2-40B4-BE49-F238E27FC236}">
                <a16:creationId xmlns:a16="http://schemas.microsoft.com/office/drawing/2014/main" id="{4AEF2CDC-C101-4D3A-91C6-227D2E98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7832B-4308-43D0-8F8B-120D4E9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 we aim to achieve?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7899-5D03-420F-A355-A11CDE16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688" y="454933"/>
            <a:ext cx="5826919" cy="600286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recent study shows that a person with disability have to travel 49% longer than a able-bodied person in London – We magnify into disabled transportation accessibility across the UK.</a:t>
            </a:r>
          </a:p>
          <a:p>
            <a:r>
              <a:rPr lang="en-US" dirty="0">
                <a:solidFill>
                  <a:schemeClr val="tx1"/>
                </a:solidFill>
              </a:rPr>
              <a:t>A recent survey conducted by YouGov shows one in four UK employers would not hire someone with a disability – We go into the disability employment statistics published by the Office for National Statistics and visualize the journey of Disabled Employment across years in the various boroughs of London.</a:t>
            </a:r>
          </a:p>
          <a:p>
            <a:r>
              <a:rPr lang="en-US" dirty="0">
                <a:solidFill>
                  <a:schemeClr val="tx1"/>
                </a:solidFill>
              </a:rPr>
              <a:t>Last year, the Minister for Disabled People in UK said that the food &amp; drink industry could be missing out on the ‘Purple Pound’ which is worth an estimated </a:t>
            </a:r>
            <a:r>
              <a:rPr lang="en-GB" dirty="0">
                <a:solidFill>
                  <a:schemeClr val="tx1"/>
                </a:solidFill>
              </a:rPr>
              <a:t>£249bn a year. We try to visualise the wheelchair accessible businesses in London.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London has recently set aside </a:t>
            </a:r>
            <a:r>
              <a:rPr lang="en-GB" dirty="0">
                <a:solidFill>
                  <a:schemeClr val="tx1"/>
                </a:solidFill>
              </a:rPr>
              <a:t>£300m to improve its inclusiveness of the disabled and has vowed to implement new measures by 2030 – We look into Manchester City’s journey into transforming the city and the policies which could be used across UK.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2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CBE5-5194-487E-954B-3BBF40F1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Gap between accessibility &amp; disability in Great Britain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259D-509F-494C-948B-B414FE6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Yuhong Sang</a:t>
            </a:r>
          </a:p>
        </p:txBody>
      </p:sp>
    </p:spTree>
    <p:extLst>
      <p:ext uri="{BB962C8B-B14F-4D97-AF65-F5344CB8AC3E}">
        <p14:creationId xmlns:p14="http://schemas.microsoft.com/office/powerpoint/2010/main" val="30638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B0ED7-7777-446E-A852-49B31A75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9FBD-5625-4728-8A0A-A66E6D73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404040"/>
                </a:solidFill>
              </a:rPr>
              <a:t>Accessibility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accessible </a:t>
            </a:r>
            <a:r>
              <a:rPr lang="en-GB" altLang="zh-CN">
                <a:solidFill>
                  <a:srgbClr val="404040"/>
                </a:solidFill>
              </a:rPr>
              <a:t>rail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GB" altLang="zh-CN">
                <a:solidFill>
                  <a:srgbClr val="404040"/>
                </a:solidFill>
              </a:rPr>
              <a:t>stations / total rail stations</a:t>
            </a:r>
          </a:p>
          <a:p>
            <a:pPr marL="216000" indent="0">
              <a:buNone/>
            </a:pPr>
            <a:r>
              <a:rPr lang="en-US" altLang="zh-CN">
                <a:solidFill>
                  <a:srgbClr val="404040"/>
                </a:solidFill>
              </a:rPr>
              <a:t>Disability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Disabled </a:t>
            </a:r>
            <a:r>
              <a:rPr lang="en-GB" altLang="zh-CN">
                <a:solidFill>
                  <a:srgbClr val="404040"/>
                </a:solidFill>
              </a:rPr>
              <a:t>Population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GB" altLang="zh-CN">
                <a:solidFill>
                  <a:srgbClr val="404040"/>
                </a:solidFill>
              </a:rPr>
              <a:t>in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a local authority</a:t>
            </a:r>
          </a:p>
          <a:p>
            <a:r>
              <a:rPr lang="en-US" altLang="zh-CN">
                <a:solidFill>
                  <a:srgbClr val="404040"/>
                </a:solidFill>
              </a:rPr>
              <a:t>Aim</a:t>
            </a:r>
            <a:r>
              <a:rPr lang="en-GB" altLang="zh-CN">
                <a:solidFill>
                  <a:srgbClr val="404040"/>
                </a:solidFill>
              </a:rPr>
              <a:t> -</a:t>
            </a:r>
            <a:r>
              <a:rPr lang="zh-CN" altLang="en-US">
                <a:solidFill>
                  <a:srgbClr val="404040"/>
                </a:solidFill>
              </a:rPr>
              <a:t> </a:t>
            </a:r>
            <a:r>
              <a:rPr lang="en-US" altLang="zh-CN">
                <a:solidFill>
                  <a:srgbClr val="404040"/>
                </a:solidFill>
              </a:rPr>
              <a:t>To </a:t>
            </a:r>
            <a:r>
              <a:rPr lang="en-GB" altLang="zh-CN">
                <a:solidFill>
                  <a:srgbClr val="404040"/>
                </a:solidFill>
              </a:rPr>
              <a:t>Analyse whether the construction of the accessible facilities in train stations match the distribution of the disabled population.</a:t>
            </a:r>
          </a:p>
          <a:p>
            <a:pPr marL="0" indent="0">
              <a:buNone/>
            </a:pPr>
            <a:endParaRPr lang="en-US" altLang="zh-CN">
              <a:solidFill>
                <a:srgbClr val="404040"/>
              </a:solidFill>
            </a:endParaRPr>
          </a:p>
          <a:p>
            <a:r>
              <a:rPr lang="en-US" altLang="zh-CN">
                <a:solidFill>
                  <a:srgbClr val="404040"/>
                </a:solidFill>
              </a:rPr>
              <a:t>How to use this in a html page</a:t>
            </a:r>
            <a:r>
              <a:rPr lang="en-GB" altLang="zh-CN">
                <a:solidFill>
                  <a:srgbClr val="404040"/>
                </a:solidFill>
              </a:rPr>
              <a:t>?</a:t>
            </a:r>
          </a:p>
          <a:p>
            <a:r>
              <a:rPr lang="en-GB">
                <a:solidFill>
                  <a:srgbClr val="404040"/>
                </a:solidFill>
              </a:rPr>
              <a:t>What can this html page tell the users?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 altLang="zh-CN" sz="2400"/>
              <a:t>Overall situation - </a:t>
            </a:r>
            <a:r>
              <a:rPr lang="en-US" altLang="zh-CN" sz="2400"/>
              <a:t>based on disabled population density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sz="2800"/>
          </a:p>
          <a:p>
            <a:r>
              <a:rPr lang="en-US" altLang="zh-CN" sz="2800"/>
              <a:t>Disabled population </a:t>
            </a:r>
            <a:r>
              <a:rPr lang="en-GB" altLang="zh-CN" sz="2800"/>
              <a:t>/</a:t>
            </a:r>
            <a:r>
              <a:rPr lang="zh-CN" altLang="en-US" sz="2800"/>
              <a:t> </a:t>
            </a:r>
            <a:r>
              <a:rPr lang="en-GB" altLang="zh-CN" sz="2800"/>
              <a:t>Area</a:t>
            </a:r>
            <a:r>
              <a:rPr lang="zh-CN" altLang="en-US" sz="2800"/>
              <a:t> </a:t>
            </a:r>
            <a:r>
              <a:rPr lang="en-GB" altLang="zh-CN" sz="2800"/>
              <a:t>of</a:t>
            </a:r>
            <a:r>
              <a:rPr lang="zh-CN" altLang="en-US" sz="2800"/>
              <a:t> </a:t>
            </a:r>
            <a:r>
              <a:rPr lang="en-GB" altLang="zh-CN" sz="2800"/>
              <a:t>local </a:t>
            </a:r>
            <a:r>
              <a:rPr lang="en-US" altLang="zh-CN" sz="2800"/>
              <a:t>authority</a:t>
            </a:r>
          </a:p>
          <a:p>
            <a:r>
              <a:rPr lang="en-GB" sz="2800"/>
              <a:t>Major economic cities have greater density</a:t>
            </a:r>
            <a:endParaRPr lang="en-GB" dirty="0"/>
          </a:p>
        </p:txBody>
      </p:sp>
      <p:pic>
        <p:nvPicPr>
          <p:cNvPr id="9" name="图片 13">
            <a:extLst>
              <a:ext uri="{FF2B5EF4-FFF2-40B4-BE49-F238E27FC236}">
                <a16:creationId xmlns:a16="http://schemas.microsoft.com/office/drawing/2014/main" id="{B265E12B-FC89-420D-8E58-B2D2815C6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6863" r="-3" b="-3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GB" altLang="zh-CN" sz="2400" dirty="0"/>
              <a:t>Overall situation - </a:t>
            </a:r>
            <a:r>
              <a:rPr lang="en-US" altLang="zh-CN" sz="2400" dirty="0"/>
              <a:t>based on disabled population proportion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Disabled population </a:t>
            </a:r>
            <a:r>
              <a:rPr lang="en-GB" altLang="zh-CN" sz="2800" dirty="0"/>
              <a:t>/</a:t>
            </a:r>
            <a:r>
              <a:rPr lang="zh-CN" altLang="en-US" sz="2800" dirty="0"/>
              <a:t> </a:t>
            </a:r>
            <a:r>
              <a:rPr lang="en-GB" altLang="zh-CN" sz="2800" dirty="0"/>
              <a:t>Total population</a:t>
            </a:r>
            <a:r>
              <a:rPr lang="zh-CN" altLang="en-US" sz="2800" dirty="0"/>
              <a:t> </a:t>
            </a:r>
            <a:r>
              <a:rPr lang="en-GB" altLang="zh-CN" sz="2800" dirty="0"/>
              <a:t>of</a:t>
            </a:r>
            <a:r>
              <a:rPr lang="zh-CN" altLang="en-US" sz="2800" dirty="0"/>
              <a:t> </a:t>
            </a:r>
            <a:r>
              <a:rPr lang="en-GB" altLang="zh-CN" sz="2800" dirty="0"/>
              <a:t>local </a:t>
            </a:r>
            <a:r>
              <a:rPr lang="en-US" altLang="zh-CN" sz="2800" dirty="0"/>
              <a:t>authority</a:t>
            </a:r>
          </a:p>
          <a:p>
            <a:r>
              <a:rPr lang="en-GB" sz="2800" dirty="0"/>
              <a:t>Coastal cities have larger proportion</a:t>
            </a:r>
          </a:p>
        </p:txBody>
      </p:sp>
      <p:pic>
        <p:nvPicPr>
          <p:cNvPr id="19" name="图片 9">
            <a:extLst>
              <a:ext uri="{FF2B5EF4-FFF2-40B4-BE49-F238E27FC236}">
                <a16:creationId xmlns:a16="http://schemas.microsoft.com/office/drawing/2014/main" id="{F57969A8-886E-4A2E-8DD0-A3EEFD8A0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721" y="338667"/>
            <a:ext cx="3572559" cy="1261915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altLang="zh-CN" sz="2200" dirty="0"/>
              <a:t>Overall situation - based on disabled population proportion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174" y="1662336"/>
            <a:ext cx="3707652" cy="47753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dirty="0"/>
          </a:p>
          <a:p>
            <a:r>
              <a:rPr lang="en-US" altLang="zh-CN" sz="2000" dirty="0"/>
              <a:t>Disabled population </a:t>
            </a:r>
            <a:r>
              <a:rPr lang="en-GB" altLang="zh-CN" sz="2000" dirty="0"/>
              <a:t>/</a:t>
            </a:r>
            <a:r>
              <a:rPr lang="zh-CN" altLang="en-US" sz="2000" dirty="0"/>
              <a:t> </a:t>
            </a:r>
            <a:r>
              <a:rPr lang="en-GB" altLang="zh-CN" sz="2000" dirty="0"/>
              <a:t>Total population</a:t>
            </a:r>
            <a:r>
              <a:rPr lang="zh-CN" altLang="en-US" sz="2000" dirty="0"/>
              <a:t> </a:t>
            </a:r>
            <a:r>
              <a:rPr lang="en-GB" altLang="zh-CN" sz="2000" dirty="0"/>
              <a:t>of</a:t>
            </a:r>
            <a:r>
              <a:rPr lang="zh-CN" altLang="en-US" sz="2000" dirty="0"/>
              <a:t> </a:t>
            </a:r>
            <a:r>
              <a:rPr lang="en-GB" altLang="zh-CN" sz="2000" dirty="0"/>
              <a:t>local </a:t>
            </a:r>
            <a:r>
              <a:rPr lang="en-US" altLang="zh-CN" sz="2000" dirty="0"/>
              <a:t>authority</a:t>
            </a:r>
          </a:p>
          <a:p>
            <a:r>
              <a:rPr lang="en-GB" sz="2000" dirty="0"/>
              <a:t>Coastal cities have larger proportion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More in line with the accessible station proportion</a:t>
            </a:r>
          </a:p>
          <a:p>
            <a:r>
              <a:rPr lang="en-GB" sz="2000" dirty="0"/>
              <a:t>Reflects the proportion of demand</a:t>
            </a:r>
            <a:endParaRPr lang="en-GB" sz="1600" dirty="0"/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64635FC3-90DB-40FE-AD37-85E1994C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0"/>
          <a:stretch/>
        </p:blipFill>
        <p:spPr>
          <a:xfrm>
            <a:off x="1" y="1"/>
            <a:ext cx="4116284" cy="685799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18423-4B8A-4C08-837C-E0DF00359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6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432B-442F-48ED-BC2F-3F34AE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721" y="411862"/>
            <a:ext cx="3572559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altLang="zh-CN" sz="2200" dirty="0"/>
              <a:t>Overall situation - based on </a:t>
            </a:r>
            <a:r>
              <a:rPr lang="en-US" altLang="zh-CN" sz="2400" dirty="0"/>
              <a:t>disabled population density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F34B-90B9-48B7-B60B-6C459A9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2174" y="1662336"/>
            <a:ext cx="3707652" cy="477533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CN" dirty="0"/>
          </a:p>
          <a:p>
            <a:r>
              <a:rPr lang="en-US" altLang="zh-CN" sz="2000" dirty="0"/>
              <a:t>Disabled population </a:t>
            </a:r>
            <a:r>
              <a:rPr lang="en-GB" altLang="zh-CN" sz="2000" dirty="0"/>
              <a:t>/</a:t>
            </a:r>
            <a:r>
              <a:rPr lang="zh-CN" altLang="en-US" sz="2000" dirty="0"/>
              <a:t> </a:t>
            </a:r>
            <a:r>
              <a:rPr lang="en-GB" altLang="zh-CN" sz="2000" dirty="0"/>
              <a:t>Area</a:t>
            </a:r>
            <a:r>
              <a:rPr lang="zh-CN" altLang="en-US" sz="2000" dirty="0"/>
              <a:t> </a:t>
            </a:r>
            <a:r>
              <a:rPr lang="en-GB" altLang="zh-CN" sz="2000" dirty="0"/>
              <a:t>of</a:t>
            </a:r>
            <a:r>
              <a:rPr lang="zh-CN" altLang="en-US" sz="2000" dirty="0"/>
              <a:t> </a:t>
            </a:r>
            <a:r>
              <a:rPr lang="en-GB" altLang="zh-CN" sz="2000" dirty="0"/>
              <a:t>local </a:t>
            </a:r>
            <a:r>
              <a:rPr lang="en-US" altLang="zh-CN" sz="2000" dirty="0"/>
              <a:t>authority</a:t>
            </a:r>
          </a:p>
          <a:p>
            <a:r>
              <a:rPr lang="en-GB" sz="2000" dirty="0"/>
              <a:t>Major economic cities have greater density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Less consistent with the accessible station proportion</a:t>
            </a:r>
          </a:p>
          <a:p>
            <a:r>
              <a:rPr lang="en-GB" sz="2000" dirty="0"/>
              <a:t>Why? - More specific Analysis.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64635FC3-90DB-40FE-AD37-85E1994C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0"/>
          <a:stretch/>
        </p:blipFill>
        <p:spPr>
          <a:xfrm>
            <a:off x="1" y="1"/>
            <a:ext cx="4116284" cy="685799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图片 13">
            <a:extLst>
              <a:ext uri="{FF2B5EF4-FFF2-40B4-BE49-F238E27FC236}">
                <a16:creationId xmlns:a16="http://schemas.microsoft.com/office/drawing/2014/main" id="{7A2C18B2-BB16-457C-94FD-41E627BD4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6863" r="-3" b="-3"/>
          <a:stretch/>
        </p:blipFill>
        <p:spPr>
          <a:xfrm>
            <a:off x="8075716" y="0"/>
            <a:ext cx="4116284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D47369-E2DE-442D-9073-5A306015A7D4}"/>
              </a:ext>
            </a:extLst>
          </p:cNvPr>
          <p:cNvSpPr txBox="1">
            <a:spLocks/>
          </p:cNvSpPr>
          <p:nvPr/>
        </p:nvSpPr>
        <p:spPr bwMode="black">
          <a:xfrm>
            <a:off x="4309721" y="338667"/>
            <a:ext cx="3572559" cy="126191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200" dirty="0"/>
              <a:t>Overall situation - based on disabled population density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88049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1214</Words>
  <Application>Microsoft Macintosh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Wingdings</vt:lpstr>
      <vt:lpstr>Parcel</vt:lpstr>
      <vt:lpstr>DISABLED ACCESSIBILE CITIES</vt:lpstr>
      <vt:lpstr>Disability in Urban cities</vt:lpstr>
      <vt:lpstr>What do we aim to achieve?</vt:lpstr>
      <vt:lpstr>Gap between accessibility &amp; disability in Great Britain</vt:lpstr>
      <vt:lpstr>Objective</vt:lpstr>
      <vt:lpstr>Overall situation - based on disabled population density</vt:lpstr>
      <vt:lpstr>Overall situation - based on disabled population proportion</vt:lpstr>
      <vt:lpstr>Overall situation - based on disabled population proportion</vt:lpstr>
      <vt:lpstr>Overall situation - based on disabled population density</vt:lpstr>
      <vt:lpstr>Comparison in specific region or city</vt:lpstr>
      <vt:lpstr>London Disabled Employment</vt:lpstr>
      <vt:lpstr>What is this objective of this visualization?</vt:lpstr>
      <vt:lpstr>Challenges faced &amp; Decisions made</vt:lpstr>
      <vt:lpstr>Wheelchair accessible businesses in london</vt:lpstr>
      <vt:lpstr>Objectives</vt:lpstr>
      <vt:lpstr>Methods</vt:lpstr>
      <vt:lpstr>RESULTS</vt:lpstr>
      <vt:lpstr>Greater Manchester – vision 2040</vt:lpstr>
      <vt:lpstr>What can we conclude?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DISABLED ACCESSIBILE CITIES</dc:title>
  <dc:creator>Arun Srinivasan</dc:creator>
  <cp:lastModifiedBy>Ye, Yafei</cp:lastModifiedBy>
  <cp:revision>14</cp:revision>
  <dcterms:created xsi:type="dcterms:W3CDTF">2019-05-22T07:46:55Z</dcterms:created>
  <dcterms:modified xsi:type="dcterms:W3CDTF">2019-05-28T12:55:16Z</dcterms:modified>
</cp:coreProperties>
</file>