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828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pt-BR" sz="11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05733" y="686418"/>
            <a:ext cx="6646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450" tIns="44725" rIns="89450" bIns="44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1800"/>
              <a:buChar char="●"/>
              <a:defRPr/>
            </a:lvl1pPr>
            <a:lvl2pPr lvl="1" algn="ctr" rtl="0">
              <a:spcBef>
                <a:spcPts val="0"/>
              </a:spcBef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152400" y="742950"/>
            <a:ext cx="8839200" cy="0"/>
          </a:xfrm>
          <a:prstGeom prst="straightConnector1">
            <a:avLst/>
          </a:pr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/>
          <p:nvPr/>
        </p:nvSpPr>
        <p:spPr>
          <a:xfrm>
            <a:off x="395536" y="4840002"/>
            <a:ext cx="51126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Intelligent Multi-robot Assistance: case study in a disaster scenario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47625"/>
            <a:ext cx="8229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47625"/>
            <a:ext cx="8229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47625"/>
            <a:ext cx="8229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47625"/>
            <a:ext cx="8229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47625"/>
            <a:ext cx="8229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52400" y="4822031"/>
            <a:ext cx="8839200" cy="0"/>
          </a:xfrm>
          <a:prstGeom prst="straightConnector1">
            <a:avLst/>
          </a:prstGeom>
          <a:noFill/>
          <a:ln w="127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aster-robotics-proalertas/pucrs_campus_gazebo/tree/master/src/ja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ucrs-campus-on-gazebo.readthedocs.io/en/latest/source/jason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WebTools/rosbridge_sui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 descr="http://semanticore.pucrs.br/wiki/attach/ISEG_Design/ISEG%20-%20Logo.jpg"/>
          <p:cNvSpPr/>
          <p:nvPr/>
        </p:nvSpPr>
        <p:spPr>
          <a:xfrm>
            <a:off x="3025775" y="2038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99592" y="1167594"/>
            <a:ext cx="7128900" cy="1411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rgbClr val="FF5E05"/>
                </a:solidFill>
                <a:latin typeface="Arial"/>
                <a:ea typeface="Arial"/>
                <a:cs typeface="Arial"/>
                <a:sym typeface="Arial"/>
              </a:rPr>
              <a:t>Intelligent </a:t>
            </a:r>
            <a:r>
              <a:rPr lang="pt-BR" sz="3200" b="1">
                <a:solidFill>
                  <a:srgbClr val="FF5E05"/>
                </a:solidFill>
              </a:rPr>
              <a:t>R</a:t>
            </a:r>
            <a:r>
              <a:rPr lang="pt-BR" sz="3200" b="1">
                <a:solidFill>
                  <a:srgbClr val="FF5E05"/>
                </a:solidFill>
                <a:latin typeface="Arial"/>
                <a:ea typeface="Arial"/>
                <a:cs typeface="Arial"/>
                <a:sym typeface="Arial"/>
              </a:rPr>
              <a:t>obot: </a:t>
            </a:r>
            <a:r>
              <a:rPr lang="pt-BR" sz="3200" b="1">
                <a:solidFill>
                  <a:srgbClr val="FF5E05"/>
                </a:solidFill>
              </a:rPr>
              <a:t>I</a:t>
            </a:r>
            <a:r>
              <a:rPr lang="pt-BR" sz="3200" b="1">
                <a:solidFill>
                  <a:srgbClr val="FF5E05"/>
                </a:solidFill>
                <a:latin typeface="Arial"/>
                <a:ea typeface="Arial"/>
                <a:cs typeface="Arial"/>
                <a:sym typeface="Arial"/>
              </a:rPr>
              <a:t>ntegrating JaCaMo and ROS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899592" y="2571750"/>
            <a:ext cx="7128900" cy="685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Robótica Móvel Inteligente</a:t>
            </a:r>
          </a:p>
          <a:p>
            <a:pPr marL="0" marR="0" lvl="0" indent="-1270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Débora C. Engelmann and Túlio L. Basegio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899592" y="1059582"/>
            <a:ext cx="7128900" cy="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899592" y="3381840"/>
            <a:ext cx="7128900" cy="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Shape 118" descr="http://www.inf.pucrs.br/yamaguti/logo_FACIN_novo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611" y="3721480"/>
            <a:ext cx="744167" cy="85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http://www.pucrs.br/wp-content/themes/pucrs/images/logo_top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2300" y="3721480"/>
            <a:ext cx="2044115" cy="84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Rosbridge suite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33375" y="1059582"/>
            <a:ext cx="8501100" cy="361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program that communicates with rosbridge using its JSON API. 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</a:pPr>
            <a:r>
              <a:rPr lang="pt-BR" sz="2000" b="1" i="0" strike="noStrike" cap="none"/>
              <a:t>java_rosbridge</a:t>
            </a:r>
            <a:r>
              <a:rPr lang="pt-BR" sz="2000" b="1" i="0" u="none" strike="noStrike" cap="none">
                <a:solidFill>
                  <a:srgbClr val="262626"/>
                </a:solidFill>
              </a:rPr>
              <a:t> </a:t>
            </a:r>
            <a:r>
              <a:rPr lang="pt-BR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/>
              <a:t>library using Jetty 9 to connect Java code to a ROS Bridge server. 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2298775" y="1574300"/>
            <a:ext cx="2088300" cy="1026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java_rosbridge*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design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06" name="Shape 206"/>
          <p:cNvSpPr/>
          <p:nvPr/>
        </p:nvSpPr>
        <p:spPr>
          <a:xfrm>
            <a:off x="183704" y="1060888"/>
            <a:ext cx="1728300" cy="2052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53075" y="898870"/>
            <a:ext cx="1224000" cy="27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JaCaMo</a:t>
            </a:r>
          </a:p>
        </p:txBody>
      </p:sp>
      <p:sp>
        <p:nvSpPr>
          <p:cNvPr id="208" name="Shape 208"/>
          <p:cNvSpPr/>
          <p:nvPr/>
        </p:nvSpPr>
        <p:spPr>
          <a:xfrm>
            <a:off x="453075" y="1384924"/>
            <a:ext cx="1224000" cy="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Jason</a:t>
            </a:r>
          </a:p>
        </p:txBody>
      </p:sp>
      <p:sp>
        <p:nvSpPr>
          <p:cNvPr id="209" name="Shape 209"/>
          <p:cNvSpPr/>
          <p:nvPr/>
        </p:nvSpPr>
        <p:spPr>
          <a:xfrm>
            <a:off x="435732" y="1947656"/>
            <a:ext cx="1224000" cy="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Cartago</a:t>
            </a:r>
          </a:p>
        </p:txBody>
      </p:sp>
      <p:sp>
        <p:nvSpPr>
          <p:cNvPr id="210" name="Shape 210"/>
          <p:cNvSpPr/>
          <p:nvPr/>
        </p:nvSpPr>
        <p:spPr>
          <a:xfrm>
            <a:off x="435732" y="2519050"/>
            <a:ext cx="1224000" cy="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Moise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687760" y="1654954"/>
            <a:ext cx="0" cy="29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1335832" y="1654856"/>
            <a:ext cx="0" cy="29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3" name="Shape 213"/>
          <p:cNvCxnSpPr>
            <a:stCxn id="209" idx="3"/>
          </p:cNvCxnSpPr>
          <p:nvPr/>
        </p:nvCxnSpPr>
        <p:spPr>
          <a:xfrm>
            <a:off x="1659732" y="2082656"/>
            <a:ext cx="612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4" name="Shape 214" descr="Resultado de imagem para turtlebot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 descr="Resultado de imagem para turtlebot"/>
          <p:cNvSpPr/>
          <p:nvPr/>
        </p:nvSpPr>
        <p:spPr>
          <a:xfrm>
            <a:off x="307975" y="5953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 descr="Resultado de imagem para turtlebot"/>
          <p:cNvSpPr/>
          <p:nvPr/>
        </p:nvSpPr>
        <p:spPr>
          <a:xfrm>
            <a:off x="460375" y="120253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1773" y="3528395"/>
            <a:ext cx="1198217" cy="11982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6254153" y="3807318"/>
            <a:ext cx="1224000" cy="27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0" y="4467474"/>
            <a:ext cx="29145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 https://github.com/h2r/java_rosbridge</a:t>
            </a:r>
          </a:p>
        </p:txBody>
      </p:sp>
      <p:sp>
        <p:nvSpPr>
          <p:cNvPr id="220" name="Shape 220"/>
          <p:cNvSpPr/>
          <p:nvPr/>
        </p:nvSpPr>
        <p:spPr>
          <a:xfrm>
            <a:off x="5547466" y="984688"/>
            <a:ext cx="2304300" cy="2052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63597" y="822670"/>
            <a:ext cx="1493400" cy="27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Rosbridge</a:t>
            </a:r>
          </a:p>
        </p:txBody>
      </p:sp>
      <p:sp>
        <p:nvSpPr>
          <p:cNvPr id="222" name="Shape 222"/>
          <p:cNvSpPr/>
          <p:nvPr/>
        </p:nvSpPr>
        <p:spPr>
          <a:xfrm>
            <a:off x="5780825" y="1848449"/>
            <a:ext cx="1908300" cy="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rosbridge_server</a:t>
            </a:r>
          </a:p>
        </p:txBody>
      </p:sp>
      <p:sp>
        <p:nvSpPr>
          <p:cNvPr id="223" name="Shape 223"/>
          <p:cNvSpPr/>
          <p:nvPr/>
        </p:nvSpPr>
        <p:spPr>
          <a:xfrm rot="-5400000">
            <a:off x="4561875" y="1819475"/>
            <a:ext cx="1828800" cy="36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Websocket</a:t>
            </a:r>
          </a:p>
        </p:txBody>
      </p:sp>
      <p:sp>
        <p:nvSpPr>
          <p:cNvPr id="224" name="Shape 224"/>
          <p:cNvSpPr/>
          <p:nvPr/>
        </p:nvSpPr>
        <p:spPr>
          <a:xfrm>
            <a:off x="5763500" y="2463069"/>
            <a:ext cx="1908300" cy="29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rosbridge_library</a:t>
            </a:r>
          </a:p>
        </p:txBody>
      </p:sp>
      <p:sp>
        <p:nvSpPr>
          <p:cNvPr id="225" name="Shape 225"/>
          <p:cNvSpPr/>
          <p:nvPr/>
        </p:nvSpPr>
        <p:spPr>
          <a:xfrm>
            <a:off x="5763500" y="1136198"/>
            <a:ext cx="1908300" cy="29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rosbridge_api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6483570" y="2144714"/>
            <a:ext cx="0" cy="29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7131642" y="2131427"/>
            <a:ext cx="0" cy="29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8" name="Shape 228"/>
          <p:cNvCxnSpPr>
            <a:stCxn id="203" idx="3"/>
            <a:endCxn id="223" idx="0"/>
          </p:cNvCxnSpPr>
          <p:nvPr/>
        </p:nvCxnSpPr>
        <p:spPr>
          <a:xfrm rot="10800000" flipH="1">
            <a:off x="4387075" y="1999400"/>
            <a:ext cx="909300" cy="8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29" name="Shape 229"/>
          <p:cNvSpPr txBox="1"/>
          <p:nvPr/>
        </p:nvSpPr>
        <p:spPr>
          <a:xfrm rot="-1553879">
            <a:off x="4604269" y="1684482"/>
            <a:ext cx="726011" cy="256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cxnSp>
        <p:nvCxnSpPr>
          <p:cNvPr id="230" name="Shape 230"/>
          <p:cNvCxnSpPr>
            <a:endCxn id="222" idx="0"/>
          </p:cNvCxnSpPr>
          <p:nvPr/>
        </p:nvCxnSpPr>
        <p:spPr>
          <a:xfrm>
            <a:off x="5656175" y="1540349"/>
            <a:ext cx="1078800" cy="3081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1" name="Shape 231"/>
          <p:cNvSpPr txBox="1"/>
          <p:nvPr/>
        </p:nvSpPr>
        <p:spPr>
          <a:xfrm rot="-1554078">
            <a:off x="6528884" y="2123999"/>
            <a:ext cx="764384" cy="256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sp>
        <p:nvSpPr>
          <p:cNvPr id="232" name="Shape 232"/>
          <p:cNvSpPr txBox="1"/>
          <p:nvPr/>
        </p:nvSpPr>
        <p:spPr>
          <a:xfrm rot="-1554941">
            <a:off x="6770591" y="1412393"/>
            <a:ext cx="722117" cy="256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sp>
        <p:nvSpPr>
          <p:cNvPr id="233" name="Shape 233"/>
          <p:cNvSpPr txBox="1"/>
          <p:nvPr/>
        </p:nvSpPr>
        <p:spPr>
          <a:xfrm rot="-5400000">
            <a:off x="6186975" y="3032550"/>
            <a:ext cx="1114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</a:p>
        </p:txBody>
      </p:sp>
      <p:cxnSp>
        <p:nvCxnSpPr>
          <p:cNvPr id="234" name="Shape 234"/>
          <p:cNvCxnSpPr/>
          <p:nvPr/>
        </p:nvCxnSpPr>
        <p:spPr>
          <a:xfrm flipH="1">
            <a:off x="6482375" y="2831275"/>
            <a:ext cx="11400" cy="92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5" name="Shape 235"/>
          <p:cNvCxnSpPr/>
          <p:nvPr/>
        </p:nvCxnSpPr>
        <p:spPr>
          <a:xfrm rot="10800000" flipH="1">
            <a:off x="7123419" y="2819418"/>
            <a:ext cx="19200" cy="911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236"/>
          <p:cNvCxnSpPr>
            <a:stCxn id="218" idx="2"/>
          </p:cNvCxnSpPr>
          <p:nvPr/>
        </p:nvCxnSpPr>
        <p:spPr>
          <a:xfrm rot="-5400000" flipH="1">
            <a:off x="7016003" y="3927468"/>
            <a:ext cx="599400" cy="8991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Rosbridge </a:t>
            </a:r>
            <a:r>
              <a:rPr lang="pt-BR">
                <a:solidFill>
                  <a:srgbClr val="3F3F3F"/>
                </a:solidFill>
              </a:rPr>
              <a:t>Json vs Jason Beliefs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44" name="Shape 244"/>
          <p:cNvSpPr/>
          <p:nvPr/>
        </p:nvSpPr>
        <p:spPr>
          <a:xfrm>
            <a:off x="252075" y="892675"/>
            <a:ext cx="8638500" cy="100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{"topic": "/cmd_vel", "msg": {"linear": {"y": 0.0, "x": 0.5, "z": 0.0}, "angular": {"y": 0.0, "x": 0.0, "z": 0.0}}, "op": "publish"}</a:t>
            </a:r>
          </a:p>
        </p:txBody>
      </p:sp>
      <p:sp>
        <p:nvSpPr>
          <p:cNvPr id="245" name="Shape 245"/>
          <p:cNvSpPr/>
          <p:nvPr/>
        </p:nvSpPr>
        <p:spPr>
          <a:xfrm>
            <a:off x="1046375" y="2166975"/>
            <a:ext cx="7241100" cy="2547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cmd_vel(linear,0.0, 0.5, 0.0)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2000">
                <a:solidFill>
                  <a:schemeClr val="dk1"/>
                </a:solidFill>
              </a:rPr>
              <a:t>cmd_vel(angular,0.0, 0.0, 0.0)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2000">
                <a:solidFill>
                  <a:schemeClr val="dk1"/>
                </a:solidFill>
              </a:rPr>
              <a:t>vel_linear(0.0, 0.5, 0.0)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2000">
                <a:solidFill>
                  <a:schemeClr val="dk1"/>
                </a:solidFill>
              </a:rPr>
              <a:t>vel_angular(0.0, 0.0, 0.0)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2000">
                <a:solidFill>
                  <a:schemeClr val="dk1"/>
                </a:solidFill>
              </a:rPr>
              <a:t>cmd_vel(linear,0.0, 0.5, 0.0,angular,0.0, 0.0, 0.0)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959476"/>
            <a:ext cx="8229600" cy="38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</a:rPr>
              <a:t>RosBridge.java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</a:rPr>
              <a:t>A socket for connecting to ros bridge that accepts subscribe and publish commands.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</a:rPr>
              <a:t>Connect to rosbridge: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connect(String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rosBridgeURI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waitForConnection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rosBridgeURI = 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ws://localhost:9090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</a:rPr>
              <a:t>Subscribing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subscribe(String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RosListenDelegate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delegate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throttleRate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queueLength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</a:rPr>
              <a:t>Publishing is also supported with the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publish(String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Object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</a:rPr>
              <a:t>Set the interface between Jason / Ros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setRosInterface(RosInterface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rosInterface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959476"/>
            <a:ext cx="8229600" cy="38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RosInterface.java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AbstractQueue&lt;Collection&lt;Percept&gt;&gt; </a:t>
            </a:r>
            <a:r>
              <a:rPr lang="pt-BR" sz="14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perceptsQueue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ConcurrentLinkedQueue&lt;Collection&lt;Percept&gt;&gt;();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4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RosBridge();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4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.setRosInterface(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pt-BR" sz="14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.hasConnected()) 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4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.connect(</a:t>
            </a:r>
            <a:r>
              <a:rPr lang="pt-BR" sz="14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"ws://localhost:9090"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.subscribre();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07000" y="781625"/>
            <a:ext cx="8279700" cy="400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subscribre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.subscribe(SubscriptionRequestMsg.</a:t>
            </a:r>
            <a:r>
              <a:rPr lang="pt-BR" sz="11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generate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"/cmd_vel_mux/input/teleop"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.setType(</a:t>
            </a:r>
            <a:r>
              <a:rPr lang="pt-BR" sz="11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"geometry_msgs/Twist"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.setThrottleRate(1)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.setQueueLength(1),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RosListenDelegate()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receive(JsonNode 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stringRep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MessageUnpacker&lt;Twist&gt; 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unpacker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MessageUnpacker&lt;Twist&gt;(Twist.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Twist 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unpacker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.unpackRosMessage(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twistPercepts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.clear();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twistPercepts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Percept(</a:t>
            </a:r>
            <a:r>
              <a:rPr lang="pt-BR" sz="11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"twist_linear"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Numeral(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Numeral(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Numeral(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twistPercepts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Percept(</a:t>
            </a:r>
            <a:r>
              <a:rPr lang="pt-BR" sz="11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"twist_angular"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Numeral(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Numeral(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Numeral(</a:t>
            </a:r>
            <a:r>
              <a:rPr lang="pt-BR" sz="11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perceptsQueue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.add(Collections.</a:t>
            </a:r>
            <a:r>
              <a:rPr lang="pt-BR" sz="11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synchronizedSet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HashSet&lt;Percept&gt;(</a:t>
            </a:r>
            <a:r>
              <a:rPr lang="pt-BR" sz="11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twistPercepts</a:t>
            </a: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);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750" y="3963450"/>
            <a:ext cx="228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959476"/>
            <a:ext cx="8229600" cy="38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400">
              <a:solidFill>
                <a:srgbClr val="0000C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.subscribe(SubscriptionRequestMsg.</a:t>
            </a:r>
            <a:r>
              <a:rPr lang="pt-BR" sz="14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generate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"/odom"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.setType(</a:t>
            </a:r>
            <a:r>
              <a:rPr lang="pt-BR" sz="14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"nav_msgs/Odometry"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.setThrottleRate(1)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.setQueueLength(1),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RosListenDelegate()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receive(JsonNode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stringRep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JsonNode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.path(</a:t>
            </a:r>
            <a:r>
              <a:rPr lang="pt-BR" sz="14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													JsonNode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pose1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.path(</a:t>
            </a:r>
            <a:r>
              <a:rPr lang="pt-BR" sz="14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"pose"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JsonNode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pose2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pose1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.path(</a:t>
            </a:r>
            <a:r>
              <a:rPr lang="pt-BR" sz="14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"pose"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MessageUnpacker&lt;Pose&gt;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unpacker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MessageUnpacker&lt;Pose&gt;(Pose.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Pose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msgPose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unpacker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.unpackRosMessage(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pose2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4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pt-BR" sz="14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msgPose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})</a:t>
            </a: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388" y="3831688"/>
            <a:ext cx="17430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4650" y="902501"/>
            <a:ext cx="8229600" cy="38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publishing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Publisher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pubp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sleepTime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Twist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Twist();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pubp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.publish(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Thread.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sleepTime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(InterruptedException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.printStackTrace();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}		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Publisher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Publisher(</a:t>
            </a:r>
            <a:r>
              <a:rPr lang="pt-BR" sz="12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"/cmd_vel_mux/input/teleop"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"geometry_msgs/Twist"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252375" y="777100"/>
            <a:ext cx="8677500" cy="40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move2goal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 {	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(Math.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(Math.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 2) + Math.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 2)) &gt;=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distance_tolerance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1.5 * Math.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(Math.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 2) + Math.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), 2));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4 * (Math.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goalX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currentPose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orientation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Publisher 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Publisher(</a:t>
            </a:r>
            <a:r>
              <a:rPr lang="pt-BR" sz="12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"/cmd_vel_mux/input/teleop"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2A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"geometry_msgs/Twist"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0000C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rosbridge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200" i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publishing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linearZ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angularX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6A3E3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angularZ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,500);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959475"/>
            <a:ext cx="8472600" cy="38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(String config) throws IOException, InterruptedException 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</a:p>
          <a:p>
            <a:pPr marL="0" lvl="0" indent="3873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ri = new RosInterface(config);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	ri.start();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	}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(Exception e) {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	e.printStackTrace();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	ri.attachAgentListener(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	receiving = 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	execInternalOp("receiving", "ag1");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Source and Documentation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ts val="2200"/>
              <a:buChar char="▪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https://github.com/disaster-robotics-proalertas/pucrs_campus_gazebo/tree/master/src/jason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68300" rtl="0">
              <a:spcBef>
                <a:spcPts val="0"/>
              </a:spcBef>
              <a:buSzPts val="2200"/>
              <a:buChar char="▪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http://pucrs-campus-on-gazebo.readthedocs.io/en/latest/source/jason/index.html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760825"/>
            <a:ext cx="8229600" cy="402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@INTERNAL_OPERATION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receiving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(String agent) throws JasonException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lastStep = -1;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Collection&lt;Percept&gt; previousPercepts = new ArrayList&lt;Percept&gt;();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(!ri.isEntityConnected(agent))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await_time(100);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(receiving)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await_time(500);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(ri != null)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Collection&lt;Percept&gt; percepts = ri.getNextPerception(agent,agent);    				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(!percepts.isEmpty())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	updatePerception(previousPercepts, percepts);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	previousPercepts = percepts;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} </a:t>
            </a:r>
            <a:r>
              <a:rPr lang="pt-BR" sz="12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(Exception e)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 e.printStackTrace();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912325"/>
            <a:ext cx="8229600" cy="38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updatePerception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(Collection&lt;Percept&gt; previousPercepts, Collection&lt;Percept&gt; percepts) throws JasonException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(Percept old: previousPercepts)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(previousList.contains(old.getName())) {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Literal literal = Translator.perceptToLiteral(old);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previousList.remove(old.getName());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	removeObsPropertyByTemplate(old.getName(), (Object[]) literal.getTermsArray());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	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}		   	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 b="1">
                <a:solidFill>
                  <a:srgbClr val="7F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(Percept percept: percepts) {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Literal literal = Translator.perceptToLiteral(percept);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previousList.add(percept.getName());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	defineObsProperty(percept.getName(), (Object[]) literal.getTermsArray());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	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2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 descr="http://semanticore.pucrs.br/wiki/attach/ISEG_Design/ISEG%20-%20Logo.jpg"/>
          <p:cNvSpPr/>
          <p:nvPr/>
        </p:nvSpPr>
        <p:spPr>
          <a:xfrm>
            <a:off x="3025775" y="2038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827192" y="1446894"/>
            <a:ext cx="7128900" cy="1411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200" b="1"/>
              <a:t>Simulation</a:t>
            </a:r>
          </a:p>
        </p:txBody>
      </p:sp>
      <p:cxnSp>
        <p:nvCxnSpPr>
          <p:cNvPr id="327" name="Shape 327"/>
          <p:cNvCxnSpPr/>
          <p:nvPr/>
        </p:nvCxnSpPr>
        <p:spPr>
          <a:xfrm>
            <a:off x="899592" y="1059582"/>
            <a:ext cx="7128900" cy="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328"/>
          <p:cNvCxnSpPr/>
          <p:nvPr/>
        </p:nvCxnSpPr>
        <p:spPr>
          <a:xfrm>
            <a:off x="899592" y="3381840"/>
            <a:ext cx="7128900" cy="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Limitations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33375" y="1059582"/>
            <a:ext cx="8501100" cy="361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pt-BR" sz="2400" b="1"/>
              <a:t>move to goal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pt-BR" sz="2400" b="1"/>
              <a:t>tests with Jason plans (Vinicius)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pt-BR" sz="2400" b="1"/>
              <a:t>using more than one robot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 descr="http://semanticore.pucrs.br/wiki/attach/ISEG_Design/ISEG%20-%20Logo.jpg"/>
          <p:cNvSpPr/>
          <p:nvPr/>
        </p:nvSpPr>
        <p:spPr>
          <a:xfrm>
            <a:off x="3025775" y="2038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899592" y="1167594"/>
            <a:ext cx="7128900" cy="1411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sz="3200" b="1">
                <a:solidFill>
                  <a:srgbClr val="FF5E05"/>
                </a:solidFill>
              </a:rPr>
              <a:t>Intelligent Robot: Integrating JaCaMo and ROS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899592" y="2571750"/>
            <a:ext cx="7128900" cy="685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Robótica Móvel Inteligente</a:t>
            </a:r>
          </a:p>
          <a:p>
            <a:pPr marL="0" marR="0" lvl="0" indent="-1270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Débora C. Engelmann and Túlio L. Basegio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899592" y="1059582"/>
            <a:ext cx="7128900" cy="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899592" y="3381840"/>
            <a:ext cx="7128900" cy="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7" name="Shape 347" descr="http://www.inf.pucrs.br/yamaguti/logo_FACIN_novo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611" y="3721480"/>
            <a:ext cx="744167" cy="85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 descr="http://www.pucrs.br/wp-content/themes/pucrs/images/logo_top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2300" y="3721480"/>
            <a:ext cx="2044115" cy="84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41100" y="1059574"/>
            <a:ext cx="8229600" cy="36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2921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342900" marR="0" lvl="0" indent="-292100" algn="just" rtl="0"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Project definition</a:t>
            </a:r>
          </a:p>
          <a:p>
            <a:pPr marL="342900" marR="0" lvl="0" indent="-292100" algn="just" rtl="0"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/>
              <a:t>JaCaMo</a:t>
            </a:r>
          </a:p>
          <a:p>
            <a:pPr marL="342900" marR="0" lvl="0" indent="-292100" algn="just" rtl="0"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Rosbridge</a:t>
            </a:r>
          </a:p>
          <a:p>
            <a:pPr marL="342900" marR="0" lvl="0" indent="-292100" algn="just" rtl="0"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Project design</a:t>
            </a:r>
          </a:p>
          <a:p>
            <a:pPr marL="342900" marR="0" lvl="0" indent="-292100" algn="just" rtl="0"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342900" marR="0" lvl="0" indent="-292100" algn="just" rtl="0"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/>
              <a:t>Simulation</a:t>
            </a:r>
          </a:p>
          <a:p>
            <a:pPr marL="342900" marR="0" lvl="0" indent="-292100" algn="just" rtl="0"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▪"/>
            </a:pPr>
            <a:r>
              <a:rPr lang="pt-BR" sz="1600"/>
              <a:t>Limitations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33375" y="144066"/>
            <a:ext cx="8472600" cy="696600"/>
          </a:xfrm>
          <a:prstGeom prst="rect">
            <a:avLst/>
          </a:prstGeom>
          <a:noFill/>
          <a:ln>
            <a:noFill/>
          </a:ln>
          <a:effectLst>
            <a:outerShdw blurRad="76200" sy="23000" kx="-1200090" ky="-1200090" algn="bl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33375" y="1059582"/>
            <a:ext cx="8501100" cy="361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Scenario: </a:t>
            </a:r>
          </a:p>
          <a:p>
            <a:pPr marL="742950" marR="0" lvl="1" indent="-285750" algn="just" rtl="0">
              <a:spcBef>
                <a:spcPts val="3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disaster at PUCRS</a:t>
            </a:r>
          </a:p>
          <a:p>
            <a:pPr marL="742950" marR="0" lvl="1" indent="-285750" algn="just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robots delivering supplies</a:t>
            </a:r>
          </a:p>
          <a:p>
            <a:pPr marL="342900" marR="0" lvl="0" indent="-342900" algn="just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 intelligence: Jason</a:t>
            </a:r>
          </a:p>
          <a:p>
            <a:pPr marL="342900" marR="0" lvl="0" indent="-342900" algn="just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Jason x ROS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definition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8" name="Shape 148"/>
          <p:cNvSpPr/>
          <p:nvPr/>
        </p:nvSpPr>
        <p:spPr>
          <a:xfrm>
            <a:off x="1187624" y="2269300"/>
            <a:ext cx="1224000" cy="27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Jason*</a:t>
            </a:r>
          </a:p>
        </p:txBody>
      </p:sp>
      <p:sp>
        <p:nvSpPr>
          <p:cNvPr id="149" name="Shape 149" descr="Resultado de imagem para turtlebot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 descr="Resultado de imagem para turtlebot"/>
          <p:cNvSpPr/>
          <p:nvPr/>
        </p:nvSpPr>
        <p:spPr>
          <a:xfrm>
            <a:off x="307975" y="5953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 descr="Resultado de imagem para turtlebot"/>
          <p:cNvSpPr/>
          <p:nvPr/>
        </p:nvSpPr>
        <p:spPr>
          <a:xfrm>
            <a:off x="460375" y="120253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155" y="1804832"/>
            <a:ext cx="1198217" cy="119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5418654" y="2267783"/>
            <a:ext cx="1224000" cy="27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</a:p>
        </p:txBody>
      </p:sp>
      <p:sp>
        <p:nvSpPr>
          <p:cNvPr id="154" name="Shape 154"/>
          <p:cNvSpPr/>
          <p:nvPr/>
        </p:nvSpPr>
        <p:spPr>
          <a:xfrm>
            <a:off x="3169162" y="2048976"/>
            <a:ext cx="1618800" cy="71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Rosbridge**</a:t>
            </a:r>
          </a:p>
        </p:txBody>
      </p:sp>
      <p:cxnSp>
        <p:nvCxnSpPr>
          <p:cNvPr id="155" name="Shape 155"/>
          <p:cNvCxnSpPr>
            <a:stCxn id="148" idx="3"/>
          </p:cNvCxnSpPr>
          <p:nvPr/>
        </p:nvCxnSpPr>
        <p:spPr>
          <a:xfrm>
            <a:off x="2411624" y="2404300"/>
            <a:ext cx="757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6" name="Shape 156"/>
          <p:cNvCxnSpPr>
            <a:stCxn id="154" idx="3"/>
            <a:endCxn id="153" idx="1"/>
          </p:cNvCxnSpPr>
          <p:nvPr/>
        </p:nvCxnSpPr>
        <p:spPr>
          <a:xfrm rot="10800000" flipH="1">
            <a:off x="4787962" y="2402826"/>
            <a:ext cx="630600" cy="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>
            <a:stCxn id="153" idx="3"/>
          </p:cNvCxnSpPr>
          <p:nvPr/>
        </p:nvCxnSpPr>
        <p:spPr>
          <a:xfrm>
            <a:off x="6642654" y="2402783"/>
            <a:ext cx="762600" cy="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75101" y="4353948"/>
            <a:ext cx="25989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200">
                <a:solidFill>
                  <a:schemeClr val="dk1"/>
                </a:solidFill>
              </a:rPr>
              <a:t>*http://jason.sourceforge.net/wp/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**http://wiki.ros.org/rosbridge_suite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JaCaMo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03200">
              <a:spcBef>
                <a:spcPts val="0"/>
              </a:spcBef>
              <a:buNone/>
            </a:pPr>
            <a:r>
              <a:rPr lang="pt-BR"/>
              <a:t>Framework for Multi-Agent Programming that combines three separate technologies:</a:t>
            </a: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pt-BR"/>
              <a:t>Jason </a:t>
            </a: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pt-BR"/>
              <a:t>Cartago </a:t>
            </a:r>
          </a:p>
          <a:p>
            <a:pPr marL="914400" lvl="0" indent="-368300" rtl="0">
              <a:spcBef>
                <a:spcPts val="0"/>
              </a:spcBef>
              <a:buSzPts val="2200"/>
              <a:buChar char="▪"/>
            </a:pPr>
            <a:r>
              <a:rPr lang="pt-BR"/>
              <a:t>Moise.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pt-BR"/>
              <a:t>To install JaCaMo Eclipse Plugin go to http://jacamo.sourceforge.net/eclipseplugin/tutorial/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Rosbridge suite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33375" y="1059582"/>
            <a:ext cx="8501100" cy="361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Provides a JSON interface to ROS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allows publishing or subscribing to ROS topics by sending a JSON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covers also service calls, getting and setting params, and more.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4" name="Shape 174"/>
          <p:cNvSpPr/>
          <p:nvPr/>
        </p:nvSpPr>
        <p:spPr>
          <a:xfrm>
            <a:off x="2483768" y="2463738"/>
            <a:ext cx="4032300" cy="1458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"op": "subscribe",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"topic": "/cmd_vel",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"type": "geometry_msgs/Twist"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Rosbridge suite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33375" y="1059582"/>
            <a:ext cx="8501100" cy="361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rosbridge_library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responsible for converting the JSON to ROS commands and vice versa. 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rosapi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service calls for getting ROS meta-information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of topics, services, params, etc.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rosbridge_server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WebSocket connection/interface to rosbridge.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33154" y="144018"/>
            <a:ext cx="8472600" cy="6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Rosbridge suite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33375" y="1059582"/>
            <a:ext cx="8501100" cy="361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Char char="▪"/>
            </a:pPr>
            <a:r>
              <a:rPr lang="pt-BR" sz="2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–"/>
            </a:pPr>
            <a:r>
              <a:rPr lang="pt-BR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https://github.com/RobotWebTools/rosbridge_suite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None/>
            </a:pPr>
            <a:endParaRPr sz="10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Char char="▪"/>
            </a:pPr>
            <a:r>
              <a:rPr lang="pt-BR" sz="2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</a:p>
          <a:p>
            <a:pPr marL="7429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–"/>
            </a:pPr>
            <a:r>
              <a:rPr lang="pt-BR" sz="180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ros-&lt;rosdistro&gt;-rosbridge-server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None/>
            </a:pPr>
            <a:endParaRPr sz="10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Char char="▪"/>
            </a:pPr>
            <a:r>
              <a:rPr lang="pt-BR" sz="2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Running Rosbridge</a:t>
            </a:r>
          </a:p>
          <a:p>
            <a:pPr marL="7429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–"/>
            </a:pPr>
            <a:r>
              <a:rPr lang="pt-BR" sz="180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source /opt/ros/&lt;rosdistro&gt;/setup.bash</a:t>
            </a:r>
          </a:p>
          <a:p>
            <a:pPr marL="7429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–"/>
            </a:pPr>
            <a:r>
              <a:rPr lang="pt-BR" sz="180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roslaunch rosbridge_server rosbridge_websocket.launch</a:t>
            </a:r>
          </a:p>
          <a:p>
            <a:pPr marL="7429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websocket server will be created on port 9090 by default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818110" y="4887434"/>
            <a:ext cx="21336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r>
              <a:rPr lang="pt-B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padrã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On-screen Show (16:9)</PresentationFormat>
  <Paragraphs>314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Simple Light</vt:lpstr>
      <vt:lpstr>Design padrão</vt:lpstr>
      <vt:lpstr>PowerPoint Presentation</vt:lpstr>
      <vt:lpstr>Source and Documentation</vt:lpstr>
      <vt:lpstr>PowerPoint Presentation</vt:lpstr>
      <vt:lpstr>Introduction</vt:lpstr>
      <vt:lpstr>Project definition</vt:lpstr>
      <vt:lpstr>JaCaMo</vt:lpstr>
      <vt:lpstr>Rosbridge suite</vt:lpstr>
      <vt:lpstr>Rosbridge suite</vt:lpstr>
      <vt:lpstr>Rosbridge suite</vt:lpstr>
      <vt:lpstr>Rosbridge suite</vt:lpstr>
      <vt:lpstr>Project design</vt:lpstr>
      <vt:lpstr>Rosbridge Json vs Jason Beliefs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PowerPoint Presentation</vt:lpstr>
      <vt:lpstr>Limitations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tbasegio</cp:lastModifiedBy>
  <cp:revision>1</cp:revision>
  <dcterms:modified xsi:type="dcterms:W3CDTF">2017-12-19T22:53:25Z</dcterms:modified>
</cp:coreProperties>
</file>