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6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80" r:id="rId5"/>
    <p:sldId id="281" r:id="rId6"/>
    <p:sldId id="282" r:id="rId7"/>
    <p:sldId id="286" r:id="rId8"/>
    <p:sldId id="283" r:id="rId9"/>
    <p:sldId id="284" r:id="rId10"/>
    <p:sldId id="287" r:id="rId11"/>
    <p:sldId id="288" r:id="rId12"/>
    <p:sldId id="289" r:id="rId13"/>
    <p:sldId id="290" r:id="rId14"/>
    <p:sldId id="291" r:id="rId15"/>
    <p:sldId id="292" r:id="rId16"/>
    <p:sldId id="294" r:id="rId17"/>
    <p:sldId id="293" r:id="rId18"/>
    <p:sldId id="296" r:id="rId19"/>
    <p:sldId id="29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DA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>
        <p:scale>
          <a:sx n="63" d="100"/>
          <a:sy n="63" d="100"/>
        </p:scale>
        <p:origin x="80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IIT\OneDrive\Desktop\kpmg%20assignmen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IIT\OneDrive\Desktop\kpmg%20assignmen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IIT\OneDrive\Desktop\kpmg%20assignmen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KIIT\OneDrive\Desktop\kpmg%20assignment%202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IIT\OneDrive\Desktop\kpmg%20assignment%202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IIT\OneDrive\Desktop\kpmg%20assignment%202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 assignment.xlsx]Sheet4!PivotTable2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600" dirty="0"/>
              <a:t>Old</a:t>
            </a:r>
            <a:r>
              <a:rPr lang="en-IN" sz="1600" baseline="0" dirty="0"/>
              <a:t> Customer Age Distribution</a:t>
            </a:r>
            <a:endParaRPr lang="en-IN" sz="1600" dirty="0"/>
          </a:p>
        </c:rich>
      </c:tx>
      <c:layout>
        <c:manualLayout>
          <c:xMode val="edge"/>
          <c:yMode val="edge"/>
          <c:x val="0.13387845161160836"/>
          <c:y val="8.6071781339421269E-2"/>
        </c:manualLayout>
      </c:layout>
      <c:overlay val="0"/>
      <c:spPr>
        <a:noFill/>
        <a:ln>
          <a:solidFill>
            <a:schemeClr val="bg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6557176880416996"/>
          <c:y val="0.2666529048053316"/>
          <c:w val="0.60308274487072733"/>
          <c:h val="0.5947699975356940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Sheet4!$B$3:$B$4</c:f>
              <c:strCache>
                <c:ptCount val="1"/>
                <c:pt idx="0">
                  <c:v>30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Sheet4!$A$5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Sheet4!$B$5</c:f>
              <c:numCache>
                <c:formatCode>General</c:formatCode>
                <c:ptCount val="1"/>
                <c:pt idx="0">
                  <c:v>494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454-4247-B6AB-79FF11EB6485}"/>
            </c:ext>
          </c:extLst>
        </c:ser>
        <c:ser>
          <c:idx val="1"/>
          <c:order val="1"/>
          <c:tx>
            <c:strRef>
              <c:f>Sheet4!$C$3:$C$4</c:f>
              <c:strCache>
                <c:ptCount val="1"/>
                <c:pt idx="0">
                  <c:v>40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Sheet4!$A$5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Sheet4!$C$5</c:f>
              <c:numCache>
                <c:formatCode>General</c:formatCode>
                <c:ptCount val="1"/>
                <c:pt idx="0">
                  <c:v>606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454-4247-B6AB-79FF11EB6485}"/>
            </c:ext>
          </c:extLst>
        </c:ser>
        <c:ser>
          <c:idx val="2"/>
          <c:order val="2"/>
          <c:tx>
            <c:strRef>
              <c:f>Sheet4!$D$3:$D$4</c:f>
              <c:strCache>
                <c:ptCount val="1"/>
                <c:pt idx="0">
                  <c:v>50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Sheet4!$A$5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Sheet4!$D$5</c:f>
              <c:numCache>
                <c:formatCode>General</c:formatCode>
                <c:ptCount val="1"/>
                <c:pt idx="0">
                  <c:v>1161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454-4247-B6AB-79FF11EB6485}"/>
            </c:ext>
          </c:extLst>
        </c:ser>
        <c:ser>
          <c:idx val="3"/>
          <c:order val="3"/>
          <c:tx>
            <c:strRef>
              <c:f>Sheet4!$E$3:$E$4</c:f>
              <c:strCache>
                <c:ptCount val="1"/>
                <c:pt idx="0">
                  <c:v>60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Sheet4!$A$5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Sheet4!$E$5</c:f>
              <c:numCache>
                <c:formatCode>General</c:formatCode>
                <c:ptCount val="1"/>
                <c:pt idx="0">
                  <c:v>612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454-4247-B6AB-79FF11EB6485}"/>
            </c:ext>
          </c:extLst>
        </c:ser>
        <c:ser>
          <c:idx val="4"/>
          <c:order val="4"/>
          <c:tx>
            <c:strRef>
              <c:f>Sheet4!$F$3:$F$4</c:f>
              <c:strCache>
                <c:ptCount val="1"/>
                <c:pt idx="0">
                  <c:v>70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Sheet4!$A$5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Sheet4!$F$5</c:f>
              <c:numCache>
                <c:formatCode>General</c:formatCode>
                <c:ptCount val="1"/>
                <c:pt idx="0">
                  <c:v>538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454-4247-B6AB-79FF11EB6485}"/>
            </c:ext>
          </c:extLst>
        </c:ser>
        <c:ser>
          <c:idx val="5"/>
          <c:order val="5"/>
          <c:tx>
            <c:strRef>
              <c:f>Sheet4!$G$3:$G$4</c:f>
              <c:strCache>
                <c:ptCount val="1"/>
                <c:pt idx="0">
                  <c:v>80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Sheet4!$A$5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Sheet4!$G$5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454-4247-B6AB-79FF11EB6485}"/>
            </c:ext>
          </c:extLst>
        </c:ser>
        <c:ser>
          <c:idx val="6"/>
          <c:order val="6"/>
          <c:tx>
            <c:strRef>
              <c:f>Sheet4!$H$3:$H$4</c:f>
              <c:strCache>
                <c:ptCount val="1"/>
                <c:pt idx="0">
                  <c:v>90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Sheet4!$H$5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454-4247-B6AB-79FF11EB6485}"/>
            </c:ext>
          </c:extLst>
        </c:ser>
        <c:ser>
          <c:idx val="7"/>
          <c:order val="7"/>
          <c:tx>
            <c:strRef>
              <c:f>Sheet4!$I$3:$I$4</c:f>
              <c:strCache>
                <c:ptCount val="1"/>
                <c:pt idx="0">
                  <c:v>100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Sheet4!$I$5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A454-4247-B6AB-79FF11EB64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77380783"/>
        <c:axId val="1972685663"/>
      </c:barChart>
      <c:catAx>
        <c:axId val="1977380783"/>
        <c:scaling>
          <c:orientation val="minMax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Age</a:t>
                </a:r>
                <a:r>
                  <a:rPr lang="en-US" baseline="0" dirty="0"/>
                  <a:t> Distribution</a:t>
                </a:r>
              </a:p>
            </c:rich>
          </c:tx>
          <c:layout>
            <c:manualLayout>
              <c:xMode val="edge"/>
              <c:yMode val="edge"/>
              <c:x val="0.32872564239740842"/>
              <c:y val="0.9097222222222222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crossAx val="1972685663"/>
        <c:crosses val="autoZero"/>
        <c:auto val="1"/>
        <c:lblAlgn val="ctr"/>
        <c:lblOffset val="100"/>
        <c:noMultiLvlLbl val="0"/>
      </c:catAx>
      <c:valAx>
        <c:axId val="19726856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/>
                  <a:t>Number Of People</a:t>
                </a:r>
              </a:p>
            </c:rich>
          </c:tx>
          <c:layout>
            <c:manualLayout>
              <c:xMode val="edge"/>
              <c:yMode val="edge"/>
              <c:x val="2.4935441639831434E-2"/>
              <c:y val="0.329432254651214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73807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9913116456802458"/>
          <c:y val="0.17631470586006279"/>
          <c:w val="0.19532762617867958"/>
          <c:h val="0.6169299532123647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 assignment.xlsx]Sheet6!PivotTable3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400" dirty="0"/>
              <a:t>New </a:t>
            </a:r>
            <a:r>
              <a:rPr lang="en-IN" sz="1600" dirty="0"/>
              <a:t>Customer</a:t>
            </a:r>
            <a:r>
              <a:rPr lang="en-IN" sz="1400" baseline="0" dirty="0"/>
              <a:t> Age Distribution</a:t>
            </a:r>
            <a:endParaRPr lang="en-IN" sz="1400" dirty="0"/>
          </a:p>
        </c:rich>
      </c:tx>
      <c:layout>
        <c:manualLayout>
          <c:xMode val="edge"/>
          <c:yMode val="edge"/>
          <c:x val="0.13724217047256812"/>
          <c:y val="7.181481503821075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7154199475065618"/>
          <c:y val="0.28647929425488483"/>
          <c:w val="0.59790244969378825"/>
          <c:h val="0.5954651501895595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Sheet6!$B$3:$B$4</c:f>
              <c:strCache>
                <c:ptCount val="1"/>
                <c:pt idx="0">
                  <c:v>30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Sheet6!$A$5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Sheet6!$B$5</c:f>
              <c:numCache>
                <c:formatCode>General</c:formatCode>
                <c:ptCount val="1"/>
                <c:pt idx="0">
                  <c:v>127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4B8-427C-8977-E096FD61BEC5}"/>
            </c:ext>
          </c:extLst>
        </c:ser>
        <c:ser>
          <c:idx val="1"/>
          <c:order val="1"/>
          <c:tx>
            <c:strRef>
              <c:f>Sheet6!$C$3:$C$4</c:f>
              <c:strCache>
                <c:ptCount val="1"/>
                <c:pt idx="0">
                  <c:v>40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Sheet6!$A$5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Sheet6!$C$5</c:f>
              <c:numCache>
                <c:formatCode>General</c:formatCode>
                <c:ptCount val="1"/>
                <c:pt idx="0">
                  <c:v>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4B8-427C-8977-E096FD61BEC5}"/>
            </c:ext>
          </c:extLst>
        </c:ser>
        <c:ser>
          <c:idx val="2"/>
          <c:order val="2"/>
          <c:tx>
            <c:strRef>
              <c:f>Sheet6!$D$3:$D$4</c:f>
              <c:strCache>
                <c:ptCount val="1"/>
                <c:pt idx="0">
                  <c:v>50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Sheet6!$A$5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Sheet6!$D$5</c:f>
              <c:numCache>
                <c:formatCode>General</c:formatCode>
                <c:ptCount val="1"/>
                <c:pt idx="0">
                  <c:v>182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4B8-427C-8977-E096FD61BEC5}"/>
            </c:ext>
          </c:extLst>
        </c:ser>
        <c:ser>
          <c:idx val="3"/>
          <c:order val="3"/>
          <c:tx>
            <c:strRef>
              <c:f>Sheet6!$E$3:$E$4</c:f>
              <c:strCache>
                <c:ptCount val="1"/>
                <c:pt idx="0">
                  <c:v>60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Sheet6!$A$5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Sheet6!$E$5</c:f>
              <c:numCache>
                <c:formatCode>General</c:formatCode>
                <c:ptCount val="1"/>
                <c:pt idx="0">
                  <c:v>163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4B8-427C-8977-E096FD61BEC5}"/>
            </c:ext>
          </c:extLst>
        </c:ser>
        <c:ser>
          <c:idx val="4"/>
          <c:order val="4"/>
          <c:tx>
            <c:strRef>
              <c:f>Sheet6!$F$3:$F$4</c:f>
              <c:strCache>
                <c:ptCount val="1"/>
                <c:pt idx="0">
                  <c:v>70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Sheet6!$A$5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Sheet6!$F$5</c:f>
              <c:numCache>
                <c:formatCode>General</c:formatCode>
                <c:ptCount val="1"/>
                <c:pt idx="0">
                  <c:v>151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4B8-427C-8977-E096FD61BEC5}"/>
            </c:ext>
          </c:extLst>
        </c:ser>
        <c:ser>
          <c:idx val="5"/>
          <c:order val="5"/>
          <c:tx>
            <c:strRef>
              <c:f>Sheet6!$G$3:$G$4</c:f>
              <c:strCache>
                <c:ptCount val="1"/>
                <c:pt idx="0">
                  <c:v>80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Sheet6!$A$5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Sheet6!$G$5</c:f>
              <c:numCache>
                <c:formatCode>General</c:formatCode>
                <c:ptCount val="1"/>
                <c:pt idx="0">
                  <c:v>106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44B8-427C-8977-E096FD61BEC5}"/>
            </c:ext>
          </c:extLst>
        </c:ser>
        <c:ser>
          <c:idx val="6"/>
          <c:order val="6"/>
          <c:tx>
            <c:strRef>
              <c:f>Sheet6!$H$3:$H$4</c:f>
              <c:strCache>
                <c:ptCount val="1"/>
                <c:pt idx="0">
                  <c:v>90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Sheet6!$A$5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Sheet6!$H$5</c:f>
              <c:numCache>
                <c:formatCode>General</c:formatCode>
                <c:ptCount val="1"/>
                <c:pt idx="0">
                  <c:v>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4B8-427C-8977-E096FD61BE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96123919"/>
        <c:axId val="496133999"/>
      </c:barChart>
      <c:catAx>
        <c:axId val="496123919"/>
        <c:scaling>
          <c:orientation val="minMax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/>
                  <a:t>Age</a:t>
                </a:r>
                <a:r>
                  <a:rPr lang="en-IN" baseline="0" dirty="0"/>
                  <a:t> Distribution</a:t>
                </a:r>
                <a:endParaRPr lang="en-IN" dirty="0"/>
              </a:p>
            </c:rich>
          </c:tx>
          <c:layout>
            <c:manualLayout>
              <c:xMode val="edge"/>
              <c:yMode val="edge"/>
              <c:x val="0.36413210848643918"/>
              <c:y val="0.9050925925925925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496133999"/>
        <c:crosses val="autoZero"/>
        <c:auto val="1"/>
        <c:lblAlgn val="ctr"/>
        <c:lblOffset val="100"/>
        <c:noMultiLvlLbl val="0"/>
      </c:catAx>
      <c:valAx>
        <c:axId val="4961339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baseline="0" dirty="0"/>
                  <a:t>Number of People</a:t>
                </a:r>
              </a:p>
            </c:rich>
          </c:tx>
          <c:layout>
            <c:manualLayout>
              <c:xMode val="edge"/>
              <c:yMode val="edge"/>
              <c:x val="3.0555555555555555E-2"/>
              <c:y val="0.3467348352289296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61239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0277777777777792"/>
          <c:y val="0.2569520997375328"/>
          <c:w val="0.18333333333333332"/>
          <c:h val="0.5841491688538932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2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IN" sz="1200" dirty="0"/>
              <a:t>Bike related purchases for past 3 years by gender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2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4114628171478567"/>
          <c:y val="0.19407008086253369"/>
          <c:w val="0.50483709536307952"/>
          <c:h val="0.6352201257861634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'bike vs gender'!$B$1:$B$2</c:f>
              <c:strCache>
                <c:ptCount val="2"/>
                <c:pt idx="0">
                  <c:v>gender</c:v>
                </c:pt>
                <c:pt idx="1">
                  <c:v>Female</c:v>
                </c:pt>
              </c:strCache>
            </c:strRef>
          </c:tx>
          <c:spPr>
            <a:solidFill>
              <a:schemeClr val="dk1">
                <a:tint val="885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'bike vs gender'!$A$3</c:f>
              <c:strCache>
                <c:ptCount val="1"/>
                <c:pt idx="0">
                  <c:v>COUNT of past_3_years_bike_related_purchases</c:v>
                </c:pt>
              </c:strCache>
            </c:strRef>
          </c:cat>
          <c:val>
            <c:numRef>
              <c:f>'bike vs gender'!$B$3</c:f>
              <c:numCache>
                <c:formatCode>0.00%</c:formatCode>
                <c:ptCount val="1"/>
                <c:pt idx="0">
                  <c:v>0.50975000000000004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443-4FD9-B549-6855530A45B8}"/>
            </c:ext>
          </c:extLst>
        </c:ser>
        <c:ser>
          <c:idx val="1"/>
          <c:order val="1"/>
          <c:tx>
            <c:strRef>
              <c:f>'bike vs gender'!$C$1:$C$2</c:f>
              <c:strCache>
                <c:ptCount val="2"/>
                <c:pt idx="0">
                  <c:v>gender</c:v>
                </c:pt>
                <c:pt idx="1">
                  <c:v>Male</c:v>
                </c:pt>
              </c:strCache>
            </c:strRef>
          </c:tx>
          <c:spPr>
            <a:solidFill>
              <a:schemeClr val="dk1">
                <a:tint val="5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'bike vs gender'!$A$3</c:f>
              <c:strCache>
                <c:ptCount val="1"/>
                <c:pt idx="0">
                  <c:v>COUNT of past_3_years_bike_related_purchases</c:v>
                </c:pt>
              </c:strCache>
            </c:strRef>
          </c:cat>
          <c:val>
            <c:numRef>
              <c:f>'bike vs gender'!$C$3</c:f>
              <c:numCache>
                <c:formatCode>0.00%</c:formatCode>
                <c:ptCount val="1"/>
                <c:pt idx="0">
                  <c:v>0.46825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443-4FD9-B549-6855530A45B8}"/>
            </c:ext>
          </c:extLst>
        </c:ser>
        <c:ser>
          <c:idx val="2"/>
          <c:order val="2"/>
          <c:tx>
            <c:strRef>
              <c:f>'bike vs gender'!$D$1:$D$2</c:f>
              <c:strCache>
                <c:ptCount val="2"/>
                <c:pt idx="0">
                  <c:v>gender</c:v>
                </c:pt>
                <c:pt idx="1">
                  <c:v>U</c:v>
                </c:pt>
              </c:strCache>
            </c:strRef>
          </c:tx>
          <c:spPr>
            <a:solidFill>
              <a:schemeClr val="dk1">
                <a:tint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'bike vs gender'!$A$3</c:f>
              <c:strCache>
                <c:ptCount val="1"/>
                <c:pt idx="0">
                  <c:v>COUNT of past_3_years_bike_related_purchases</c:v>
                </c:pt>
              </c:strCache>
            </c:strRef>
          </c:cat>
          <c:val>
            <c:numRef>
              <c:f>'bike vs gender'!$D$3</c:f>
              <c:numCache>
                <c:formatCode>0.00%</c:formatCode>
                <c:ptCount val="1"/>
                <c:pt idx="0">
                  <c:v>2.1999999999999999E-2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443-4FD9-B549-6855530A45B8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823835945"/>
        <c:axId val="761155824"/>
      </c:barChart>
      <c:catAx>
        <c:axId val="1823835945"/>
        <c:scaling>
          <c:orientation val="minMax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en-US" sz="105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050" dirty="0"/>
                  <a:t>Gender</a:t>
                </a:r>
                <a:r>
                  <a:rPr lang="en-IN" sz="1050" baseline="0" dirty="0"/>
                  <a:t> Category</a:t>
                </a:r>
                <a:endParaRPr lang="en-IN" sz="1050" dirty="0"/>
              </a:p>
            </c:rich>
          </c:tx>
          <c:layout>
            <c:manualLayout>
              <c:xMode val="edge"/>
              <c:yMode val="edge"/>
              <c:x val="0.34775363079615046"/>
              <c:y val="0.8688230008984726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en-US" sz="105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761155824"/>
        <c:crosses val="autoZero"/>
        <c:auto val="1"/>
        <c:lblAlgn val="ctr"/>
        <c:lblOffset val="100"/>
        <c:noMultiLvlLbl val="0"/>
      </c:catAx>
      <c:valAx>
        <c:axId val="761155824"/>
        <c:scaling>
          <c:orientation val="minMax"/>
        </c:scaling>
        <c:delete val="0"/>
        <c:axPos val="l"/>
        <c:majorGridlines>
          <c:spPr>
            <a:ln w="6350" cap="flat" cmpd="sng" algn="ctr">
              <a:solidFill>
                <a:srgbClr val="B7B7B7"/>
              </a:solidFill>
              <a:prstDash val="solid"/>
              <a:round/>
            </a:ln>
            <a:effectLst/>
          </c:spPr>
        </c:majorGridlines>
        <c:minorGridlines>
          <c:spPr>
            <a:ln w="6350" cap="flat" cmpd="sng" algn="ctr">
              <a:solidFill>
                <a:srgbClr val="CCCCCC">
                  <a:alpha val="0"/>
                </a:srgbClr>
              </a:solidFill>
              <a:prstDash val="solid"/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en-US" sz="105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050" dirty="0"/>
                  <a:t>Percentage</a:t>
                </a:r>
                <a:r>
                  <a:rPr lang="en-IN" sz="1050" baseline="0" dirty="0"/>
                  <a:t> of Bike related purchases</a:t>
                </a:r>
                <a:endParaRPr lang="en-IN" sz="1050" dirty="0"/>
              </a:p>
            </c:rich>
          </c:tx>
          <c:layout>
            <c:manualLayout>
              <c:xMode val="edge"/>
              <c:yMode val="edge"/>
              <c:x val="0.12575928008998874"/>
              <c:y val="0.2167639281562273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en-US" sz="105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 w="6350" cap="flat" cmpd="sng" algn="ctr">
            <a:solidFill>
              <a:schemeClr val="tx1">
                <a:tint val="75000"/>
              </a:schemeClr>
            </a:solidFill>
            <a:prstDash val="solid"/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383594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rnd" cmpd="sng" algn="ctr">
      <a:noFill/>
      <a:prstDash val="solid"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lvl="0">
              <a:defRPr lang="en-US" sz="1800" b="0" i="0" u="none" strike="noStrike" kern="1200" baseline="0">
                <a:solidFill>
                  <a:srgbClr val="757575"/>
                </a:solidFill>
                <a:latin typeface="+mn-lt"/>
                <a:ea typeface="+mn-ea"/>
                <a:cs typeface="+mn-cs"/>
              </a:defRPr>
            </a:pPr>
            <a:r>
              <a:rPr lang="en-IN" b="0" dirty="0">
                <a:solidFill>
                  <a:schemeClr val="tx1"/>
                </a:solidFill>
                <a:latin typeface="+mn-lt"/>
              </a:rPr>
              <a:t>Number of cars owned in each state</a:t>
            </a:r>
          </a:p>
        </c:rich>
      </c:tx>
      <c:overlay val="0"/>
    </c:title>
    <c:autoTitleDeleted val="0"/>
    <c:plotArea>
      <c:layout>
        <c:manualLayout>
          <c:layoutTarget val="inner"/>
          <c:xMode val="edge"/>
          <c:yMode val="edge"/>
          <c:x val="0.1665265186703826"/>
          <c:y val="0.15705300988319859"/>
          <c:w val="0.64731189469413031"/>
          <c:h val="0.6675229747224993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'पिवट टेबल 6'!$B$1:$B$2</c:f>
              <c:strCache>
                <c:ptCount val="2"/>
                <c:pt idx="0">
                  <c:v>owns_car</c:v>
                </c:pt>
                <c:pt idx="1">
                  <c:v>No</c:v>
                </c:pt>
              </c:strCache>
            </c:strRef>
          </c:tx>
          <c:spPr>
            <a:solidFill>
              <a:schemeClr val="accent1"/>
            </a:solidFill>
            <a:ln cmpd="sng">
              <a:solidFill>
                <a:srgbClr val="000000"/>
              </a:solidFill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'पिवट टेबल 6'!$A$3:$A$5</c:f>
              <c:strCache>
                <c:ptCount val="3"/>
                <c:pt idx="0">
                  <c:v>NSW</c:v>
                </c:pt>
                <c:pt idx="1">
                  <c:v>QLD</c:v>
                </c:pt>
                <c:pt idx="2">
                  <c:v>VIC</c:v>
                </c:pt>
              </c:strCache>
            </c:strRef>
          </c:cat>
          <c:val>
            <c:numRef>
              <c:f>'पिवट टेबल 6'!$B$3:$B$5</c:f>
              <c:numCache>
                <c:formatCode>General</c:formatCode>
                <c:ptCount val="3"/>
                <c:pt idx="0">
                  <c:v>272</c:v>
                </c:pt>
                <c:pt idx="1">
                  <c:v>103</c:v>
                </c:pt>
                <c:pt idx="2">
                  <c:v>132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3C1-4125-BCCA-60A076861664}"/>
            </c:ext>
          </c:extLst>
        </c:ser>
        <c:ser>
          <c:idx val="1"/>
          <c:order val="1"/>
          <c:tx>
            <c:strRef>
              <c:f>'पिवट टेबल 6'!$C$1:$C$2</c:f>
              <c:strCache>
                <c:ptCount val="2"/>
                <c:pt idx="0">
                  <c:v>owns_car</c:v>
                </c:pt>
                <c:pt idx="1">
                  <c:v>Yes</c:v>
                </c:pt>
              </c:strCache>
            </c:strRef>
          </c:tx>
          <c:spPr>
            <a:solidFill>
              <a:schemeClr val="accent2"/>
            </a:solidFill>
            <a:ln cmpd="sng">
              <a:solidFill>
                <a:srgbClr val="000000"/>
              </a:solidFill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'पिवट टेबल 6'!$A$3:$A$5</c:f>
              <c:strCache>
                <c:ptCount val="3"/>
                <c:pt idx="0">
                  <c:v>NSW</c:v>
                </c:pt>
                <c:pt idx="1">
                  <c:v>QLD</c:v>
                </c:pt>
                <c:pt idx="2">
                  <c:v>VIC</c:v>
                </c:pt>
              </c:strCache>
            </c:strRef>
          </c:cat>
          <c:val>
            <c:numRef>
              <c:f>'पिवट टेबल 6'!$C$3:$C$5</c:f>
              <c:numCache>
                <c:formatCode>General</c:formatCode>
                <c:ptCount val="3"/>
                <c:pt idx="0">
                  <c:v>234</c:v>
                </c:pt>
                <c:pt idx="1">
                  <c:v>125</c:v>
                </c:pt>
                <c:pt idx="2">
                  <c:v>134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3C1-4125-BCCA-60A07686166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226336953"/>
        <c:axId val="1233062940"/>
      </c:barChart>
      <c:catAx>
        <c:axId val="1226336953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 lvl="0">
                  <a:defRPr lang="en-US" sz="1000" b="0" i="0" u="none" strike="noStrike" kern="1200" baseline="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400" b="1" dirty="0">
                    <a:solidFill>
                      <a:schemeClr val="tx1"/>
                    </a:solidFill>
                    <a:latin typeface="+mn-lt"/>
                  </a:rPr>
                  <a:t>State</a:t>
                </a:r>
                <a:r>
                  <a:rPr lang="en-IN" sz="1400" b="1" baseline="0" dirty="0">
                    <a:solidFill>
                      <a:schemeClr val="tx1"/>
                    </a:solidFill>
                    <a:latin typeface="+mn-lt"/>
                  </a:rPr>
                  <a:t> Names</a:t>
                </a:r>
                <a:endParaRPr lang="en-IN" sz="1400" b="1" dirty="0">
                  <a:solidFill>
                    <a:schemeClr val="tx1"/>
                  </a:solidFill>
                  <a:latin typeface="+mn-lt"/>
                </a:endParaRP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33062940"/>
        <c:crosses val="autoZero"/>
        <c:auto val="1"/>
        <c:lblAlgn val="ctr"/>
        <c:lblOffset val="100"/>
        <c:noMultiLvlLbl val="0"/>
      </c:catAx>
      <c:valAx>
        <c:axId val="1233062940"/>
        <c:scaling>
          <c:orientation val="minMax"/>
        </c:scaling>
        <c:delete val="0"/>
        <c:axPos val="l"/>
        <c:majorGridlines>
          <c:spPr>
            <a:ln w="6350" cap="flat" cmpd="sng" algn="ctr">
              <a:solidFill>
                <a:srgbClr val="B7B7B7"/>
              </a:solidFill>
              <a:prstDash val="solid"/>
              <a:round/>
            </a:ln>
          </c:spPr>
        </c:majorGridlines>
        <c:minorGridlines>
          <c:spPr>
            <a:ln w="6350" cap="flat" cmpd="sng" algn="ctr">
              <a:solidFill>
                <a:srgbClr val="CCCCCC">
                  <a:alpha val="0"/>
                </a:srgbClr>
              </a:solidFill>
              <a:prstDash val="solid"/>
              <a:round/>
            </a:ln>
          </c:spPr>
        </c:minorGridlines>
        <c:title>
          <c:tx>
            <c:rich>
              <a:bodyPr/>
              <a:lstStyle/>
              <a:p>
                <a:pPr>
                  <a:defRPr/>
                </a:pPr>
                <a:r>
                  <a:rPr lang="en-IN" sz="1200" dirty="0"/>
                  <a:t>Number</a:t>
                </a:r>
                <a:r>
                  <a:rPr lang="en-IN" sz="1200" baseline="0" dirty="0"/>
                  <a:t> of cars owned or not owned </a:t>
                </a:r>
                <a:endParaRPr lang="en-IN" sz="1200" dirty="0"/>
              </a:p>
            </c:rich>
          </c:tx>
          <c:layout>
            <c:manualLayout>
              <c:xMode val="edge"/>
              <c:yMode val="edge"/>
              <c:x val="5.5091509967859394E-2"/>
              <c:y val="0.12830188679245283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spPr>
          <a:ln w="6350" cap="flat" cmpd="sng" algn="ctr">
            <a:solidFill>
              <a:schemeClr val="tx1">
                <a:tint val="75000"/>
              </a:schemeClr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6336953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lang="en-US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 assignment 2.xlsx]Sheet11!PivotTable2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800" b="1" dirty="0"/>
              <a:t>Frequency Against</a:t>
            </a:r>
            <a:r>
              <a:rPr lang="en-IN" sz="1800" b="1" baseline="0" dirty="0"/>
              <a:t> Monetary</a:t>
            </a:r>
            <a:endParaRPr lang="en-IN" sz="1800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9432646209042417"/>
          <c:y val="0.17452683742668076"/>
          <c:w val="0.68731108712217415"/>
          <c:h val="0.6298456712657595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Sheet11!$AH$16:$AH$17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Sheet11!$AG$18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Sheet11!$AH$18</c:f>
              <c:numCache>
                <c:formatCode>General</c:formatCode>
                <c:ptCount val="1"/>
                <c:pt idx="0">
                  <c:v>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F7-4BEC-8DB1-D05C378711F0}"/>
            </c:ext>
          </c:extLst>
        </c:ser>
        <c:ser>
          <c:idx val="1"/>
          <c:order val="1"/>
          <c:tx>
            <c:strRef>
              <c:f>Sheet11!$AI$16:$AI$17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Sheet11!$AG$18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Sheet11!$AI$18</c:f>
              <c:numCache>
                <c:formatCode>General</c:formatCode>
                <c:ptCount val="1"/>
                <c:pt idx="0">
                  <c:v>201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FF7-4BEC-8DB1-D05C378711F0}"/>
            </c:ext>
          </c:extLst>
        </c:ser>
        <c:ser>
          <c:idx val="2"/>
          <c:order val="2"/>
          <c:tx>
            <c:strRef>
              <c:f>Sheet11!$AJ$16:$AJ$17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Sheet11!$AG$18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Sheet11!$AJ$18</c:f>
              <c:numCache>
                <c:formatCode>General</c:formatCode>
                <c:ptCount val="1"/>
                <c:pt idx="0">
                  <c:v>360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FF7-4BEC-8DB1-D05C378711F0}"/>
            </c:ext>
          </c:extLst>
        </c:ser>
        <c:ser>
          <c:idx val="3"/>
          <c:order val="3"/>
          <c:tx>
            <c:strRef>
              <c:f>Sheet11!$AK$16:$AK$17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Sheet11!$AG$18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Sheet11!$AK$18</c:f>
              <c:numCache>
                <c:formatCode>General</c:formatCode>
                <c:ptCount val="1"/>
                <c:pt idx="0">
                  <c:v>499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FF7-4BEC-8DB1-D05C378711F0}"/>
            </c:ext>
          </c:extLst>
        </c:ser>
        <c:ser>
          <c:idx val="4"/>
          <c:order val="4"/>
          <c:tx>
            <c:strRef>
              <c:f>Sheet11!$AL$16:$AL$17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Sheet11!$AG$18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Sheet11!$AL$18</c:f>
              <c:numCache>
                <c:formatCode>General</c:formatCode>
                <c:ptCount val="1"/>
                <c:pt idx="0">
                  <c:v>601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FF7-4BEC-8DB1-D05C378711F0}"/>
            </c:ext>
          </c:extLst>
        </c:ser>
        <c:ser>
          <c:idx val="5"/>
          <c:order val="5"/>
          <c:tx>
            <c:strRef>
              <c:f>Sheet11!$AM$16:$AM$17</c:f>
              <c:strCache>
                <c:ptCount val="1"/>
                <c:pt idx="0">
                  <c:v>6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Sheet11!$AG$18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Sheet11!$AM$18</c:f>
              <c:numCache>
                <c:formatCode>General</c:formatCode>
                <c:ptCount val="1"/>
                <c:pt idx="0">
                  <c:v>569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9FF7-4BEC-8DB1-D05C378711F0}"/>
            </c:ext>
          </c:extLst>
        </c:ser>
        <c:ser>
          <c:idx val="6"/>
          <c:order val="6"/>
          <c:tx>
            <c:strRef>
              <c:f>Sheet11!$AN$16:$AN$17</c:f>
              <c:strCache>
                <c:ptCount val="1"/>
                <c:pt idx="0">
                  <c:v>7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Sheet11!$AG$18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Sheet11!$AN$18</c:f>
              <c:numCache>
                <c:formatCode>General</c:formatCode>
                <c:ptCount val="1"/>
                <c:pt idx="0">
                  <c:v>476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FF7-4BEC-8DB1-D05C378711F0}"/>
            </c:ext>
          </c:extLst>
        </c:ser>
        <c:ser>
          <c:idx val="7"/>
          <c:order val="7"/>
          <c:tx>
            <c:strRef>
              <c:f>Sheet11!$AO$16:$AO$17</c:f>
              <c:strCache>
                <c:ptCount val="1"/>
                <c:pt idx="0">
                  <c:v>8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Sheet11!$AG$18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Sheet11!$AO$18</c:f>
              <c:numCache>
                <c:formatCode>General</c:formatCode>
                <c:ptCount val="1"/>
                <c:pt idx="0">
                  <c:v>311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9FF7-4BEC-8DB1-D05C378711F0}"/>
            </c:ext>
          </c:extLst>
        </c:ser>
        <c:ser>
          <c:idx val="8"/>
          <c:order val="8"/>
          <c:tx>
            <c:strRef>
              <c:f>Sheet11!$AP$16:$AP$17</c:f>
              <c:strCache>
                <c:ptCount val="1"/>
                <c:pt idx="0">
                  <c:v>9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Sheet11!$AG$18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Sheet11!$AP$18</c:f>
              <c:numCache>
                <c:formatCode>General</c:formatCode>
                <c:ptCount val="1"/>
                <c:pt idx="0">
                  <c:v>207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FF7-4BEC-8DB1-D05C378711F0}"/>
            </c:ext>
          </c:extLst>
        </c:ser>
        <c:ser>
          <c:idx val="9"/>
          <c:order val="9"/>
          <c:tx>
            <c:strRef>
              <c:f>Sheet11!$AQ$16:$AQ$17</c:f>
              <c:strCache>
                <c:ptCount val="1"/>
                <c:pt idx="0">
                  <c:v>10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Sheet11!$AG$18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Sheet11!$AQ$18</c:f>
              <c:numCache>
                <c:formatCode>General</c:formatCode>
                <c:ptCount val="1"/>
                <c:pt idx="0">
                  <c:v>112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9FF7-4BEC-8DB1-D05C378711F0}"/>
            </c:ext>
          </c:extLst>
        </c:ser>
        <c:ser>
          <c:idx val="10"/>
          <c:order val="10"/>
          <c:tx>
            <c:strRef>
              <c:f>Sheet11!$AR$16:$AR$17</c:f>
              <c:strCache>
                <c:ptCount val="1"/>
                <c:pt idx="0">
                  <c:v>11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Sheet11!$AG$18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Sheet11!$AR$18</c:f>
              <c:numCache>
                <c:formatCode>General</c:formatCode>
                <c:ptCount val="1"/>
                <c:pt idx="0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9FF7-4BEC-8DB1-D05C378711F0}"/>
            </c:ext>
          </c:extLst>
        </c:ser>
        <c:ser>
          <c:idx val="11"/>
          <c:order val="11"/>
          <c:tx>
            <c:strRef>
              <c:f>Sheet11!$AS$16:$AS$17</c:f>
              <c:strCache>
                <c:ptCount val="1"/>
                <c:pt idx="0">
                  <c:v>12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Sheet11!$AG$18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Sheet11!$AS$18</c:f>
              <c:numCache>
                <c:formatCode>General</c:formatCode>
                <c:ptCount val="1"/>
                <c:pt idx="0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9FF7-4BEC-8DB1-D05C378711F0}"/>
            </c:ext>
          </c:extLst>
        </c:ser>
        <c:ser>
          <c:idx val="12"/>
          <c:order val="12"/>
          <c:tx>
            <c:strRef>
              <c:f>Sheet11!$AT$16:$AT$17</c:f>
              <c:strCache>
                <c:ptCount val="1"/>
                <c:pt idx="0">
                  <c:v>13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Sheet11!$AG$18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Sheet11!$AT$18</c:f>
              <c:numCache>
                <c:formatCode>General</c:formatCode>
                <c:ptCount val="1"/>
                <c:pt idx="0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9FF7-4BEC-8DB1-D05C378711F0}"/>
            </c:ext>
          </c:extLst>
        </c:ser>
        <c:ser>
          <c:idx val="13"/>
          <c:order val="13"/>
          <c:tx>
            <c:strRef>
              <c:f>Sheet11!$AU$16:$AU$17</c:f>
              <c:strCache>
                <c:ptCount val="1"/>
                <c:pt idx="0">
                  <c:v>14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Sheet11!$AG$18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Sheet11!$AU$18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9FF7-4BEC-8DB1-D05C378711F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27161887"/>
        <c:axId val="1953808703"/>
      </c:barChart>
      <c:catAx>
        <c:axId val="627161887"/>
        <c:scaling>
          <c:orientation val="minMax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200" b="1" dirty="0"/>
                  <a:t>Frequency of purchases</a:t>
                </a:r>
              </a:p>
            </c:rich>
          </c:tx>
          <c:layout>
            <c:manualLayout>
              <c:xMode val="edge"/>
              <c:yMode val="edge"/>
              <c:x val="0.33854894272288544"/>
              <c:y val="0.8345863968510942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1953808703"/>
        <c:crosses val="autoZero"/>
        <c:auto val="1"/>
        <c:lblAlgn val="ctr"/>
        <c:lblOffset val="100"/>
        <c:noMultiLvlLbl val="0"/>
      </c:catAx>
      <c:valAx>
        <c:axId val="19538087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100" b="1" dirty="0"/>
                  <a:t>Monetary Value ($)</a:t>
                </a:r>
              </a:p>
            </c:rich>
          </c:tx>
          <c:layout>
            <c:manualLayout>
              <c:xMode val="edge"/>
              <c:yMode val="edge"/>
              <c:x val="3.5033020066040137E-2"/>
              <c:y val="0.2708425273560587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71618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 assignment 2.xlsx]Sheet10!PivotTable1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800" b="1" dirty="0"/>
              <a:t>Recency Against</a:t>
            </a:r>
            <a:r>
              <a:rPr lang="en-IN" sz="1800" b="1" baseline="0" dirty="0"/>
              <a:t> Frequency</a:t>
            </a:r>
            <a:r>
              <a:rPr lang="en-IN" sz="1800" b="1" dirty="0"/>
              <a:t>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9120655756389923"/>
          <c:y val="0.14787236438152571"/>
          <c:w val="0.63086823133839265"/>
          <c:h val="0.6690961770865391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Sheet10!$B$3:$B$4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Sheet10!$A$5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Sheet10!$B$5</c:f>
              <c:numCache>
                <c:formatCode>General</c:formatCode>
                <c:ptCount val="1"/>
                <c:pt idx="0">
                  <c:v>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9CB-440B-B58C-0F079C7F4F5F}"/>
            </c:ext>
          </c:extLst>
        </c:ser>
        <c:ser>
          <c:idx val="1"/>
          <c:order val="1"/>
          <c:tx>
            <c:strRef>
              <c:f>Sheet10!$C$3:$C$4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Sheet10!$A$5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Sheet10!$C$5</c:f>
              <c:numCache>
                <c:formatCode>General</c:formatCode>
                <c:ptCount val="1"/>
                <c:pt idx="0">
                  <c:v>201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9CB-440B-B58C-0F079C7F4F5F}"/>
            </c:ext>
          </c:extLst>
        </c:ser>
        <c:ser>
          <c:idx val="2"/>
          <c:order val="2"/>
          <c:tx>
            <c:strRef>
              <c:f>Sheet10!$D$3:$D$4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Sheet10!$A$5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Sheet10!$D$5</c:f>
              <c:numCache>
                <c:formatCode>General</c:formatCode>
                <c:ptCount val="1"/>
                <c:pt idx="0">
                  <c:v>360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9CB-440B-B58C-0F079C7F4F5F}"/>
            </c:ext>
          </c:extLst>
        </c:ser>
        <c:ser>
          <c:idx val="3"/>
          <c:order val="3"/>
          <c:tx>
            <c:strRef>
              <c:f>Sheet10!$E$3:$E$4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Sheet10!$A$5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Sheet10!$E$5</c:f>
              <c:numCache>
                <c:formatCode>General</c:formatCode>
                <c:ptCount val="1"/>
                <c:pt idx="0">
                  <c:v>499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9CB-440B-B58C-0F079C7F4F5F}"/>
            </c:ext>
          </c:extLst>
        </c:ser>
        <c:ser>
          <c:idx val="4"/>
          <c:order val="4"/>
          <c:tx>
            <c:strRef>
              <c:f>Sheet10!$F$3:$F$4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Sheet10!$A$5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Sheet10!$F$5</c:f>
              <c:numCache>
                <c:formatCode>General</c:formatCode>
                <c:ptCount val="1"/>
                <c:pt idx="0">
                  <c:v>601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9CB-440B-B58C-0F079C7F4F5F}"/>
            </c:ext>
          </c:extLst>
        </c:ser>
        <c:ser>
          <c:idx val="5"/>
          <c:order val="5"/>
          <c:tx>
            <c:strRef>
              <c:f>Sheet10!$G$3:$G$4</c:f>
              <c:strCache>
                <c:ptCount val="1"/>
                <c:pt idx="0">
                  <c:v>6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Sheet10!$A$5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Sheet10!$G$5</c:f>
              <c:numCache>
                <c:formatCode>General</c:formatCode>
                <c:ptCount val="1"/>
                <c:pt idx="0">
                  <c:v>569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99CB-440B-B58C-0F079C7F4F5F}"/>
            </c:ext>
          </c:extLst>
        </c:ser>
        <c:ser>
          <c:idx val="6"/>
          <c:order val="6"/>
          <c:tx>
            <c:strRef>
              <c:f>Sheet10!$H$3:$H$4</c:f>
              <c:strCache>
                <c:ptCount val="1"/>
                <c:pt idx="0">
                  <c:v>7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Sheet10!$A$5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Sheet10!$H$5</c:f>
              <c:numCache>
                <c:formatCode>General</c:formatCode>
                <c:ptCount val="1"/>
                <c:pt idx="0">
                  <c:v>476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9CB-440B-B58C-0F079C7F4F5F}"/>
            </c:ext>
          </c:extLst>
        </c:ser>
        <c:ser>
          <c:idx val="7"/>
          <c:order val="7"/>
          <c:tx>
            <c:strRef>
              <c:f>Sheet10!$I$3:$I$4</c:f>
              <c:strCache>
                <c:ptCount val="1"/>
                <c:pt idx="0">
                  <c:v>8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Sheet10!$A$5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Sheet10!$I$5</c:f>
              <c:numCache>
                <c:formatCode>General</c:formatCode>
                <c:ptCount val="1"/>
                <c:pt idx="0">
                  <c:v>311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99CB-440B-B58C-0F079C7F4F5F}"/>
            </c:ext>
          </c:extLst>
        </c:ser>
        <c:ser>
          <c:idx val="8"/>
          <c:order val="8"/>
          <c:tx>
            <c:strRef>
              <c:f>Sheet10!$J$3:$J$4</c:f>
              <c:strCache>
                <c:ptCount val="1"/>
                <c:pt idx="0">
                  <c:v>9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Sheet10!$A$5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Sheet10!$J$5</c:f>
              <c:numCache>
                <c:formatCode>General</c:formatCode>
                <c:ptCount val="1"/>
                <c:pt idx="0">
                  <c:v>207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9CB-440B-B58C-0F079C7F4F5F}"/>
            </c:ext>
          </c:extLst>
        </c:ser>
        <c:ser>
          <c:idx val="9"/>
          <c:order val="9"/>
          <c:tx>
            <c:strRef>
              <c:f>Sheet10!$K$3:$K$4</c:f>
              <c:strCache>
                <c:ptCount val="1"/>
                <c:pt idx="0">
                  <c:v>10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Sheet10!$A$5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Sheet10!$K$5</c:f>
              <c:numCache>
                <c:formatCode>General</c:formatCode>
                <c:ptCount val="1"/>
                <c:pt idx="0">
                  <c:v>112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99CB-440B-B58C-0F079C7F4F5F}"/>
            </c:ext>
          </c:extLst>
        </c:ser>
        <c:ser>
          <c:idx val="10"/>
          <c:order val="10"/>
          <c:tx>
            <c:strRef>
              <c:f>Sheet10!$L$3:$L$4</c:f>
              <c:strCache>
                <c:ptCount val="1"/>
                <c:pt idx="0">
                  <c:v>11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Sheet10!$A$5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Sheet10!$L$5</c:f>
              <c:numCache>
                <c:formatCode>General</c:formatCode>
                <c:ptCount val="1"/>
                <c:pt idx="0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99CB-440B-B58C-0F079C7F4F5F}"/>
            </c:ext>
          </c:extLst>
        </c:ser>
        <c:ser>
          <c:idx val="11"/>
          <c:order val="11"/>
          <c:tx>
            <c:strRef>
              <c:f>Sheet10!$M$3:$M$4</c:f>
              <c:strCache>
                <c:ptCount val="1"/>
                <c:pt idx="0">
                  <c:v>12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Sheet10!$A$5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Sheet10!$M$5</c:f>
              <c:numCache>
                <c:formatCode>General</c:formatCode>
                <c:ptCount val="1"/>
                <c:pt idx="0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99CB-440B-B58C-0F079C7F4F5F}"/>
            </c:ext>
          </c:extLst>
        </c:ser>
        <c:ser>
          <c:idx val="12"/>
          <c:order val="12"/>
          <c:tx>
            <c:strRef>
              <c:f>Sheet10!$N$3:$N$4</c:f>
              <c:strCache>
                <c:ptCount val="1"/>
                <c:pt idx="0">
                  <c:v>13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Sheet10!$A$5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Sheet10!$N$5</c:f>
              <c:numCache>
                <c:formatCode>General</c:formatCode>
                <c:ptCount val="1"/>
                <c:pt idx="0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99CB-440B-B58C-0F079C7F4F5F}"/>
            </c:ext>
          </c:extLst>
        </c:ser>
        <c:ser>
          <c:idx val="13"/>
          <c:order val="13"/>
          <c:tx>
            <c:strRef>
              <c:f>Sheet10!$O$3:$O$4</c:f>
              <c:strCache>
                <c:ptCount val="1"/>
                <c:pt idx="0">
                  <c:v>14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Sheet10!$A$5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Sheet10!$O$5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99CB-440B-B58C-0F079C7F4F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69517727"/>
        <c:axId val="2069510527"/>
      </c:barChart>
      <c:catAx>
        <c:axId val="2069517727"/>
        <c:scaling>
          <c:orientation val="minMax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100" b="1" dirty="0"/>
                  <a:t>Recency(Days)</a:t>
                </a:r>
              </a:p>
            </c:rich>
          </c:tx>
          <c:layout>
            <c:manualLayout>
              <c:xMode val="edge"/>
              <c:yMode val="edge"/>
              <c:x val="0.37810016811830971"/>
              <c:y val="0.8512869399428026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2069510527"/>
        <c:crosses val="autoZero"/>
        <c:auto val="1"/>
        <c:lblAlgn val="ctr"/>
        <c:lblOffset val="100"/>
        <c:noMultiLvlLbl val="0"/>
      </c:catAx>
      <c:valAx>
        <c:axId val="20695105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100" b="1" dirty="0"/>
                  <a:t>Frequency of Purchases</a:t>
                </a:r>
              </a:p>
            </c:rich>
          </c:tx>
          <c:layout>
            <c:manualLayout>
              <c:xMode val="edge"/>
              <c:yMode val="edge"/>
              <c:x val="8.2870928829915563E-2"/>
              <c:y val="0.2273394233728410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95177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5343787696019302"/>
          <c:y val="0.14510137138482093"/>
          <c:w val="0.12484921592279856"/>
          <c:h val="0.667011852307784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4/11/2023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981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4/11/2023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809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4/11/2023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192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4/11/2023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2098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4/11/2023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324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4/11/2023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758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4/11/2023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4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4/11/2023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277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4/11/2023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205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4/11/2023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774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4/11/2023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31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4/11/2023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334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4/11/2023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8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4/11/2023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14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4/11/2023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512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4/11/2023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7440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large, sitting, white, numbers">
            <a:extLst>
              <a:ext uri="{FF2B5EF4-FFF2-40B4-BE49-F238E27FC236}">
                <a16:creationId xmlns:a16="http://schemas.microsoft.com/office/drawing/2014/main" id="{9A5D9ED1-DFCC-4799-89E2-D118451B98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1356" cy="6858000"/>
          </a:xfrm>
          <a:prstGeom prst="rect">
            <a:avLst/>
          </a:prstGeom>
        </p:spPr>
      </p:pic>
      <p:sp useBgFill="1">
        <p:nvSpPr>
          <p:cNvPr id="96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07970" y="1673523"/>
            <a:ext cx="3485073" cy="1319933"/>
          </a:xfrm>
        </p:spPr>
        <p:txBody>
          <a:bodyPr anchor="t"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sz="2800" dirty="0"/>
              <a:t>The Analytics Team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07970" y="3935188"/>
            <a:ext cx="3485072" cy="1026544"/>
          </a:xfrm>
        </p:spPr>
        <p:txBody>
          <a:bodyPr anchor="b">
            <a:normAutofit fontScale="47500" lnSpcReduction="20000"/>
          </a:bodyPr>
          <a:lstStyle/>
          <a:p>
            <a:pPr algn="l"/>
            <a:r>
              <a:rPr lang="en-US" sz="4000" dirty="0">
                <a:solidFill>
                  <a:srgbClr val="5792BA"/>
                </a:solidFill>
              </a:rPr>
              <a:t>Data Analytics Approach</a:t>
            </a:r>
          </a:p>
          <a:p>
            <a:pPr algn="l"/>
            <a:endParaRPr lang="en-US" sz="2800" dirty="0">
              <a:solidFill>
                <a:srgbClr val="5792BA"/>
              </a:solidFill>
            </a:endParaRPr>
          </a:p>
          <a:p>
            <a:pPr algn="l"/>
            <a:r>
              <a:rPr lang="en-US" sz="3400" dirty="0">
                <a:solidFill>
                  <a:srgbClr val="5792BA"/>
                </a:solidFill>
              </a:rPr>
              <a:t>KRISH BATRA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B31DF0-4E80-9774-74E8-5F2C8F65ACEC}"/>
              </a:ext>
            </a:extLst>
          </p:cNvPr>
          <p:cNvSpPr txBox="1"/>
          <p:nvPr/>
        </p:nvSpPr>
        <p:spPr>
          <a:xfrm>
            <a:off x="7307970" y="2527003"/>
            <a:ext cx="36790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Sprocket Central Pty Ltd</a:t>
            </a:r>
          </a:p>
        </p:txBody>
      </p:sp>
    </p:spTree>
    <p:extLst>
      <p:ext uri="{BB962C8B-B14F-4D97-AF65-F5344CB8AC3E}">
        <p14:creationId xmlns:p14="http://schemas.microsoft.com/office/powerpoint/2010/main" val="1583120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AA5338D-6425-E15F-75E5-A37BA7CCA28F}"/>
              </a:ext>
            </a:extLst>
          </p:cNvPr>
          <p:cNvSpPr txBox="1"/>
          <p:nvPr/>
        </p:nvSpPr>
        <p:spPr>
          <a:xfrm>
            <a:off x="396240" y="1744591"/>
            <a:ext cx="504203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NSW has the largest amount of people that do not own a car, NSW seems to have a higher number of people form which data was collected.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Victoria is also split quite evenly. But both numbers are significantly lower than those of NSW.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QLD has a relatively high number of customers that own a car.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6609E1-A27C-6E3D-CF26-3F3DB6660A97}"/>
              </a:ext>
            </a:extLst>
          </p:cNvPr>
          <p:cNvSpPr txBox="1"/>
          <p:nvPr/>
        </p:nvSpPr>
        <p:spPr>
          <a:xfrm>
            <a:off x="468964" y="454129"/>
            <a:ext cx="11326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/>
              <a:t>Number of cars owned and not owned by state</a:t>
            </a:r>
            <a:endParaRPr lang="en-IN" sz="4000" b="1" dirty="0"/>
          </a:p>
        </p:txBody>
      </p:sp>
      <p:graphicFrame>
        <p:nvGraphicFramePr>
          <p:cNvPr id="2" name="Chart 1" title="Chart">
            <a:extLst>
              <a:ext uri="{FF2B5EF4-FFF2-40B4-BE49-F238E27FC236}">
                <a16:creationId xmlns:a16="http://schemas.microsoft.com/office/drawing/2014/main" id="{00000000-0008-0000-0C00-000006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6917809"/>
              </p:ext>
            </p:extLst>
          </p:nvPr>
        </p:nvGraphicFramePr>
        <p:xfrm>
          <a:off x="5438274" y="1744591"/>
          <a:ext cx="6526796" cy="35337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55854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AA5338D-6425-E15F-75E5-A37BA7CCA28F}"/>
              </a:ext>
            </a:extLst>
          </p:cNvPr>
          <p:cNvSpPr txBox="1"/>
          <p:nvPr/>
        </p:nvSpPr>
        <p:spPr>
          <a:xfrm>
            <a:off x="396240" y="1744591"/>
            <a:ext cx="4580021" cy="4651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RFM Analysis is used to determine which customers a business should target to increase its revenue and value.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The RFM(Recency, Frequency, and Monetary) model shows customers that have displayed high levels of engagement with the business in three categories mentioned.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6609E1-A27C-6E3D-CF26-3F3DB6660A97}"/>
              </a:ext>
            </a:extLst>
          </p:cNvPr>
          <p:cNvSpPr txBox="1"/>
          <p:nvPr/>
        </p:nvSpPr>
        <p:spPr>
          <a:xfrm>
            <a:off x="468964" y="454129"/>
            <a:ext cx="11326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/>
              <a:t>RFM Analysis and Customer Classification</a:t>
            </a:r>
            <a:endParaRPr lang="en-IN" sz="4000" b="1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490118D-51EE-2094-3CE8-BA3D5A5EC2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117557"/>
            <a:ext cx="5510903" cy="3407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9705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AA5338D-6425-E15F-75E5-A37BA7CCA28F}"/>
              </a:ext>
            </a:extLst>
          </p:cNvPr>
          <p:cNvSpPr txBox="1"/>
          <p:nvPr/>
        </p:nvSpPr>
        <p:spPr>
          <a:xfrm>
            <a:off x="396240" y="1744591"/>
            <a:ext cx="4580021" cy="5113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The chart shows that customers </a:t>
            </a:r>
            <a:r>
              <a:rPr lang="en-US" sz="2000" dirty="0"/>
              <a:t>who</a:t>
            </a:r>
            <a:r>
              <a:rPr lang="en-IN" sz="2000" dirty="0"/>
              <a:t> purchased more recently have generated more revenue than customer who visited a while ago.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Customers from recent past (50-100 days) also show to generate a moderate amount of revenue.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Those who visited more than 200 days ago generate low revenue.</a:t>
            </a:r>
          </a:p>
          <a:p>
            <a:pPr>
              <a:lnSpc>
                <a:spcPct val="150000"/>
              </a:lnSpc>
            </a:pPr>
            <a:endParaRPr lang="en-IN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6609E1-A27C-6E3D-CF26-3F3DB6660A97}"/>
              </a:ext>
            </a:extLst>
          </p:cNvPr>
          <p:cNvSpPr txBox="1"/>
          <p:nvPr/>
        </p:nvSpPr>
        <p:spPr>
          <a:xfrm>
            <a:off x="468964" y="454129"/>
            <a:ext cx="11326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/>
              <a:t>Scatter-Plot based off RFM Analysis</a:t>
            </a:r>
            <a:endParaRPr lang="en-IN" sz="4000" b="1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1A9E3BB-DF7C-764E-01A3-C7C10ECB3E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2298" y="2205089"/>
            <a:ext cx="5283462" cy="2992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7808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AA5338D-6425-E15F-75E5-A37BA7CCA28F}"/>
              </a:ext>
            </a:extLst>
          </p:cNvPr>
          <p:cNvSpPr txBox="1"/>
          <p:nvPr/>
        </p:nvSpPr>
        <p:spPr>
          <a:xfrm>
            <a:off x="396240" y="1744591"/>
            <a:ext cx="4580021" cy="4651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Customer classified as “Platinum Customer”, ”Very Loyal”, and “Becoming Loyal” visit frequently, which correlated with increased revenue for the business.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Naturally, there is a positive  relationship between frequency and monetary gain for the business.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6609E1-A27C-6E3D-CF26-3F3DB6660A97}"/>
              </a:ext>
            </a:extLst>
          </p:cNvPr>
          <p:cNvSpPr txBox="1"/>
          <p:nvPr/>
        </p:nvSpPr>
        <p:spPr>
          <a:xfrm>
            <a:off x="468964" y="454129"/>
            <a:ext cx="11326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/>
              <a:t>Scatter-Plot based off RFM Analysis</a:t>
            </a:r>
            <a:endParaRPr lang="en-IN" sz="4000" b="1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B546A18C-22EE-46E8-F1D0-232E4C9DDD4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046036"/>
              </p:ext>
            </p:extLst>
          </p:nvPr>
        </p:nvGraphicFramePr>
        <p:xfrm>
          <a:off x="6132362" y="1338191"/>
          <a:ext cx="5665002" cy="37995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59254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AA5338D-6425-E15F-75E5-A37BA7CCA28F}"/>
              </a:ext>
            </a:extLst>
          </p:cNvPr>
          <p:cNvSpPr txBox="1"/>
          <p:nvPr/>
        </p:nvSpPr>
        <p:spPr>
          <a:xfrm>
            <a:off x="396240" y="1100461"/>
            <a:ext cx="5049520" cy="5554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Very Low frequency of 0-2 correlated with high recency values. i.e. More than 250 days ago.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Customers that have visited more recently(0-50 days) have a higher chance of visiting more frequently(6+).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Higher frequency has a negative relationship with recency values. Such that very recent customers are also frequent customers.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6609E1-A27C-6E3D-CF26-3F3DB6660A97}"/>
              </a:ext>
            </a:extLst>
          </p:cNvPr>
          <p:cNvSpPr txBox="1"/>
          <p:nvPr/>
        </p:nvSpPr>
        <p:spPr>
          <a:xfrm>
            <a:off x="468964" y="454129"/>
            <a:ext cx="11326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/>
              <a:t>Scatter-Plot based off RFM Analysis</a:t>
            </a:r>
            <a:endParaRPr lang="en-IN" sz="4000" b="1" dirty="0"/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71190D1A-4155-A70C-5CEA-238005C4AE7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5693358"/>
              </p:ext>
            </p:extLst>
          </p:nvPr>
        </p:nvGraphicFramePr>
        <p:xfrm>
          <a:off x="5528109" y="1830486"/>
          <a:ext cx="5964455" cy="38387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787975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948A088-4A52-7652-9F8C-819690264F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299710"/>
              </p:ext>
            </p:extLst>
          </p:nvPr>
        </p:nvGraphicFramePr>
        <p:xfrm>
          <a:off x="254893" y="576272"/>
          <a:ext cx="11510387" cy="594929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84519">
                  <a:extLst>
                    <a:ext uri="{9D8B030D-6E8A-4147-A177-3AD203B41FA5}">
                      <a16:colId xmlns:a16="http://schemas.microsoft.com/office/drawing/2014/main" val="3835122509"/>
                    </a:ext>
                  </a:extLst>
                </a:gridCol>
                <a:gridCol w="2473615">
                  <a:extLst>
                    <a:ext uri="{9D8B030D-6E8A-4147-A177-3AD203B41FA5}">
                      <a16:colId xmlns:a16="http://schemas.microsoft.com/office/drawing/2014/main" val="3426438116"/>
                    </a:ext>
                  </a:extLst>
                </a:gridCol>
                <a:gridCol w="5981509">
                  <a:extLst>
                    <a:ext uri="{9D8B030D-6E8A-4147-A177-3AD203B41FA5}">
                      <a16:colId xmlns:a16="http://schemas.microsoft.com/office/drawing/2014/main" val="12804906"/>
                    </a:ext>
                  </a:extLst>
                </a:gridCol>
                <a:gridCol w="2170744">
                  <a:extLst>
                    <a:ext uri="{9D8B030D-6E8A-4147-A177-3AD203B41FA5}">
                      <a16:colId xmlns:a16="http://schemas.microsoft.com/office/drawing/2014/main" val="414188368"/>
                    </a:ext>
                  </a:extLst>
                </a:gridCol>
              </a:tblGrid>
              <a:tr h="309407">
                <a:tc>
                  <a:txBody>
                    <a:bodyPr/>
                    <a:lstStyle/>
                    <a:p>
                      <a:r>
                        <a:rPr lang="en-IN" sz="1400" dirty="0"/>
                        <a:t>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Customer 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RFM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3180667"/>
                  </a:ext>
                </a:extLst>
              </a:tr>
              <a:tr h="457323">
                <a:tc>
                  <a:txBody>
                    <a:bodyPr/>
                    <a:lstStyle/>
                    <a:p>
                      <a:r>
                        <a:rPr lang="en-IN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Platinum Customer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Most recent buy, buys often, most spent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400" dirty="0"/>
                        <a:t>444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6375980"/>
                  </a:ext>
                </a:extLst>
              </a:tr>
              <a:tr h="541462">
                <a:tc>
                  <a:txBody>
                    <a:bodyPr/>
                    <a:lstStyle/>
                    <a:p>
                      <a:r>
                        <a:rPr lang="en-IN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Very Loyal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Most recent , buys often, spends large amount of money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400" dirty="0"/>
                        <a:t>443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9212859"/>
                  </a:ext>
                </a:extLst>
              </a:tr>
              <a:tr h="541462">
                <a:tc>
                  <a:txBody>
                    <a:bodyPr/>
                    <a:lstStyle/>
                    <a:p>
                      <a:r>
                        <a:rPr lang="en-IN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Becoming loyal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Relative recent, bought more than once , spends large amount of money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400" dirty="0"/>
                        <a:t>421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2520923"/>
                  </a:ext>
                </a:extLst>
              </a:tr>
              <a:tr h="541462">
                <a:tc>
                  <a:txBody>
                    <a:bodyPr/>
                    <a:lstStyle/>
                    <a:p>
                      <a:r>
                        <a:rPr lang="en-IN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Recent Customer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Bought recently, not very often, average money spent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400" dirty="0"/>
                        <a:t>344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8579275"/>
                  </a:ext>
                </a:extLst>
              </a:tr>
              <a:tr h="541462">
                <a:tc>
                  <a:txBody>
                    <a:bodyPr/>
                    <a:lstStyle/>
                    <a:p>
                      <a:r>
                        <a:rPr lang="en-IN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Potential customer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Bought recently, never bought before, spent small amount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400" dirty="0"/>
                        <a:t>323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14550"/>
                  </a:ext>
                </a:extLst>
              </a:tr>
              <a:tr h="541462">
                <a:tc>
                  <a:txBody>
                    <a:bodyPr/>
                    <a:lstStyle/>
                    <a:p>
                      <a:r>
                        <a:rPr lang="en-IN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Late Bloomer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No purchases recently, but RFM value is larger than average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400" dirty="0"/>
                        <a:t>311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8658600"/>
                  </a:ext>
                </a:extLst>
              </a:tr>
              <a:tr h="541462">
                <a:tc>
                  <a:txBody>
                    <a:bodyPr/>
                    <a:lstStyle/>
                    <a:p>
                      <a:r>
                        <a:rPr lang="en-IN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dirty="0"/>
                        <a:t>Losing Customer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No purchases recently, but RFM Value is larger than average.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400" dirty="0"/>
                        <a:t>224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4600586"/>
                  </a:ext>
                </a:extLst>
              </a:tr>
              <a:tr h="541462">
                <a:tc>
                  <a:txBody>
                    <a:bodyPr/>
                    <a:lstStyle/>
                    <a:p>
                      <a:r>
                        <a:rPr lang="en-IN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High Risk Customer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Purchase was long time ago, frequency is quite high, amount spent is high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400" dirty="0"/>
                        <a:t>212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0586667"/>
                  </a:ext>
                </a:extLst>
              </a:tr>
              <a:tr h="541462">
                <a:tc>
                  <a:txBody>
                    <a:bodyPr/>
                    <a:lstStyle/>
                    <a:p>
                      <a:r>
                        <a:rPr lang="en-IN" sz="1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Almost Lost Customer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Very low recency, Very low frequency but high amount spent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400" dirty="0"/>
                        <a:t>184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4087901"/>
                  </a:ext>
                </a:extLst>
              </a:tr>
              <a:tr h="541462">
                <a:tc>
                  <a:txBody>
                    <a:bodyPr/>
                    <a:lstStyle/>
                    <a:p>
                      <a:r>
                        <a:rPr lang="en-IN" sz="1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Evasive Customer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Vey low recency, Very low frequency and low amount spent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400" dirty="0"/>
                        <a:t>176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7841189"/>
                  </a:ext>
                </a:extLst>
              </a:tr>
              <a:tr h="309407">
                <a:tc>
                  <a:txBody>
                    <a:bodyPr/>
                    <a:lstStyle/>
                    <a:p>
                      <a:r>
                        <a:rPr lang="en-IN" sz="14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Lost Customer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Very Low RFM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400" dirty="0"/>
                        <a:t>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77567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85DF7B6-81F9-AC79-488F-77749E018139}"/>
              </a:ext>
            </a:extLst>
          </p:cNvPr>
          <p:cNvSpPr txBox="1"/>
          <p:nvPr/>
        </p:nvSpPr>
        <p:spPr>
          <a:xfrm>
            <a:off x="965200" y="0"/>
            <a:ext cx="9723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/>
              <a:t>Customer Title Definition list with RFM Values assigned</a:t>
            </a:r>
          </a:p>
        </p:txBody>
      </p:sp>
    </p:spTree>
    <p:extLst>
      <p:ext uri="{BB962C8B-B14F-4D97-AF65-F5344CB8AC3E}">
        <p14:creationId xmlns:p14="http://schemas.microsoft.com/office/powerpoint/2010/main" val="37479235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0ACD8555-155C-DF25-9DAC-771428093B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224920"/>
              </p:ext>
            </p:extLst>
          </p:nvPr>
        </p:nvGraphicFramePr>
        <p:xfrm>
          <a:off x="258663" y="958400"/>
          <a:ext cx="11553966" cy="2987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961">
                  <a:extLst>
                    <a:ext uri="{9D8B030D-6E8A-4147-A177-3AD203B41FA5}">
                      <a16:colId xmlns:a16="http://schemas.microsoft.com/office/drawing/2014/main" val="2676707958"/>
                    </a:ext>
                  </a:extLst>
                </a:gridCol>
                <a:gridCol w="1620391">
                  <a:extLst>
                    <a:ext uri="{9D8B030D-6E8A-4147-A177-3AD203B41FA5}">
                      <a16:colId xmlns:a16="http://schemas.microsoft.com/office/drawing/2014/main" val="4251221736"/>
                    </a:ext>
                  </a:extLst>
                </a:gridCol>
                <a:gridCol w="5569542">
                  <a:extLst>
                    <a:ext uri="{9D8B030D-6E8A-4147-A177-3AD203B41FA5}">
                      <a16:colId xmlns:a16="http://schemas.microsoft.com/office/drawing/2014/main" val="4259285513"/>
                    </a:ext>
                  </a:extLst>
                </a:gridCol>
                <a:gridCol w="1651097">
                  <a:extLst>
                    <a:ext uri="{9D8B030D-6E8A-4147-A177-3AD203B41FA5}">
                      <a16:colId xmlns:a16="http://schemas.microsoft.com/office/drawing/2014/main" val="1224978980"/>
                    </a:ext>
                  </a:extLst>
                </a:gridCol>
                <a:gridCol w="1053560">
                  <a:extLst>
                    <a:ext uri="{9D8B030D-6E8A-4147-A177-3AD203B41FA5}">
                      <a16:colId xmlns:a16="http://schemas.microsoft.com/office/drawing/2014/main" val="3606487479"/>
                    </a:ext>
                  </a:extLst>
                </a:gridCol>
                <a:gridCol w="1072415">
                  <a:extLst>
                    <a:ext uri="{9D8B030D-6E8A-4147-A177-3AD203B41FA5}">
                      <a16:colId xmlns:a16="http://schemas.microsoft.com/office/drawing/2014/main" val="3780820671"/>
                    </a:ext>
                  </a:extLst>
                </a:gridCol>
              </a:tblGrid>
              <a:tr h="359306">
                <a:tc>
                  <a:txBody>
                    <a:bodyPr/>
                    <a:lstStyle/>
                    <a:p>
                      <a:r>
                        <a:rPr lang="en-IN" sz="1200" dirty="0"/>
                        <a:t>RANK </a:t>
                      </a:r>
                    </a:p>
                  </a:txBody>
                  <a:tcPr marL="38242" marR="38242" marT="19120" marB="19120" anchor="b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Customer Title</a:t>
                      </a:r>
                    </a:p>
                  </a:txBody>
                  <a:tcPr marL="38242" marR="38242" marT="19120" marB="19120" anchor="b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Description</a:t>
                      </a:r>
                    </a:p>
                  </a:txBody>
                  <a:tcPr marL="38242" marR="38242" marT="19120" marB="19120" anchor="b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Number of Customers</a:t>
                      </a:r>
                    </a:p>
                  </a:txBody>
                  <a:tcPr marL="38242" marR="38242" marT="19120" marB="19120" anchor="b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Cumulative</a:t>
                      </a:r>
                    </a:p>
                  </a:txBody>
                  <a:tcPr marL="38242" marR="38242" marT="19120" marB="19120" anchor="b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Customer Section</a:t>
                      </a:r>
                    </a:p>
                  </a:txBody>
                  <a:tcPr marL="38242" marR="38242" marT="19120" marB="19120" anchor="b"/>
                </a:tc>
                <a:extLst>
                  <a:ext uri="{0D108BD9-81ED-4DB2-BD59-A6C34878D82A}">
                    <a16:rowId xmlns:a16="http://schemas.microsoft.com/office/drawing/2014/main" val="3037481079"/>
                  </a:ext>
                </a:extLst>
              </a:tr>
              <a:tr h="501361">
                <a:tc>
                  <a:txBody>
                    <a:bodyPr/>
                    <a:lstStyle/>
                    <a:p>
                      <a:r>
                        <a:rPr lang="en-IN" sz="1400" dirty="0"/>
                        <a:t>1</a:t>
                      </a:r>
                    </a:p>
                  </a:txBody>
                  <a:tcPr marL="38242" marR="38242" marT="19120" marB="19120" anchor="ctr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Platinum Customer </a:t>
                      </a:r>
                    </a:p>
                  </a:txBody>
                  <a:tcPr marL="38242" marR="38242" marT="19120" marB="19120" anchor="ctr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Most recent buy, buys often, most spent</a:t>
                      </a:r>
                    </a:p>
                  </a:txBody>
                  <a:tcPr marL="38242" marR="38242" marT="19120" marB="191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176</a:t>
                      </a:r>
                    </a:p>
                  </a:txBody>
                  <a:tcPr marL="38242" marR="38242" marT="19120" marB="191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176</a:t>
                      </a:r>
                    </a:p>
                  </a:txBody>
                  <a:tcPr marL="38242" marR="38242" marT="19120" marB="191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176</a:t>
                      </a:r>
                    </a:p>
                  </a:txBody>
                  <a:tcPr marL="38242" marR="38242" marT="19120" marB="19120" anchor="ctr"/>
                </a:tc>
                <a:extLst>
                  <a:ext uri="{0D108BD9-81ED-4DB2-BD59-A6C34878D82A}">
                    <a16:rowId xmlns:a16="http://schemas.microsoft.com/office/drawing/2014/main" val="3329740501"/>
                  </a:ext>
                </a:extLst>
              </a:tr>
              <a:tr h="617059">
                <a:tc>
                  <a:txBody>
                    <a:bodyPr/>
                    <a:lstStyle/>
                    <a:p>
                      <a:r>
                        <a:rPr lang="en-IN" sz="1400" dirty="0"/>
                        <a:t>2</a:t>
                      </a:r>
                    </a:p>
                  </a:txBody>
                  <a:tcPr marL="38242" marR="38242" marT="19120" marB="19120" anchor="ctr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Very Loyal</a:t>
                      </a:r>
                    </a:p>
                  </a:txBody>
                  <a:tcPr marL="38242" marR="38242" marT="19120" marB="19120" anchor="ctr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Most recent, buys often , spends large amount of money </a:t>
                      </a:r>
                    </a:p>
                  </a:txBody>
                  <a:tcPr marL="38242" marR="38242" marT="19120" marB="191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184</a:t>
                      </a:r>
                    </a:p>
                  </a:txBody>
                  <a:tcPr marL="38242" marR="38242" marT="19120" marB="191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360</a:t>
                      </a:r>
                    </a:p>
                  </a:txBody>
                  <a:tcPr marL="38242" marR="38242" marT="19120" marB="191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184</a:t>
                      </a:r>
                    </a:p>
                  </a:txBody>
                  <a:tcPr marL="38242" marR="38242" marT="19120" marB="19120" anchor="ctr"/>
                </a:tc>
                <a:extLst>
                  <a:ext uri="{0D108BD9-81ED-4DB2-BD59-A6C34878D82A}">
                    <a16:rowId xmlns:a16="http://schemas.microsoft.com/office/drawing/2014/main" val="689904227"/>
                  </a:ext>
                </a:extLst>
              </a:tr>
              <a:tr h="848457">
                <a:tc>
                  <a:txBody>
                    <a:bodyPr/>
                    <a:lstStyle/>
                    <a:p>
                      <a:r>
                        <a:rPr lang="en-IN" sz="1400" dirty="0"/>
                        <a:t>3</a:t>
                      </a:r>
                    </a:p>
                  </a:txBody>
                  <a:tcPr marL="38242" marR="38242" marT="19120" marB="19120" anchor="ctr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Becoming Loyal</a:t>
                      </a:r>
                    </a:p>
                  </a:txBody>
                  <a:tcPr marL="38242" marR="38242" marT="19120" marB="19120" anchor="ctr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Relatively recent, bought more than once, spends large amount of money </a:t>
                      </a:r>
                    </a:p>
                  </a:txBody>
                  <a:tcPr marL="38242" marR="38242" marT="19120" marB="191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344</a:t>
                      </a:r>
                    </a:p>
                  </a:txBody>
                  <a:tcPr marL="38242" marR="38242" marT="19120" marB="191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708</a:t>
                      </a:r>
                    </a:p>
                  </a:txBody>
                  <a:tcPr marL="38242" marR="38242" marT="19120" marB="191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344</a:t>
                      </a:r>
                    </a:p>
                  </a:txBody>
                  <a:tcPr marL="38242" marR="38242" marT="19120" marB="19120" anchor="ctr"/>
                </a:tc>
                <a:extLst>
                  <a:ext uri="{0D108BD9-81ED-4DB2-BD59-A6C34878D82A}">
                    <a16:rowId xmlns:a16="http://schemas.microsoft.com/office/drawing/2014/main" val="1421359577"/>
                  </a:ext>
                </a:extLst>
              </a:tr>
              <a:tr h="617059">
                <a:tc>
                  <a:txBody>
                    <a:bodyPr/>
                    <a:lstStyle/>
                    <a:p>
                      <a:r>
                        <a:rPr lang="en-IN" sz="1400" dirty="0"/>
                        <a:t>4</a:t>
                      </a:r>
                    </a:p>
                  </a:txBody>
                  <a:tcPr marL="38242" marR="38242" marT="19120" marB="19120" anchor="ctr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Recent Customer</a:t>
                      </a:r>
                    </a:p>
                  </a:txBody>
                  <a:tcPr marL="38242" marR="38242" marT="19120" marB="19120" anchor="ctr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Bought recently, not very often, average money spent</a:t>
                      </a:r>
                    </a:p>
                  </a:txBody>
                  <a:tcPr marL="38242" marR="38242" marT="19120" marB="191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368</a:t>
                      </a:r>
                    </a:p>
                  </a:txBody>
                  <a:tcPr marL="38242" marR="38242" marT="19120" marB="191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1072</a:t>
                      </a:r>
                    </a:p>
                  </a:txBody>
                  <a:tcPr marL="38242" marR="38242" marT="19120" marB="191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296</a:t>
                      </a:r>
                    </a:p>
                  </a:txBody>
                  <a:tcPr marL="38242" marR="38242" marT="19120" marB="19120" anchor="ctr"/>
                </a:tc>
                <a:extLst>
                  <a:ext uri="{0D108BD9-81ED-4DB2-BD59-A6C34878D82A}">
                    <a16:rowId xmlns:a16="http://schemas.microsoft.com/office/drawing/2014/main" val="217589558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75C3641-1C57-7E71-7352-4AF4FA5529A8}"/>
              </a:ext>
            </a:extLst>
          </p:cNvPr>
          <p:cNvSpPr txBox="1"/>
          <p:nvPr/>
        </p:nvSpPr>
        <p:spPr>
          <a:xfrm>
            <a:off x="934720" y="162560"/>
            <a:ext cx="1005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Customer Target and Methodology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C9F582-ABB2-6F17-FAC5-45BFF53F182C}"/>
              </a:ext>
            </a:extLst>
          </p:cNvPr>
          <p:cNvSpPr txBox="1"/>
          <p:nvPr/>
        </p:nvSpPr>
        <p:spPr>
          <a:xfrm>
            <a:off x="457200" y="4218956"/>
            <a:ext cx="6197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Filter through the top 1000 customers by assigning the conditions discussed in the table above.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The 1000 customers discovered would have bought recently, they have bought very frequently in the past and tend to spend more than other customers.</a:t>
            </a:r>
          </a:p>
        </p:txBody>
      </p:sp>
    </p:spTree>
    <p:extLst>
      <p:ext uri="{BB962C8B-B14F-4D97-AF65-F5344CB8AC3E}">
        <p14:creationId xmlns:p14="http://schemas.microsoft.com/office/powerpoint/2010/main" val="4150653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1F205-E8A9-4237-8AD2-ABD9BF694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438151"/>
            <a:ext cx="10353762" cy="125730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4800" spc="300" dirty="0">
                <a:solidFill>
                  <a:schemeClr val="dk1">
                    <a:alpha val="46000"/>
                  </a:schemeClr>
                </a:solidFill>
                <a:latin typeface="+mn-lt"/>
              </a:rPr>
              <a:t>AGENDA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33F421-365F-2329-023E-72E6FFAA6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800" dirty="0"/>
              <a:t>Introduction</a:t>
            </a:r>
          </a:p>
          <a:p>
            <a:pPr>
              <a:lnSpc>
                <a:spcPct val="150000"/>
              </a:lnSpc>
            </a:pPr>
            <a:r>
              <a:rPr lang="en-IN" sz="2800" dirty="0"/>
              <a:t>Data Exploration</a:t>
            </a:r>
          </a:p>
          <a:p>
            <a:pPr>
              <a:lnSpc>
                <a:spcPct val="150000"/>
              </a:lnSpc>
            </a:pPr>
            <a:r>
              <a:rPr lang="en-IN" sz="2800" dirty="0"/>
              <a:t>Model Development</a:t>
            </a:r>
          </a:p>
          <a:p>
            <a:pPr>
              <a:lnSpc>
                <a:spcPct val="150000"/>
              </a:lnSpc>
            </a:pPr>
            <a:r>
              <a:rPr lang="en-IN" sz="2800" dirty="0"/>
              <a:t>Interpretation</a:t>
            </a:r>
          </a:p>
        </p:txBody>
      </p:sp>
    </p:spTree>
    <p:extLst>
      <p:ext uri="{BB962C8B-B14F-4D97-AF65-F5344CB8AC3E}">
        <p14:creationId xmlns:p14="http://schemas.microsoft.com/office/powerpoint/2010/main" val="3265077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0CBCF-E372-B8EC-2F52-E8ECE401D9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33046" y="2490336"/>
            <a:ext cx="4856841" cy="4171950"/>
          </a:xfrm>
        </p:spPr>
        <p:txBody>
          <a:bodyPr>
            <a:normAutofit fontScale="85000" lnSpcReduction="20000"/>
          </a:bodyPr>
          <a:lstStyle/>
          <a:p>
            <a:pPr marL="36900" indent="0">
              <a:buNone/>
            </a:pPr>
            <a:r>
              <a:rPr lang="en-IN" sz="2600" b="1" dirty="0"/>
              <a:t>OUTILNE OF PROBLEM</a:t>
            </a:r>
          </a:p>
          <a:p>
            <a:r>
              <a:rPr lang="en-IN" dirty="0"/>
              <a:t>Sprocket Central is a company that specializes in high-quality bikes and cycling accessories.</a:t>
            </a:r>
          </a:p>
          <a:p>
            <a:r>
              <a:rPr lang="en-IN" dirty="0"/>
              <a:t>Their Marketing Team is looking to boost business sales by provided datasets.</a:t>
            </a:r>
          </a:p>
          <a:p>
            <a:r>
              <a:rPr lang="en-IN" dirty="0"/>
              <a:t>Using the 3 datasets provided the aim is to analyse and recommend 1000 customers that Sprocket Central should target to drive higher value for company.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DBD60B-DC44-A2EE-B14C-C953B091D7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09100" y="2466274"/>
            <a:ext cx="4856841" cy="4362851"/>
          </a:xfrm>
        </p:spPr>
        <p:txBody>
          <a:bodyPr>
            <a:normAutofit fontScale="85000" lnSpcReduction="20000"/>
          </a:bodyPr>
          <a:lstStyle/>
          <a:p>
            <a:pPr marL="36900" indent="0">
              <a:buNone/>
            </a:pPr>
            <a:r>
              <a:rPr lang="en-IN" sz="2600" b="1" dirty="0"/>
              <a:t>Contents of Data Analysis</a:t>
            </a:r>
          </a:p>
          <a:p>
            <a:r>
              <a:rPr lang="en-IN" dirty="0"/>
              <a:t>‘New’ and ‘Old’ Customer Age Distributions.</a:t>
            </a:r>
          </a:p>
          <a:p>
            <a:r>
              <a:rPr lang="en-IN" dirty="0"/>
              <a:t>Bike related purchases over the last 3 years by gender </a:t>
            </a:r>
          </a:p>
          <a:p>
            <a:r>
              <a:rPr lang="en-IN" dirty="0"/>
              <a:t>Job Industry Distributions</a:t>
            </a:r>
          </a:p>
          <a:p>
            <a:r>
              <a:rPr lang="en-IN" dirty="0"/>
              <a:t>Wealth segmentation by age category</a:t>
            </a:r>
          </a:p>
          <a:p>
            <a:r>
              <a:rPr lang="en-IN" dirty="0"/>
              <a:t>Number of cars owned or not owned by state.</a:t>
            </a:r>
          </a:p>
          <a:p>
            <a:r>
              <a:rPr lang="en-IN" dirty="0"/>
              <a:t>RFM Analysis and Customer Classification.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F849EE4-77B1-8A15-D22B-5783260AE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061" y="195714"/>
            <a:ext cx="9933877" cy="979818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4800" spc="300" dirty="0">
                <a:solidFill>
                  <a:schemeClr val="dk1">
                    <a:alpha val="46000"/>
                  </a:schemeClr>
                </a:solidFill>
                <a:latin typeface="+mn-lt"/>
              </a:rPr>
              <a:t>INTRODUCTION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8AD0DF-AEFC-B957-7949-AF651F776AE2}"/>
              </a:ext>
            </a:extLst>
          </p:cNvPr>
          <p:cNvSpPr txBox="1"/>
          <p:nvPr/>
        </p:nvSpPr>
        <p:spPr>
          <a:xfrm>
            <a:off x="115504" y="1559293"/>
            <a:ext cx="12195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Identify and Recommend Top 100 Customers to Target from Datasets</a:t>
            </a:r>
          </a:p>
        </p:txBody>
      </p:sp>
    </p:spTree>
    <p:extLst>
      <p:ext uri="{BB962C8B-B14F-4D97-AF65-F5344CB8AC3E}">
        <p14:creationId xmlns:p14="http://schemas.microsoft.com/office/powerpoint/2010/main" val="1006643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B47C6-1B53-B5E0-4A3D-43257558A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155" y="2781400"/>
            <a:ext cx="10361689" cy="1295199"/>
          </a:xfrm>
          <a:effectLst>
            <a:softEdge rad="254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4800" b="1" dirty="0">
                <a:latin typeface="+mn-lt"/>
              </a:rPr>
              <a:t>DATA EXPLORATION</a:t>
            </a:r>
          </a:p>
        </p:txBody>
      </p:sp>
    </p:spTree>
    <p:extLst>
      <p:ext uri="{BB962C8B-B14F-4D97-AF65-F5344CB8AC3E}">
        <p14:creationId xmlns:p14="http://schemas.microsoft.com/office/powerpoint/2010/main" val="2462804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8622A-6F4F-7B4C-31D8-046D9174D5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0316" y="1584960"/>
            <a:ext cx="4106244" cy="4783735"/>
          </a:xfrm>
        </p:spPr>
        <p:txBody>
          <a:bodyPr>
            <a:noAutofit/>
          </a:bodyPr>
          <a:lstStyle/>
          <a:p>
            <a:pPr marL="36900" indent="0">
              <a:buNone/>
            </a:pPr>
            <a:r>
              <a:rPr lang="en-IN" sz="2000" b="1" dirty="0"/>
              <a:t>Key Issues for Data Quality Assessment</a:t>
            </a:r>
            <a:endParaRPr lang="en-IN" sz="2000" dirty="0"/>
          </a:p>
          <a:p>
            <a:r>
              <a:rPr lang="en-IN" sz="2000" dirty="0"/>
              <a:t>Accuracy: Correct Values</a:t>
            </a:r>
          </a:p>
          <a:p>
            <a:r>
              <a:rPr lang="en-IN" sz="2000" dirty="0"/>
              <a:t>Completeness: Data fields with Values.</a:t>
            </a:r>
          </a:p>
          <a:p>
            <a:r>
              <a:rPr lang="en-IN" sz="2000" dirty="0"/>
              <a:t>Consistency: Values Free from Contradiction.</a:t>
            </a:r>
          </a:p>
          <a:p>
            <a:r>
              <a:rPr lang="en-IN" sz="2000" dirty="0"/>
              <a:t>Relevancy: Data items with Value Meta-Data</a:t>
            </a:r>
          </a:p>
          <a:p>
            <a:r>
              <a:rPr lang="en-IN" sz="2000" dirty="0"/>
              <a:t>Validity: Data Containing Allowable Values</a:t>
            </a:r>
          </a:p>
          <a:p>
            <a:endParaRPr lang="en-IN" sz="2000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62E7B7C-B6DC-DC83-AFF7-1227D102A78E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43951820"/>
              </p:ext>
            </p:extLst>
          </p:nvPr>
        </p:nvGraphicFramePr>
        <p:xfrm>
          <a:off x="4287521" y="1745962"/>
          <a:ext cx="7725878" cy="4076741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854116">
                  <a:extLst>
                    <a:ext uri="{9D8B030D-6E8A-4147-A177-3AD203B41FA5}">
                      <a16:colId xmlns:a16="http://schemas.microsoft.com/office/drawing/2014/main" val="1741852795"/>
                    </a:ext>
                  </a:extLst>
                </a:gridCol>
                <a:gridCol w="1005758">
                  <a:extLst>
                    <a:ext uri="{9D8B030D-6E8A-4147-A177-3AD203B41FA5}">
                      <a16:colId xmlns:a16="http://schemas.microsoft.com/office/drawing/2014/main" val="3421928780"/>
                    </a:ext>
                  </a:extLst>
                </a:gridCol>
                <a:gridCol w="1517358">
                  <a:extLst>
                    <a:ext uri="{9D8B030D-6E8A-4147-A177-3AD203B41FA5}">
                      <a16:colId xmlns:a16="http://schemas.microsoft.com/office/drawing/2014/main" val="3022095465"/>
                    </a:ext>
                  </a:extLst>
                </a:gridCol>
                <a:gridCol w="1343523">
                  <a:extLst>
                    <a:ext uri="{9D8B030D-6E8A-4147-A177-3AD203B41FA5}">
                      <a16:colId xmlns:a16="http://schemas.microsoft.com/office/drawing/2014/main" val="2154190848"/>
                    </a:ext>
                  </a:extLst>
                </a:gridCol>
                <a:gridCol w="1079020">
                  <a:extLst>
                    <a:ext uri="{9D8B030D-6E8A-4147-A177-3AD203B41FA5}">
                      <a16:colId xmlns:a16="http://schemas.microsoft.com/office/drawing/2014/main" val="1280541306"/>
                    </a:ext>
                  </a:extLst>
                </a:gridCol>
                <a:gridCol w="1057061">
                  <a:extLst>
                    <a:ext uri="{9D8B030D-6E8A-4147-A177-3AD203B41FA5}">
                      <a16:colId xmlns:a16="http://schemas.microsoft.com/office/drawing/2014/main" val="1701147531"/>
                    </a:ext>
                  </a:extLst>
                </a:gridCol>
                <a:gridCol w="869042">
                  <a:extLst>
                    <a:ext uri="{9D8B030D-6E8A-4147-A177-3AD203B41FA5}">
                      <a16:colId xmlns:a16="http://schemas.microsoft.com/office/drawing/2014/main" val="2863043806"/>
                    </a:ext>
                  </a:extLst>
                </a:gridCol>
              </a:tblGrid>
              <a:tr h="634643">
                <a:tc>
                  <a:txBody>
                    <a:bodyPr/>
                    <a:lstStyle/>
                    <a:p>
                      <a:pPr algn="ctr"/>
                      <a:endParaRPr lang="en-IN" sz="11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Accuracy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Completeness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Consistency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Currency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Relevancy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Validity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2299058"/>
                  </a:ext>
                </a:extLst>
              </a:tr>
              <a:tr h="1139572">
                <a:tc>
                  <a:txBody>
                    <a:bodyPr/>
                    <a:lstStyle/>
                    <a:p>
                      <a:pPr algn="l"/>
                      <a:r>
                        <a:rPr lang="en-IN" sz="1100" dirty="0"/>
                        <a:t>Customer Demographic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dirty="0"/>
                        <a:t>DOB: Inaccurate</a:t>
                      </a:r>
                    </a:p>
                    <a:p>
                      <a:pPr algn="l"/>
                      <a:r>
                        <a:rPr lang="en-IN" sz="1400" dirty="0"/>
                        <a:t>Age: Missing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AD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dirty="0"/>
                        <a:t>Job  Title:</a:t>
                      </a:r>
                    </a:p>
                    <a:p>
                      <a:pPr algn="l"/>
                      <a:r>
                        <a:rPr lang="en-IN" sz="1400" dirty="0"/>
                        <a:t>Blanks</a:t>
                      </a:r>
                    </a:p>
                    <a:p>
                      <a:pPr algn="l"/>
                      <a:r>
                        <a:rPr lang="en-IN" sz="1400" dirty="0"/>
                        <a:t>Customer_ID: Incomplete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AD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dirty="0"/>
                        <a:t>Gender: Inconsistency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AD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dirty="0"/>
                        <a:t>Deceased Customers:</a:t>
                      </a:r>
                    </a:p>
                    <a:p>
                      <a:pPr algn="l"/>
                      <a:r>
                        <a:rPr lang="en-IN" sz="1400" dirty="0"/>
                        <a:t>Filter Out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AD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dirty="0"/>
                        <a:t>Default column: DELETE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AD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IN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A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8147090"/>
                  </a:ext>
                </a:extLst>
              </a:tr>
              <a:tr h="613630">
                <a:tc>
                  <a:txBody>
                    <a:bodyPr/>
                    <a:lstStyle/>
                    <a:p>
                      <a:pPr algn="l"/>
                      <a:r>
                        <a:rPr lang="en-IN" sz="1100" dirty="0"/>
                        <a:t>Customer Address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IN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AD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dirty="0"/>
                        <a:t>Customer_id Incomplete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AD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dirty="0"/>
                        <a:t>States: Inconsistency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AD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IN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AD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IN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AD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IN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A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2194393"/>
                  </a:ext>
                </a:extLst>
              </a:tr>
              <a:tr h="1670228">
                <a:tc>
                  <a:txBody>
                    <a:bodyPr/>
                    <a:lstStyle/>
                    <a:p>
                      <a:pPr algn="l"/>
                      <a:r>
                        <a:rPr lang="en-IN" sz="1100" dirty="0"/>
                        <a:t>Transactions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dirty="0"/>
                        <a:t>Profit: Missing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DAD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dirty="0"/>
                        <a:t>Customer_id: Incomplete</a:t>
                      </a:r>
                    </a:p>
                    <a:p>
                      <a:pPr algn="l"/>
                      <a:r>
                        <a:rPr lang="en-IN" sz="1400" dirty="0"/>
                        <a:t>Online order:</a:t>
                      </a:r>
                    </a:p>
                    <a:p>
                      <a:pPr algn="l"/>
                      <a:r>
                        <a:rPr lang="en-IN" sz="1400" dirty="0"/>
                        <a:t>Blanks</a:t>
                      </a:r>
                    </a:p>
                    <a:p>
                      <a:pPr algn="l"/>
                      <a:r>
                        <a:rPr lang="en-IN" sz="1400" dirty="0"/>
                        <a:t>Brand: blanks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AD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IN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AD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IN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AD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dirty="0"/>
                        <a:t>Cancelled status order: filter out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AD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dirty="0"/>
                        <a:t>List Price:</a:t>
                      </a:r>
                    </a:p>
                    <a:p>
                      <a:pPr algn="l"/>
                      <a:r>
                        <a:rPr lang="en-IN" sz="1400" dirty="0"/>
                        <a:t>Format </a:t>
                      </a:r>
                    </a:p>
                    <a:p>
                      <a:pPr algn="l"/>
                      <a:r>
                        <a:rPr lang="en-IN" sz="1400" dirty="0"/>
                        <a:t>Product Sold Date: Format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A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469401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FE69FBD-45B3-65AA-3A01-05850E748FC8}"/>
              </a:ext>
            </a:extLst>
          </p:cNvPr>
          <p:cNvSpPr txBox="1"/>
          <p:nvPr/>
        </p:nvSpPr>
        <p:spPr>
          <a:xfrm>
            <a:off x="279134" y="489304"/>
            <a:ext cx="10571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/>
              <a:t>Data Quality Assessment and ‘CLEAN UP’</a:t>
            </a:r>
          </a:p>
        </p:txBody>
      </p:sp>
    </p:spTree>
    <p:extLst>
      <p:ext uri="{BB962C8B-B14F-4D97-AF65-F5344CB8AC3E}">
        <p14:creationId xmlns:p14="http://schemas.microsoft.com/office/powerpoint/2010/main" val="1494477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AA5338D-6425-E15F-75E5-A37BA7CCA28F}"/>
              </a:ext>
            </a:extLst>
          </p:cNvPr>
          <p:cNvSpPr txBox="1"/>
          <p:nvPr/>
        </p:nvSpPr>
        <p:spPr>
          <a:xfrm>
            <a:off x="468964" y="1694890"/>
            <a:ext cx="588103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Most customers are aged between 40-49 in ‘New’. In ‘Old’ majority of customers are aged between 40-49 also.</a:t>
            </a:r>
          </a:p>
          <a:p>
            <a:endParaRPr lang="en-I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The Lowest Age groups are under 20 and 80+ for both ‘New’ And ‘Old’ Customer lists.</a:t>
            </a:r>
          </a:p>
          <a:p>
            <a:endParaRPr lang="en-I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The ‘New’ Customer list suggests that age groups 20-29 And 40-69 are the most populated.</a:t>
            </a:r>
          </a:p>
          <a:p>
            <a:endParaRPr lang="en-I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The ‘Old’ customer lists suggest 20-69.</a:t>
            </a:r>
          </a:p>
          <a:p>
            <a:endParaRPr lang="en-I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There is a steep drop in customers in the 30-39 Age group in ‘New’.</a:t>
            </a:r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8FE04131-1724-2781-93A6-1BA1730A76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8412495"/>
              </p:ext>
            </p:extLst>
          </p:nvPr>
        </p:nvGraphicFramePr>
        <p:xfrm>
          <a:off x="7344021" y="1459430"/>
          <a:ext cx="4114302" cy="26526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DE5CD938-1A47-0333-125C-221D782071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56005185"/>
              </p:ext>
            </p:extLst>
          </p:nvPr>
        </p:nvGraphicFramePr>
        <p:xfrm>
          <a:off x="7344021" y="4003214"/>
          <a:ext cx="4114302" cy="26526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7A6609E1-A27C-6E3D-CF26-3F3DB6660A97}"/>
              </a:ext>
            </a:extLst>
          </p:cNvPr>
          <p:cNvSpPr txBox="1"/>
          <p:nvPr/>
        </p:nvSpPr>
        <p:spPr>
          <a:xfrm>
            <a:off x="468964" y="459952"/>
            <a:ext cx="1016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/>
              <a:t>‘New’ And ‘Old’ Customer Age Distribution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1525344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AA5338D-6425-E15F-75E5-A37BA7CCA28F}"/>
              </a:ext>
            </a:extLst>
          </p:cNvPr>
          <p:cNvSpPr txBox="1"/>
          <p:nvPr/>
        </p:nvSpPr>
        <p:spPr>
          <a:xfrm>
            <a:off x="468964" y="1694890"/>
            <a:ext cx="562703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Over the last three years about 50 % of bike related purchases were made by females to 48% of purchases made by males. Approximately 2% were made by unknown gender.</a:t>
            </a:r>
          </a:p>
          <a:p>
            <a:endParaRPr lang="en-I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Numerically, females purchases almost 10,000 more than males.</a:t>
            </a:r>
          </a:p>
          <a:p>
            <a:endParaRPr lang="en-I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Females make up the majority of bike related sales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6609E1-A27C-6E3D-CF26-3F3DB6660A97}"/>
              </a:ext>
            </a:extLst>
          </p:cNvPr>
          <p:cNvSpPr txBox="1"/>
          <p:nvPr/>
        </p:nvSpPr>
        <p:spPr>
          <a:xfrm>
            <a:off x="468964" y="454129"/>
            <a:ext cx="11326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/>
              <a:t>Bike related purchases over last 3 years by gender</a:t>
            </a:r>
            <a:endParaRPr lang="en-IN" sz="4000" b="1" dirty="0"/>
          </a:p>
        </p:txBody>
      </p:sp>
      <p:graphicFrame>
        <p:nvGraphicFramePr>
          <p:cNvPr id="3" name="Chart 2" title="Chart">
            <a:extLst>
              <a:ext uri="{FF2B5EF4-FFF2-40B4-BE49-F238E27FC236}">
                <a16:creationId xmlns:a16="http://schemas.microsoft.com/office/drawing/2014/main" id="{00000000-0008-0000-04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8469162"/>
              </p:ext>
            </p:extLst>
          </p:nvPr>
        </p:nvGraphicFramePr>
        <p:xfrm>
          <a:off x="7030720" y="2116563"/>
          <a:ext cx="4765040" cy="27981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46482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AA5338D-6425-E15F-75E5-A37BA7CCA28F}"/>
              </a:ext>
            </a:extLst>
          </p:cNvPr>
          <p:cNvSpPr txBox="1"/>
          <p:nvPr/>
        </p:nvSpPr>
        <p:spPr>
          <a:xfrm>
            <a:off x="396240" y="1744591"/>
            <a:ext cx="509016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20% of ‘New’ Customers are in Manufacturing and Financial Services.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The smallest number of customers are in Agriculture and Telecommunications at 3%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Similar pattern in ‘Old’ customer list, at 20% and 19% in Manufacturing and Financial Services respectively.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6609E1-A27C-6E3D-CF26-3F3DB6660A97}"/>
              </a:ext>
            </a:extLst>
          </p:cNvPr>
          <p:cNvSpPr txBox="1"/>
          <p:nvPr/>
        </p:nvSpPr>
        <p:spPr>
          <a:xfrm>
            <a:off x="468964" y="454129"/>
            <a:ext cx="11326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/>
              <a:t>Job Industry Distribution</a:t>
            </a:r>
            <a:endParaRPr lang="en-IN" sz="4000" b="1" dirty="0"/>
          </a:p>
        </p:txBody>
      </p:sp>
      <p:pic>
        <p:nvPicPr>
          <p:cNvPr id="2" name="image3.png" title="Image">
            <a:extLst>
              <a:ext uri="{FF2B5EF4-FFF2-40B4-BE49-F238E27FC236}">
                <a16:creationId xmlns:a16="http://schemas.microsoft.com/office/drawing/2014/main" id="{00000000-0008-0000-0900-000002000000}"/>
              </a:ext>
            </a:extLst>
          </p:cNvPr>
          <p:cNvPicPr preferRelativeResize="0"/>
          <p:nvPr/>
        </p:nvPicPr>
        <p:blipFill>
          <a:blip r:embed="rId2" cstate="print"/>
          <a:stretch>
            <a:fillRect/>
          </a:stretch>
        </p:blipFill>
        <p:spPr>
          <a:xfrm>
            <a:off x="7526956" y="1100460"/>
            <a:ext cx="4268804" cy="2363482"/>
          </a:xfrm>
          <a:prstGeom prst="rect">
            <a:avLst/>
          </a:prstGeom>
          <a:noFill/>
        </p:spPr>
      </p:pic>
      <p:pic>
        <p:nvPicPr>
          <p:cNvPr id="4" name="image1.png" title="Image">
            <a:extLst>
              <a:ext uri="{FF2B5EF4-FFF2-40B4-BE49-F238E27FC236}">
                <a16:creationId xmlns:a16="http://schemas.microsoft.com/office/drawing/2014/main" id="{00000000-0008-0000-0100-000002000000}"/>
              </a:ext>
            </a:extLst>
          </p:cNvPr>
          <p:cNvPicPr preferRelativeResize="0"/>
          <p:nvPr/>
        </p:nvPicPr>
        <p:blipFill>
          <a:blip r:embed="rId3" cstate="print"/>
          <a:stretch>
            <a:fillRect/>
          </a:stretch>
        </p:blipFill>
        <p:spPr>
          <a:xfrm>
            <a:off x="7526955" y="3768522"/>
            <a:ext cx="4268804" cy="23634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82720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AA5338D-6425-E15F-75E5-A37BA7CCA28F}"/>
              </a:ext>
            </a:extLst>
          </p:cNvPr>
          <p:cNvSpPr txBox="1"/>
          <p:nvPr/>
        </p:nvSpPr>
        <p:spPr>
          <a:xfrm>
            <a:off x="396240" y="1744591"/>
            <a:ext cx="504203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In all age categories the largest number of customers are classified as ‘Mass Customers’.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The next category is the ‘high Net Worth’ customers.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The ‘ Affluent Customer’ can outperform the ‘High Net Worth’ customer in the 40-49 age group.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6609E1-A27C-6E3D-CF26-3F3DB6660A97}"/>
              </a:ext>
            </a:extLst>
          </p:cNvPr>
          <p:cNvSpPr txBox="1"/>
          <p:nvPr/>
        </p:nvSpPr>
        <p:spPr>
          <a:xfrm>
            <a:off x="468964" y="454129"/>
            <a:ext cx="11326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/>
              <a:t>Wealth Segmentation by Age Category</a:t>
            </a:r>
            <a:endParaRPr lang="en-IN" sz="4000" b="1" dirty="0"/>
          </a:p>
        </p:txBody>
      </p:sp>
      <p:pic>
        <p:nvPicPr>
          <p:cNvPr id="5" name="image2.png" title="Image">
            <a:extLst>
              <a:ext uri="{FF2B5EF4-FFF2-40B4-BE49-F238E27FC236}">
                <a16:creationId xmlns:a16="http://schemas.microsoft.com/office/drawing/2014/main" id="{00000000-0008-0000-0200-000002000000}"/>
              </a:ext>
            </a:extLst>
          </p:cNvPr>
          <p:cNvPicPr preferRelativeResize="0"/>
          <p:nvPr/>
        </p:nvPicPr>
        <p:blipFill>
          <a:blip r:embed="rId2" cstate="print"/>
          <a:stretch>
            <a:fillRect/>
          </a:stretch>
        </p:blipFill>
        <p:spPr>
          <a:xfrm>
            <a:off x="6753728" y="1388858"/>
            <a:ext cx="4027159" cy="2525416"/>
          </a:xfrm>
          <a:prstGeom prst="rect">
            <a:avLst/>
          </a:prstGeom>
          <a:noFill/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4AF2B2A3-19E3-DB5E-6267-E64462B7B7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3727" y="4156122"/>
            <a:ext cx="4027159" cy="2269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15702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Arial Nova">
      <a:majorFont>
        <a:latin typeface="Arial Nova Light"/>
        <a:ea typeface=""/>
        <a:cs typeface=""/>
      </a:majorFont>
      <a:minorFont>
        <a:latin typeface="Arial Nova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7E70FC5-1855-47AB-8CE1-CB3C873A898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560E646-30AD-4BA0-97EA-A7A07DF54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0CB38EC-895A-4F8F-8F75-E263501ABB5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{BE628670-B7F1-425B-9DEB-07074ECEFEE5}tf11665031_win32</Template>
  <TotalTime>615</TotalTime>
  <Words>1183</Words>
  <Application>Microsoft Office PowerPoint</Application>
  <PresentationFormat>Widescreen</PresentationFormat>
  <Paragraphs>213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Arial Nova</vt:lpstr>
      <vt:lpstr>Arial Nova Light</vt:lpstr>
      <vt:lpstr>Wingdings 2</vt:lpstr>
      <vt:lpstr>SlateVTI</vt:lpstr>
      <vt:lpstr>The Analytics Team</vt:lpstr>
      <vt:lpstr>AGENDA</vt:lpstr>
      <vt:lpstr>INTRODUCTION</vt:lpstr>
      <vt:lpstr>DATA EXPLORATION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Analytics Team</dc:title>
  <dc:creator>shubh mittal</dc:creator>
  <cp:lastModifiedBy>shubh mittal</cp:lastModifiedBy>
  <cp:revision>5</cp:revision>
  <dcterms:created xsi:type="dcterms:W3CDTF">2023-04-07T09:19:41Z</dcterms:created>
  <dcterms:modified xsi:type="dcterms:W3CDTF">2023-04-10T20:35:52Z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