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4" r:id="rId20"/>
    <p:sldId id="273" r:id="rId21"/>
    <p:sldId id="276" r:id="rId22"/>
    <p:sldId id="275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085C-6121-496D-B2EA-880EE3CFCE22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C2AAC-8D35-4D4B-A8B7-EF56FDF8242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2AAC-8D35-4D4B-A8B7-EF56FDF8242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2AB-1396-4364-9A9C-B7175FCC908A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AF00-8CFF-4CD2-951A-3C6D73A8C54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irmasGPDS960bw300\039\c-039-01.bmp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75656" y="2852936"/>
            <a:ext cx="6137064" cy="345209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n-US" dirty="0"/>
              <a:t>Pattern Recognition Techniques</a:t>
            </a:r>
            <a:br>
              <a:rPr lang="en-US" dirty="0"/>
            </a:br>
            <a:r>
              <a:rPr lang="en-US" dirty="0" smtClean="0"/>
              <a:t>Off-line </a:t>
            </a:r>
            <a:r>
              <a:rPr lang="en-US" dirty="0"/>
              <a:t>Signature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8092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Automatic Methods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	        </a:t>
            </a:r>
            <a:r>
              <a:rPr lang="en-US" sz="5400" dirty="0" smtClean="0"/>
              <a:t>Mutual Information</a:t>
            </a:r>
            <a:endParaRPr lang="en-US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600" b="1" dirty="0" smtClean="0"/>
              <a:t>Idea: </a:t>
            </a:r>
          </a:p>
          <a:p>
            <a:pPr>
              <a:buNone/>
            </a:pPr>
            <a:r>
              <a:rPr lang="en-US" sz="2400" dirty="0" smtClean="0"/>
              <a:t>The least mutual information of some feature with the others the most value it is.</a:t>
            </a:r>
            <a:endParaRPr lang="en-US" sz="2400" dirty="0"/>
          </a:p>
          <a:p>
            <a:pPr>
              <a:buNone/>
            </a:pPr>
            <a:r>
              <a:rPr lang="en-US" sz="2400" b="1" dirty="0" smtClean="0"/>
              <a:t>	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		Order feature values by ascending mutual info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08912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Automatic Methods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</a:p>
          <a:p>
            <a:pPr algn="ctr">
              <a:buNone/>
            </a:pPr>
            <a:r>
              <a:rPr lang="en-US" sz="5400" dirty="0" smtClean="0"/>
              <a:t>Covariance</a:t>
            </a:r>
            <a:endParaRPr lang="en-US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600" b="1" dirty="0" smtClean="0"/>
              <a:t>Idea: </a:t>
            </a:r>
          </a:p>
          <a:p>
            <a:pPr>
              <a:buNone/>
            </a:pPr>
            <a:r>
              <a:rPr lang="en-US" sz="2400" dirty="0" smtClean="0"/>
              <a:t>The least covariance of some feature with the others the most value it is.</a:t>
            </a:r>
            <a:endParaRPr lang="en-US" sz="2400" dirty="0"/>
          </a:p>
          <a:p>
            <a:pPr>
              <a:buNone/>
            </a:pPr>
            <a:r>
              <a:rPr lang="en-US" sz="2400" b="1" dirty="0" smtClean="0"/>
              <a:t>	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		Order feature values by ascending covariance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8092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Automatic Methods Results: (Covariance)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b="1" i="1" dirty="0"/>
          </a:p>
        </p:txBody>
      </p:sp>
      <p:pic>
        <p:nvPicPr>
          <p:cNvPr id="5122" name="Picture 2" descr="D:\My Dropbox\DEI\TRP\TRP\Report\pictures\covariance_box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48880"/>
            <a:ext cx="6120680" cy="4590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80920" cy="470912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sz="3600" b="1" dirty="0" smtClean="0"/>
              <a:t>Automatic Methods Results (Covariance)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2800" b="1" i="1" dirty="0" smtClean="0"/>
              <a:t>Best Statistical Results</a:t>
            </a:r>
            <a:r>
              <a:rPr lang="en-US" sz="2800" b="1" i="1" dirty="0"/>
              <a:t> 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Kruskal</a:t>
            </a:r>
            <a:r>
              <a:rPr lang="en-US" sz="2800" b="1" i="1" dirty="0" smtClean="0"/>
              <a:t>-Wallis):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	the </a:t>
            </a:r>
            <a:r>
              <a:rPr lang="en-US" sz="2400" dirty="0"/>
              <a:t>least correlated </a:t>
            </a:r>
            <a:r>
              <a:rPr lang="en-US" sz="4000" dirty="0">
                <a:solidFill>
                  <a:srgbClr val="FF0000"/>
                </a:solidFill>
              </a:rPr>
              <a:t>151 </a:t>
            </a:r>
            <a:r>
              <a:rPr lang="en-US" sz="4000" dirty="0" smtClean="0">
                <a:solidFill>
                  <a:srgbClr val="FF0000"/>
                </a:solidFill>
              </a:rPr>
              <a:t>feature values</a:t>
            </a:r>
            <a:r>
              <a:rPr lang="en-US" sz="2400" dirty="0" smtClean="0"/>
              <a:t>, with an </a:t>
            </a:r>
            <a:r>
              <a:rPr lang="en-US" sz="2400" dirty="0"/>
              <a:t>accuracy of </a:t>
            </a:r>
            <a:r>
              <a:rPr lang="en-US" sz="4000" dirty="0">
                <a:solidFill>
                  <a:srgbClr val="FF0000"/>
                </a:solidFill>
              </a:rPr>
              <a:t>85.93%</a:t>
            </a:r>
            <a:r>
              <a:rPr lang="en-US" sz="2400" dirty="0"/>
              <a:t>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80920" cy="47091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3600" b="1" dirty="0" smtClean="0"/>
              <a:t>Automatic Methods Results (Mutual Info)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2800" b="1" i="1" dirty="0" smtClean="0"/>
              <a:t>Best Statistical Results</a:t>
            </a:r>
            <a:r>
              <a:rPr lang="en-US" sz="2800" b="1" i="1" dirty="0"/>
              <a:t> 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Kruskal</a:t>
            </a:r>
            <a:r>
              <a:rPr lang="en-US" sz="2800" b="1" i="1" dirty="0" smtClean="0"/>
              <a:t>-Wallis):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/>
              <a:t>			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very bad results:  </a:t>
            </a:r>
            <a:r>
              <a:rPr lang="en-US" sz="4000" dirty="0" smtClean="0">
                <a:solidFill>
                  <a:srgbClr val="FF0000"/>
                </a:solidFill>
              </a:rPr>
              <a:t>61.38%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K-Nearest Neighbors</a:t>
            </a:r>
          </a:p>
          <a:p>
            <a:r>
              <a:rPr lang="en-US" dirty="0" smtClean="0"/>
              <a:t>Radial Basis Function</a:t>
            </a:r>
          </a:p>
          <a:p>
            <a:r>
              <a:rPr lang="en-US" dirty="0" smtClean="0"/>
              <a:t>Fisher Linear </a:t>
            </a:r>
            <a:r>
              <a:rPr lang="en-US" dirty="0" err="1" smtClean="0"/>
              <a:t>Discriminant</a:t>
            </a:r>
            <a:endParaRPr lang="en-US" dirty="0" smtClean="0"/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Multi-Layer Neural Network</a:t>
            </a:r>
          </a:p>
          <a:p>
            <a:r>
              <a:rPr lang="en-US" dirty="0" smtClean="0"/>
              <a:t>Naïve Bayesian Classifier</a:t>
            </a:r>
          </a:p>
          <a:p>
            <a:r>
              <a:rPr lang="en-US" dirty="0" smtClean="0"/>
              <a:t>Template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</a:p>
          <a:p>
            <a:pPr lvl="1"/>
            <a:r>
              <a:rPr lang="en-US" dirty="0" smtClean="0"/>
              <a:t>Probabilistic Classification Method</a:t>
            </a:r>
          </a:p>
          <a:p>
            <a:pPr lvl="1"/>
            <a:r>
              <a:rPr lang="en-US" dirty="0" smtClean="0"/>
              <a:t>Map for both genuine and forged signatures</a:t>
            </a:r>
          </a:p>
          <a:p>
            <a:pPr lvl="1"/>
            <a:r>
              <a:rPr lang="en-US" dirty="0" smtClean="0"/>
              <a:t>Bad results (around 70%)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403" y="3984674"/>
            <a:ext cx="7417013" cy="239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Results</a:t>
            </a:r>
            <a:endParaRPr lang="en-US" dirty="0"/>
          </a:p>
        </p:txBody>
      </p:sp>
      <p:pic>
        <p:nvPicPr>
          <p:cNvPr id="7170" name="Picture 2" descr="D:\My Dropbox\DEI\TRP\TRP\Report\pictures\classifiers_accuracy.png"/>
          <p:cNvPicPr>
            <a:picLocks noChangeAspect="1" noChangeArrowheads="1"/>
          </p:cNvPicPr>
          <p:nvPr/>
        </p:nvPicPr>
        <p:blipFill>
          <a:blip r:embed="rId3" cstate="print"/>
          <a:srcRect t="7936"/>
          <a:stretch>
            <a:fillRect/>
          </a:stretch>
        </p:blipFill>
        <p:spPr bwMode="auto">
          <a:xfrm>
            <a:off x="-383473" y="2420888"/>
            <a:ext cx="9708001" cy="41764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347864" y="15376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Accuracy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Results</a:t>
            </a:r>
            <a:endParaRPr lang="en-US" dirty="0"/>
          </a:p>
        </p:txBody>
      </p:sp>
      <p:pic>
        <p:nvPicPr>
          <p:cNvPr id="7170" name="Picture 2" descr="D:\My Dropbox\DEI\TRP\TRP\Report\pictures\classifiers_accuracy.png"/>
          <p:cNvPicPr>
            <a:picLocks noChangeAspect="1" noChangeArrowheads="1"/>
          </p:cNvPicPr>
          <p:nvPr/>
        </p:nvPicPr>
        <p:blipFill>
          <a:blip r:embed="rId3" cstate="print"/>
          <a:srcRect t="8333"/>
          <a:stretch>
            <a:fillRect/>
          </a:stretch>
        </p:blipFill>
        <p:spPr bwMode="auto">
          <a:xfrm>
            <a:off x="-324544" y="2996952"/>
            <a:ext cx="9937107" cy="360040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347864" y="15376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Precision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Results</a:t>
            </a:r>
            <a:endParaRPr lang="en-US" dirty="0"/>
          </a:p>
        </p:txBody>
      </p:sp>
      <p:pic>
        <p:nvPicPr>
          <p:cNvPr id="7170" name="Picture 2" descr="D:\My Dropbox\DEI\TRP\TRP\Report\pictures\classifiers_accuracy.png"/>
          <p:cNvPicPr>
            <a:picLocks noChangeAspect="1" noChangeArrowheads="1"/>
          </p:cNvPicPr>
          <p:nvPr/>
        </p:nvPicPr>
        <p:blipFill>
          <a:blip r:embed="rId3" cstate="print"/>
          <a:srcRect t="8250"/>
          <a:stretch>
            <a:fillRect/>
          </a:stretch>
        </p:blipFill>
        <p:spPr bwMode="auto">
          <a:xfrm>
            <a:off x="-383473" y="2996952"/>
            <a:ext cx="10021633" cy="3203111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347864" y="15376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Recall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192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300 sets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				16200 signatures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9 features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			169 features attributes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511 combinations of features </a:t>
            </a:r>
            <a:r>
              <a:rPr lang="en-US" b="1" dirty="0" smtClean="0"/>
              <a:t>x</a:t>
            </a:r>
            <a:r>
              <a:rPr lang="en-US" dirty="0" smtClean="0"/>
              <a:t> 30 runs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			8 classifiers</a:t>
            </a:r>
            <a:endParaRPr lang="en-US" sz="5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~ 100 running hours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Results</a:t>
            </a:r>
            <a:endParaRPr lang="en-US" dirty="0"/>
          </a:p>
        </p:txBody>
      </p:sp>
      <p:pic>
        <p:nvPicPr>
          <p:cNvPr id="7170" name="Picture 2" descr="D:\My Dropbox\DEI\TRP\TRP\Report\pictures\classifiers_accuracy.png"/>
          <p:cNvPicPr>
            <a:picLocks noChangeAspect="1" noChangeArrowheads="1"/>
          </p:cNvPicPr>
          <p:nvPr/>
        </p:nvPicPr>
        <p:blipFill>
          <a:blip r:embed="rId3" cstate="print"/>
          <a:srcRect t="5534"/>
          <a:stretch>
            <a:fillRect/>
          </a:stretch>
        </p:blipFill>
        <p:spPr bwMode="auto">
          <a:xfrm>
            <a:off x="-383473" y="2708920"/>
            <a:ext cx="10038576" cy="3687867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347864" y="15376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F-Score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y Dropbox\DEI\TRP\TRP\Report\pictures\vary_num_se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1767" y="890122"/>
            <a:ext cx="9600311" cy="603988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Size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86653"/>
            <a:ext cx="8856984" cy="521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Crop Image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  <a:p>
            <a:pPr>
              <a:buNone/>
            </a:pPr>
            <a:r>
              <a:rPr lang="en-US" dirty="0" smtClean="0"/>
              <a:t>							Thinning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Filling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Referenced features:</a:t>
            </a:r>
          </a:p>
          <a:p>
            <a:pPr>
              <a:buNone/>
            </a:pPr>
            <a:r>
              <a:rPr lang="en-US" dirty="0" smtClean="0"/>
              <a:t>								</a:t>
            </a:r>
            <a:r>
              <a:rPr lang="en-US" dirty="0" err="1" smtClean="0"/>
              <a:t>Sixfold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Centroid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  <a:p>
            <a:pPr>
              <a:buNone/>
            </a:pPr>
            <a:r>
              <a:rPr lang="en-US" dirty="0" smtClean="0"/>
              <a:t>					Best-fit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Tri-surface						</a:t>
            </a:r>
          </a:p>
          <a:p>
            <a:pPr>
              <a:buNone/>
            </a:pPr>
            <a:r>
              <a:rPr lang="en-US" dirty="0" smtClean="0"/>
              <a:t>								Length</a:t>
            </a:r>
            <a:endParaRPr lang="en-US" dirty="0"/>
          </a:p>
          <a:p>
            <a:pPr>
              <a:buNone/>
            </a:pPr>
            <a:r>
              <a:rPr lang="en-US" dirty="0" smtClean="0"/>
              <a:t>			Modified Direction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disbeat\Desktop\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339"/>
          <a:stretch>
            <a:fillRect/>
          </a:stretch>
        </p:blipFill>
        <p:spPr bwMode="auto">
          <a:xfrm>
            <a:off x="4355976" y="3501008"/>
            <a:ext cx="5115513" cy="303770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New Ideas:</a:t>
            </a:r>
            <a:endParaRPr lang="en-US" sz="2400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Stroke Feature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1" dirty="0" smtClean="0"/>
              <a:t>(thinned / original)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</a:t>
            </a:r>
            <a:endParaRPr lang="en-US" sz="2400" b="1" dirty="0"/>
          </a:p>
        </p:txBody>
      </p:sp>
      <p:pic>
        <p:nvPicPr>
          <p:cNvPr id="10242" name="Picture 2" descr="C:\Users\disbeat\Desktop\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802"/>
          <a:stretch>
            <a:fillRect/>
          </a:stretch>
        </p:blipFill>
        <p:spPr bwMode="auto">
          <a:xfrm>
            <a:off x="-324544" y="3717032"/>
            <a:ext cx="4680520" cy="2893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New Ideas: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dirty="0" smtClean="0"/>
              <a:t>Histogram</a:t>
            </a:r>
            <a:r>
              <a:rPr lang="en-US" dirty="0" smtClean="0"/>
              <a:t> </a:t>
            </a:r>
            <a:r>
              <a:rPr lang="en-US" sz="2800" dirty="0" smtClean="0"/>
              <a:t>feature  </a:t>
            </a:r>
            <a:r>
              <a:rPr lang="en-US" sz="2800" b="1" dirty="0" smtClean="0"/>
              <a:t>(polynomial approximation)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b="1" dirty="0"/>
              <a:t>	</a:t>
            </a:r>
          </a:p>
        </p:txBody>
      </p:sp>
      <p:pic>
        <p:nvPicPr>
          <p:cNvPr id="2051" name="Picture 3" descr="D:\My Dropbox\DEI\TRP\TRP\Report\pictures\column_hist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4292620" cy="3407544"/>
          </a:xfrm>
          <a:prstGeom prst="rect">
            <a:avLst/>
          </a:prstGeom>
          <a:noFill/>
        </p:spPr>
      </p:pic>
      <p:pic>
        <p:nvPicPr>
          <p:cNvPr id="2052" name="Picture 4" descr="D:\My Dropbox\DEI\TRP\TRP\Report\pictures\row_histo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2346" y="2996952"/>
            <a:ext cx="4354146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New Ideas:</a:t>
            </a:r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dirty="0" smtClean="0"/>
              <a:t>Splitting feature</a:t>
            </a:r>
          </a:p>
        </p:txBody>
      </p:sp>
      <p:pic>
        <p:nvPicPr>
          <p:cNvPr id="3074" name="Picture 2" descr="D:\My Dropbox\DEI\TRP\TRP\Report\pictures\vertical_split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15040"/>
            <a:ext cx="6048672" cy="3466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676456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Experimental Analysis</a:t>
            </a:r>
            <a:r>
              <a:rPr lang="en-US" sz="2400" b="1" dirty="0" smtClean="0"/>
              <a:t>	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b="1" dirty="0" smtClean="0"/>
              <a:t>Statistically best (</a:t>
            </a:r>
            <a:r>
              <a:rPr lang="en-US" sz="2800" b="1" dirty="0" err="1" smtClean="0"/>
              <a:t>Kruskall</a:t>
            </a:r>
            <a:r>
              <a:rPr lang="en-US" sz="2800" b="1" dirty="0" smtClean="0"/>
              <a:t>-Wallis test):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	</a:t>
            </a:r>
            <a:r>
              <a:rPr lang="en-US" sz="2400" i="1" dirty="0" smtClean="0"/>
              <a:t>'</a:t>
            </a:r>
            <a:r>
              <a:rPr lang="en-US" sz="2400" i="1" dirty="0" err="1" smtClean="0"/>
              <a:t>mdf</a:t>
            </a:r>
            <a:r>
              <a:rPr lang="en-US" sz="2400" i="1" dirty="0" smtClean="0"/>
              <a:t>' '</a:t>
            </a:r>
            <a:r>
              <a:rPr lang="en-US" sz="2400" i="1" dirty="0" err="1" smtClean="0"/>
              <a:t>centroid</a:t>
            </a:r>
            <a:r>
              <a:rPr lang="en-US" sz="2400" i="1" dirty="0" smtClean="0"/>
              <a:t>’ 'length' '</a:t>
            </a:r>
            <a:r>
              <a:rPr lang="en-US" sz="2400" i="1" dirty="0" err="1" smtClean="0"/>
              <a:t>sixfold</a:t>
            </a:r>
            <a:r>
              <a:rPr lang="en-US" sz="2400" i="1" dirty="0" smtClean="0"/>
              <a:t>' 'splitting‘</a:t>
            </a:r>
            <a:r>
              <a:rPr lang="en-US" sz="2400" b="1" dirty="0" smtClean="0"/>
              <a:t>: 86,20%</a:t>
            </a:r>
            <a:endParaRPr lang="en-US" sz="2000" b="1" dirty="0" smtClean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800" b="1" dirty="0" smtClean="0"/>
              <a:t>							Mean best:</a:t>
            </a:r>
            <a:endParaRPr lang="en-US" sz="2400" b="1" dirty="0"/>
          </a:p>
          <a:p>
            <a:pPr>
              <a:buNone/>
            </a:pPr>
            <a:r>
              <a:rPr lang="en-US" sz="2000" i="1" dirty="0" smtClean="0"/>
              <a:t>			'</a:t>
            </a:r>
            <a:r>
              <a:rPr lang="en-US" sz="2000" i="1" dirty="0" err="1" smtClean="0"/>
              <a:t>mdf</a:t>
            </a:r>
            <a:r>
              <a:rPr lang="en-US" sz="2000" i="1" dirty="0"/>
              <a:t>' </a:t>
            </a:r>
            <a:r>
              <a:rPr lang="en-US" sz="2000" i="1" dirty="0" smtClean="0"/>
              <a:t>'</a:t>
            </a:r>
            <a:r>
              <a:rPr lang="en-US" sz="2000" i="1" dirty="0" err="1" smtClean="0"/>
              <a:t>centroid</a:t>
            </a:r>
            <a:r>
              <a:rPr lang="en-US" sz="2000" i="1" dirty="0" smtClean="0"/>
              <a:t>’ '</a:t>
            </a:r>
            <a:r>
              <a:rPr lang="en-US" sz="2000" i="1" dirty="0" err="1" smtClean="0"/>
              <a:t>trisurface</a:t>
            </a:r>
            <a:r>
              <a:rPr lang="en-US" sz="2000" i="1" dirty="0"/>
              <a:t>' 'length' '</a:t>
            </a:r>
            <a:r>
              <a:rPr lang="en-US" sz="2000" i="1" dirty="0" err="1"/>
              <a:t>sixfold</a:t>
            </a:r>
            <a:r>
              <a:rPr lang="en-US" sz="2000" i="1" dirty="0"/>
              <a:t>' </a:t>
            </a:r>
            <a:r>
              <a:rPr lang="en-US" sz="2000" i="1" dirty="0" smtClean="0"/>
              <a:t>'splitting‘</a:t>
            </a:r>
            <a:r>
              <a:rPr lang="en-US" sz="2000" b="1" dirty="0" smtClean="0"/>
              <a:t>: 86,28%</a:t>
            </a:r>
            <a:endParaRPr lang="en-US" sz="1800" b="1" dirty="0" smtClean="0"/>
          </a:p>
          <a:p>
            <a:pPr>
              <a:buNone/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08912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Automatic Methods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</a:p>
          <a:p>
            <a:pPr algn="ctr">
              <a:buNone/>
            </a:pPr>
            <a:r>
              <a:rPr lang="en-US" sz="5400" dirty="0" smtClean="0"/>
              <a:t>Covariance</a:t>
            </a:r>
            <a:endParaRPr lang="en-US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600" b="1" dirty="0" smtClean="0"/>
              <a:t>Idea: </a:t>
            </a:r>
          </a:p>
          <a:p>
            <a:pPr>
              <a:buNone/>
            </a:pPr>
            <a:r>
              <a:rPr lang="en-US" sz="2400" dirty="0" smtClean="0"/>
              <a:t>The least covariance of some feature with the others the most value it is.</a:t>
            </a:r>
            <a:endParaRPr lang="en-US" sz="2400" dirty="0"/>
          </a:p>
          <a:p>
            <a:pPr>
              <a:buNone/>
            </a:pPr>
            <a:r>
              <a:rPr lang="en-US" sz="2400" b="1" dirty="0" smtClean="0"/>
              <a:t>	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		Order feature values by ascending covariance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157</Words>
  <Application>Microsoft Office PowerPoint</Application>
  <PresentationFormat>Apresentação no Ecrã (4:3)</PresentationFormat>
  <Paragraphs>139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Tema do Office</vt:lpstr>
      <vt:lpstr>Pattern Recognition Techniques Off-line Signature Recognition</vt:lpstr>
      <vt:lpstr>Diapositivo 2</vt:lpstr>
      <vt:lpstr>Pre-processing</vt:lpstr>
      <vt:lpstr>Features Extraction</vt:lpstr>
      <vt:lpstr>Features Extraction</vt:lpstr>
      <vt:lpstr>Features Extraction</vt:lpstr>
      <vt:lpstr>Features Extraction</vt:lpstr>
      <vt:lpstr>Features Selection</vt:lpstr>
      <vt:lpstr>Features Selection</vt:lpstr>
      <vt:lpstr>Features Selection</vt:lpstr>
      <vt:lpstr>Features Selection</vt:lpstr>
      <vt:lpstr>Features Selection</vt:lpstr>
      <vt:lpstr>Features Selection</vt:lpstr>
      <vt:lpstr>Features Selection</vt:lpstr>
      <vt:lpstr>Classifiers</vt:lpstr>
      <vt:lpstr>Classifiers</vt:lpstr>
      <vt:lpstr>Classifiers Results</vt:lpstr>
      <vt:lpstr>Classifiers Results</vt:lpstr>
      <vt:lpstr>Classifiers Results</vt:lpstr>
      <vt:lpstr>Classifiers Results</vt:lpstr>
      <vt:lpstr>Dataset Size Analysis</vt:lpstr>
      <vt:lpstr>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Techniques Off-line Signature Recognition</dc:title>
  <dc:creator>disbeat</dc:creator>
  <cp:lastModifiedBy>disbeat</cp:lastModifiedBy>
  <cp:revision>13</cp:revision>
  <dcterms:created xsi:type="dcterms:W3CDTF">2011-01-11T10:40:23Z</dcterms:created>
  <dcterms:modified xsi:type="dcterms:W3CDTF">2011-01-11T13:07:47Z</dcterms:modified>
</cp:coreProperties>
</file>